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69" r:id="rId3"/>
    <p:sldId id="257" r:id="rId4"/>
    <p:sldId id="258" r:id="rId5"/>
    <p:sldId id="260" r:id="rId6"/>
    <p:sldId id="270" r:id="rId7"/>
    <p:sldId id="259" r:id="rId8"/>
    <p:sldId id="261" r:id="rId9"/>
    <p:sldId id="263" r:id="rId10"/>
    <p:sldId id="264" r:id="rId11"/>
    <p:sldId id="265" r:id="rId12"/>
    <p:sldId id="280" r:id="rId13"/>
    <p:sldId id="266" r:id="rId14"/>
    <p:sldId id="267" r:id="rId15"/>
    <p:sldId id="268" r:id="rId16"/>
    <p:sldId id="271" r:id="rId17"/>
    <p:sldId id="272" r:id="rId18"/>
    <p:sldId id="273" r:id="rId19"/>
    <p:sldId id="274" r:id="rId20"/>
    <p:sldId id="275" r:id="rId21"/>
    <p:sldId id="276" r:id="rId22"/>
    <p:sldId id="277" r:id="rId23"/>
    <p:sldId id="282" r:id="rId24"/>
    <p:sldId id="279" r:id="rId25"/>
    <p:sldId id="278" r:id="rId26"/>
    <p:sldId id="281" r:id="rId27"/>
    <p:sldId id="262"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06D35-D583-4182-B084-CBE3431A6989}" type="datetimeFigureOut">
              <a:rPr lang="it-IT" smtClean="0"/>
              <a:t>14/12/2017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5B35B-887C-467A-B632-878951F9B023}" type="slidenum">
              <a:rPr lang="it-IT" smtClean="0"/>
              <a:t>‹N›</a:t>
            </a:fld>
            <a:endParaRPr lang="it-IT"/>
          </a:p>
        </p:txBody>
      </p:sp>
    </p:spTree>
    <p:extLst>
      <p:ext uri="{BB962C8B-B14F-4D97-AF65-F5344CB8AC3E}">
        <p14:creationId xmlns:p14="http://schemas.microsoft.com/office/powerpoint/2010/main" val="35071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965B35B-887C-467A-B632-878951F9B023}" type="slidenum">
              <a:rPr lang="it-IT" smtClean="0"/>
              <a:t>1</a:t>
            </a:fld>
            <a:endParaRPr lang="it-IT"/>
          </a:p>
        </p:txBody>
      </p:sp>
    </p:spTree>
    <p:extLst>
      <p:ext uri="{BB962C8B-B14F-4D97-AF65-F5344CB8AC3E}">
        <p14:creationId xmlns:p14="http://schemas.microsoft.com/office/powerpoint/2010/main" val="187322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15/12/2017</a:t>
            </a:r>
            <a:endParaRPr lang="it-IT"/>
          </a:p>
        </p:txBody>
      </p:sp>
      <p:sp>
        <p:nvSpPr>
          <p:cNvPr id="5" name="Segnaposto piè di pagina 4"/>
          <p:cNvSpPr>
            <a:spLocks noGrp="1"/>
          </p:cNvSpPr>
          <p:nvPr>
            <p:ph type="ftr" sz="quarter" idx="11"/>
          </p:nvPr>
        </p:nvSpPr>
        <p:spPr/>
        <p:txBody>
          <a:bodyPr/>
          <a:lstStyle/>
          <a:p>
            <a:r>
              <a:rPr lang="it-IT" smtClean="0"/>
              <a:t>Simone Campanozzi</a:t>
            </a:r>
            <a:endParaRPr lang="it-IT"/>
          </a:p>
        </p:txBody>
      </p:sp>
      <p:sp>
        <p:nvSpPr>
          <p:cNvPr id="6" name="Segnaposto numero diapositiva 5"/>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39175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15/12/2017</a:t>
            </a:r>
            <a:endParaRPr lang="it-IT"/>
          </a:p>
        </p:txBody>
      </p:sp>
      <p:sp>
        <p:nvSpPr>
          <p:cNvPr id="5" name="Segnaposto piè di pagina 4"/>
          <p:cNvSpPr>
            <a:spLocks noGrp="1"/>
          </p:cNvSpPr>
          <p:nvPr>
            <p:ph type="ftr" sz="quarter" idx="11"/>
          </p:nvPr>
        </p:nvSpPr>
        <p:spPr/>
        <p:txBody>
          <a:bodyPr/>
          <a:lstStyle/>
          <a:p>
            <a:r>
              <a:rPr lang="it-IT" smtClean="0"/>
              <a:t>Simone Campanozzi</a:t>
            </a:r>
            <a:endParaRPr lang="it-IT"/>
          </a:p>
        </p:txBody>
      </p:sp>
      <p:sp>
        <p:nvSpPr>
          <p:cNvPr id="6" name="Segnaposto numero diapositiva 5"/>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398214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15/12/2017</a:t>
            </a:r>
            <a:endParaRPr lang="it-IT"/>
          </a:p>
        </p:txBody>
      </p:sp>
      <p:sp>
        <p:nvSpPr>
          <p:cNvPr id="5" name="Segnaposto piè di pagina 4"/>
          <p:cNvSpPr>
            <a:spLocks noGrp="1"/>
          </p:cNvSpPr>
          <p:nvPr>
            <p:ph type="ftr" sz="quarter" idx="11"/>
          </p:nvPr>
        </p:nvSpPr>
        <p:spPr/>
        <p:txBody>
          <a:bodyPr/>
          <a:lstStyle/>
          <a:p>
            <a:r>
              <a:rPr lang="it-IT" smtClean="0"/>
              <a:t>Simone Campanozzi</a:t>
            </a:r>
            <a:endParaRPr lang="it-IT"/>
          </a:p>
        </p:txBody>
      </p:sp>
      <p:sp>
        <p:nvSpPr>
          <p:cNvPr id="6" name="Segnaposto numero diapositiva 5"/>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276009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15/12/2017</a:t>
            </a:r>
            <a:endParaRPr lang="it-IT"/>
          </a:p>
        </p:txBody>
      </p:sp>
      <p:sp>
        <p:nvSpPr>
          <p:cNvPr id="5" name="Segnaposto piè di pagina 4"/>
          <p:cNvSpPr>
            <a:spLocks noGrp="1"/>
          </p:cNvSpPr>
          <p:nvPr>
            <p:ph type="ftr" sz="quarter" idx="11"/>
          </p:nvPr>
        </p:nvSpPr>
        <p:spPr/>
        <p:txBody>
          <a:bodyPr/>
          <a:lstStyle/>
          <a:p>
            <a:r>
              <a:rPr lang="it-IT" smtClean="0"/>
              <a:t>Simone Campanozzi</a:t>
            </a:r>
            <a:endParaRPr lang="it-IT"/>
          </a:p>
        </p:txBody>
      </p:sp>
      <p:sp>
        <p:nvSpPr>
          <p:cNvPr id="6" name="Segnaposto numero diapositiva 5"/>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132427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15/12/2017</a:t>
            </a:r>
            <a:endParaRPr lang="it-IT"/>
          </a:p>
        </p:txBody>
      </p:sp>
      <p:sp>
        <p:nvSpPr>
          <p:cNvPr id="5" name="Segnaposto piè di pagina 4"/>
          <p:cNvSpPr>
            <a:spLocks noGrp="1"/>
          </p:cNvSpPr>
          <p:nvPr>
            <p:ph type="ftr" sz="quarter" idx="11"/>
          </p:nvPr>
        </p:nvSpPr>
        <p:spPr/>
        <p:txBody>
          <a:bodyPr/>
          <a:lstStyle/>
          <a:p>
            <a:r>
              <a:rPr lang="it-IT" smtClean="0"/>
              <a:t>Simone Campanozzi</a:t>
            </a:r>
            <a:endParaRPr lang="it-IT"/>
          </a:p>
        </p:txBody>
      </p:sp>
      <p:sp>
        <p:nvSpPr>
          <p:cNvPr id="6" name="Segnaposto numero diapositiva 5"/>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210645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15/12/2017</a:t>
            </a:r>
            <a:endParaRPr lang="it-IT"/>
          </a:p>
        </p:txBody>
      </p:sp>
      <p:sp>
        <p:nvSpPr>
          <p:cNvPr id="6" name="Segnaposto piè di pagina 5"/>
          <p:cNvSpPr>
            <a:spLocks noGrp="1"/>
          </p:cNvSpPr>
          <p:nvPr>
            <p:ph type="ftr" sz="quarter" idx="11"/>
          </p:nvPr>
        </p:nvSpPr>
        <p:spPr/>
        <p:txBody>
          <a:bodyPr/>
          <a:lstStyle/>
          <a:p>
            <a:r>
              <a:rPr lang="it-IT" smtClean="0"/>
              <a:t>Simone Campanozzi</a:t>
            </a:r>
            <a:endParaRPr lang="it-IT"/>
          </a:p>
        </p:txBody>
      </p:sp>
      <p:sp>
        <p:nvSpPr>
          <p:cNvPr id="7" name="Segnaposto numero diapositiva 6"/>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425236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15/12/2017</a:t>
            </a:r>
            <a:endParaRPr lang="it-IT"/>
          </a:p>
        </p:txBody>
      </p:sp>
      <p:sp>
        <p:nvSpPr>
          <p:cNvPr id="8" name="Segnaposto piè di pagina 7"/>
          <p:cNvSpPr>
            <a:spLocks noGrp="1"/>
          </p:cNvSpPr>
          <p:nvPr>
            <p:ph type="ftr" sz="quarter" idx="11"/>
          </p:nvPr>
        </p:nvSpPr>
        <p:spPr/>
        <p:txBody>
          <a:bodyPr/>
          <a:lstStyle/>
          <a:p>
            <a:r>
              <a:rPr lang="it-IT" smtClean="0"/>
              <a:t>Simone Campanozzi</a:t>
            </a:r>
            <a:endParaRPr lang="it-IT"/>
          </a:p>
        </p:txBody>
      </p:sp>
      <p:sp>
        <p:nvSpPr>
          <p:cNvPr id="9" name="Segnaposto numero diapositiva 8"/>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42789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
        <p:nvSpPr>
          <p:cNvPr id="4" name="Segnaposto piè di pagina 3"/>
          <p:cNvSpPr>
            <a:spLocks noGrp="1"/>
          </p:cNvSpPr>
          <p:nvPr>
            <p:ph type="ftr" sz="quarter" idx="11"/>
          </p:nvPr>
        </p:nvSpPr>
        <p:spPr/>
        <p:txBody>
          <a:bodyPr/>
          <a:lstStyle/>
          <a:p>
            <a:r>
              <a:rPr lang="it-IT" smtClean="0"/>
              <a:t>Simone Campanozzi</a:t>
            </a:r>
            <a:endParaRPr lang="it-IT"/>
          </a:p>
        </p:txBody>
      </p:sp>
      <p:sp>
        <p:nvSpPr>
          <p:cNvPr id="5" name="Segnaposto numero diapositiva 4"/>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305606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15/12/2017</a:t>
            </a:r>
            <a:endParaRPr lang="it-IT"/>
          </a:p>
        </p:txBody>
      </p:sp>
      <p:sp>
        <p:nvSpPr>
          <p:cNvPr id="3" name="Segnaposto piè di pagina 2"/>
          <p:cNvSpPr>
            <a:spLocks noGrp="1"/>
          </p:cNvSpPr>
          <p:nvPr>
            <p:ph type="ftr" sz="quarter" idx="11"/>
          </p:nvPr>
        </p:nvSpPr>
        <p:spPr/>
        <p:txBody>
          <a:bodyPr/>
          <a:lstStyle/>
          <a:p>
            <a:r>
              <a:rPr lang="it-IT" smtClean="0"/>
              <a:t>Simone Campanozzi</a:t>
            </a:r>
            <a:endParaRPr lang="it-IT"/>
          </a:p>
        </p:txBody>
      </p:sp>
      <p:sp>
        <p:nvSpPr>
          <p:cNvPr id="4" name="Segnaposto numero diapositiva 3"/>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3862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15/12/2017</a:t>
            </a:r>
            <a:endParaRPr lang="it-IT"/>
          </a:p>
        </p:txBody>
      </p:sp>
      <p:sp>
        <p:nvSpPr>
          <p:cNvPr id="6" name="Segnaposto piè di pagina 5"/>
          <p:cNvSpPr>
            <a:spLocks noGrp="1"/>
          </p:cNvSpPr>
          <p:nvPr>
            <p:ph type="ftr" sz="quarter" idx="11"/>
          </p:nvPr>
        </p:nvSpPr>
        <p:spPr/>
        <p:txBody>
          <a:bodyPr/>
          <a:lstStyle/>
          <a:p>
            <a:r>
              <a:rPr lang="it-IT" smtClean="0"/>
              <a:t>Simone Campanozzi</a:t>
            </a:r>
            <a:endParaRPr lang="it-IT"/>
          </a:p>
        </p:txBody>
      </p:sp>
      <p:sp>
        <p:nvSpPr>
          <p:cNvPr id="7" name="Segnaposto numero diapositiva 6"/>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90464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15/12/2017</a:t>
            </a:r>
            <a:endParaRPr lang="it-IT"/>
          </a:p>
        </p:txBody>
      </p:sp>
      <p:sp>
        <p:nvSpPr>
          <p:cNvPr id="6" name="Segnaposto piè di pagina 5"/>
          <p:cNvSpPr>
            <a:spLocks noGrp="1"/>
          </p:cNvSpPr>
          <p:nvPr>
            <p:ph type="ftr" sz="quarter" idx="11"/>
          </p:nvPr>
        </p:nvSpPr>
        <p:spPr/>
        <p:txBody>
          <a:bodyPr/>
          <a:lstStyle/>
          <a:p>
            <a:r>
              <a:rPr lang="it-IT" smtClean="0"/>
              <a:t>Simone Campanozzi</a:t>
            </a:r>
            <a:endParaRPr lang="it-IT"/>
          </a:p>
        </p:txBody>
      </p:sp>
      <p:sp>
        <p:nvSpPr>
          <p:cNvPr id="7" name="Segnaposto numero diapositiva 6"/>
          <p:cNvSpPr>
            <a:spLocks noGrp="1"/>
          </p:cNvSpPr>
          <p:nvPr>
            <p:ph type="sldNum" sz="quarter" idx="12"/>
          </p:nvPr>
        </p:nvSpPr>
        <p:spPr/>
        <p:txBody>
          <a:bodyPr/>
          <a:lstStyle/>
          <a:p>
            <a:fld id="{2283560C-CF88-4408-967F-7DDA49E3195C}" type="slidenum">
              <a:rPr lang="it-IT" smtClean="0"/>
              <a:pPr/>
              <a:t>‹N›</a:t>
            </a:fld>
            <a:endParaRPr lang="it-IT"/>
          </a:p>
        </p:txBody>
      </p:sp>
    </p:spTree>
    <p:extLst>
      <p:ext uri="{BB962C8B-B14F-4D97-AF65-F5344CB8AC3E}">
        <p14:creationId xmlns:p14="http://schemas.microsoft.com/office/powerpoint/2010/main" val="9188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15/12/2017</a:t>
            </a:r>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Simone Campanozzi</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3560C-CF88-4408-967F-7DDA49E3195C}" type="slidenum">
              <a:rPr lang="it-IT" smtClean="0"/>
              <a:pPr/>
              <a:t>‹N›</a:t>
            </a:fld>
            <a:endParaRPr lang="it-IT"/>
          </a:p>
        </p:txBody>
      </p:sp>
    </p:spTree>
    <p:extLst>
      <p:ext uri="{BB962C8B-B14F-4D97-AF65-F5344CB8AC3E}">
        <p14:creationId xmlns:p14="http://schemas.microsoft.com/office/powerpoint/2010/main" val="112098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ia.gov/cia/publications/factbook/"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www.sapere.it/enciclopedia/Tagikistan.html" TargetMode="External"/><Relationship Id="rId3" Type="http://schemas.openxmlformats.org/officeDocument/2006/relationships/hyperlink" Target="http://www.sapere.it/enciclopedia/pasht%C5%8D+o+pa%C5%A1t%C5%8D.html" TargetMode="External"/><Relationship Id="rId7" Type="http://schemas.openxmlformats.org/officeDocument/2006/relationships/hyperlink" Target="http://www.sapere.it/enciclopedia/Uzbekistan.html" TargetMode="External"/><Relationship Id="rId2" Type="http://schemas.openxmlformats.org/officeDocument/2006/relationships/hyperlink" Target="http://www.sapere.it/enciclopedia/K%C4%81bul+(citt%C3%A0).html" TargetMode="External"/><Relationship Id="rId1" Type="http://schemas.openxmlformats.org/officeDocument/2006/relationships/slideLayout" Target="../slideLayouts/slideLayout7.xml"/><Relationship Id="rId6" Type="http://schemas.openxmlformats.org/officeDocument/2006/relationships/hyperlink" Target="http://www.sapere.it/enciclopedia/Turkmenistan.html" TargetMode="External"/><Relationship Id="rId11" Type="http://schemas.openxmlformats.org/officeDocument/2006/relationships/hyperlink" Target="http://www.sapere.it/enciclopedia/Iran.html" TargetMode="External"/><Relationship Id="rId5" Type="http://schemas.openxmlformats.org/officeDocument/2006/relationships/hyperlink" Target="http://www.sapere.it/enciclopedia/sci%C3%ACta.html" TargetMode="External"/><Relationship Id="rId10" Type="http://schemas.openxmlformats.org/officeDocument/2006/relationships/hyperlink" Target="http://www.sapere.it/enciclopedia/Pakistan.html" TargetMode="External"/><Relationship Id="rId4" Type="http://schemas.openxmlformats.org/officeDocument/2006/relationships/hyperlink" Target="http://www.sapere.it/enciclopedia/sunn%C3%ACta.html" TargetMode="External"/><Relationship Id="rId9" Type="http://schemas.openxmlformats.org/officeDocument/2006/relationships/hyperlink" Target="http://www.sapere.it/enciclopedia/Cina,+Rep%C3%B9bblica+Popolare+della-.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malalaijoyaitalia.blogspot.it/" TargetMode="External"/><Relationship Id="rId3" Type="http://schemas.openxmlformats.org/officeDocument/2006/relationships/hyperlink" Target="http://www.treccani.it/enciclopedia/afghanistan_(Enciclopedia-dei-ragazzi)/" TargetMode="External"/><Relationship Id="rId7" Type="http://schemas.openxmlformats.org/officeDocument/2006/relationships/hyperlink" Target="http://comune-info.net/2014/03/donne-afghane/" TargetMode="External"/><Relationship Id="rId2" Type="http://schemas.openxmlformats.org/officeDocument/2006/relationships/hyperlink" Target="http://ilkim.it/il-genocidio-degli-hazara/" TargetMode="External"/><Relationship Id="rId1" Type="http://schemas.openxmlformats.org/officeDocument/2006/relationships/slideLayout" Target="../slideLayouts/slideLayout2.xml"/><Relationship Id="rId6" Type="http://schemas.openxmlformats.org/officeDocument/2006/relationships/hyperlink" Target="http://www.osservatorioafghanistan.org/2016/10/la-situazione-delle-donne-in-afghanistan-e-peggiore-che-con-i-talebani/" TargetMode="External"/><Relationship Id="rId11" Type="http://schemas.openxmlformats.org/officeDocument/2006/relationships/hyperlink" Target="https://www.curioctopus.guru/read/5946/sapete-com-e-l-afghanistan-oggi-ma-quando-vedrete-come-era-50-anni-fa-non-ci-crederete" TargetMode="External"/><Relationship Id="rId5" Type="http://schemas.openxmlformats.org/officeDocument/2006/relationships/hyperlink" Target="http://www.deagostinigeografia.it/wing/confmondo/confronti.jsp?t=confmondo&amp;goal=2107&amp;title=Analfabeti&amp;section=1&amp;year=2013&amp;iso=AFG&amp;lang=it" TargetMode="External"/><Relationship Id="rId10" Type="http://schemas.openxmlformats.org/officeDocument/2006/relationships/hyperlink" Target="http://www.vanillamagazine.it/22-commoventi-fotografie-anni-60-mostrano-la-vita-in-afghanistan-prima-dei-talebani/" TargetMode="External"/><Relationship Id="rId4" Type="http://schemas.openxmlformats.org/officeDocument/2006/relationships/hyperlink" Target="http://www.sapere.it/enciclopedia/Afghanistan.html" TargetMode="External"/><Relationship Id="rId9" Type="http://schemas.openxmlformats.org/officeDocument/2006/relationships/hyperlink" Target="https://www.internazionale.it/video/2017/07/19/afghanistan-velo-calcio-ragazz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apere.it/enciclopedia/islamismo.html" TargetMode="External"/><Relationship Id="rId2" Type="http://schemas.openxmlformats.org/officeDocument/2006/relationships/hyperlink" Target="http://www.sapere.it/enciclopedia/s%C3%A9ta.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
            </a:r>
            <a:br>
              <a:rPr lang="it-IT" dirty="0" smtClean="0"/>
            </a:br>
            <a:r>
              <a:rPr lang="it-IT" dirty="0" smtClean="0"/>
              <a:t/>
            </a:r>
            <a:br>
              <a:rPr lang="it-IT" dirty="0" smtClean="0"/>
            </a:br>
            <a:r>
              <a:rPr lang="it-IT" sz="4000" b="1" dirty="0" smtClean="0"/>
              <a:t>Afghanistan tra </a:t>
            </a:r>
            <a:r>
              <a:rPr lang="it-IT" sz="4000" b="1" dirty="0"/>
              <a:t>passato e presente</a:t>
            </a:r>
            <a:r>
              <a:rPr lang="it-IT" b="1" dirty="0"/>
              <a:t/>
            </a:r>
            <a:br>
              <a:rPr lang="it-IT" b="1" dirty="0"/>
            </a:br>
            <a:r>
              <a:rPr lang="it-IT" dirty="0" smtClean="0"/>
              <a:t/>
            </a:r>
            <a:br>
              <a:rPr lang="it-IT" dirty="0" smtClean="0"/>
            </a:br>
            <a:endParaRPr lang="it-IT"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9863" y="1690689"/>
            <a:ext cx="9779726" cy="4701402"/>
          </a:xfrm>
        </p:spPr>
      </p:pic>
      <p:sp>
        <p:nvSpPr>
          <p:cNvPr id="5" name="Segnaposto piè di pagina 4"/>
          <p:cNvSpPr>
            <a:spLocks noGrp="1"/>
          </p:cNvSpPr>
          <p:nvPr>
            <p:ph type="ftr" sz="quarter" idx="11"/>
          </p:nvPr>
        </p:nvSpPr>
        <p:spPr/>
        <p:txBody>
          <a:bodyPr/>
          <a:lstStyle/>
          <a:p>
            <a:r>
              <a:rPr lang="it-IT" smtClean="0"/>
              <a:t>Simone Campanozzi</a:t>
            </a:r>
            <a:endParaRPr lang="it-IT"/>
          </a:p>
        </p:txBody>
      </p:sp>
      <p:sp>
        <p:nvSpPr>
          <p:cNvPr id="6" name="Segnaposto data 5"/>
          <p:cNvSpPr>
            <a:spLocks noGrp="1"/>
          </p:cNvSpPr>
          <p:nvPr>
            <p:ph type="dt" sz="half" idx="10"/>
          </p:nvPr>
        </p:nvSpPr>
        <p:spPr/>
        <p:txBody>
          <a:bodyPr/>
          <a:lstStyle/>
          <a:p>
            <a:r>
              <a:rPr lang="it-IT" smtClean="0"/>
              <a:t>15/12/2017</a:t>
            </a:r>
            <a:endParaRPr lang="it-IT"/>
          </a:p>
        </p:txBody>
      </p:sp>
    </p:spTree>
    <p:extLst>
      <p:ext uri="{BB962C8B-B14F-4D97-AF65-F5344CB8AC3E}">
        <p14:creationId xmlns:p14="http://schemas.microsoft.com/office/powerpoint/2010/main" val="331174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76" y="609600"/>
            <a:ext cx="4125849" cy="865632"/>
          </a:xfrm>
        </p:spPr>
        <p:txBody>
          <a:bodyPr/>
          <a:lstStyle/>
          <a:p>
            <a:pPr algn="ctr"/>
            <a:r>
              <a:rPr lang="it-IT" b="1" dirty="0" smtClean="0"/>
              <a:t>Una storia secolare</a:t>
            </a:r>
            <a:endParaRPr lang="it-IT" b="1" dirty="0"/>
          </a:p>
        </p:txBody>
      </p:sp>
      <p:pic>
        <p:nvPicPr>
          <p:cNvPr id="7" name="Segnaposto immagine 6" descr="seta-super.jpg"/>
          <p:cNvPicPr>
            <a:picLocks noGrp="1" noChangeAspect="1"/>
          </p:cNvPicPr>
          <p:nvPr>
            <p:ph type="pic" idx="1"/>
          </p:nvPr>
        </p:nvPicPr>
        <p:blipFill>
          <a:blip r:embed="rId2" cstate="print"/>
          <a:srcRect l="11047" r="11047"/>
          <a:stretch>
            <a:fillRect/>
          </a:stretch>
        </p:blipFill>
        <p:spPr>
          <a:xfrm>
            <a:off x="4962144" y="987425"/>
            <a:ext cx="6393244" cy="4873625"/>
          </a:xfrm>
        </p:spPr>
      </p:pic>
      <p:sp>
        <p:nvSpPr>
          <p:cNvPr id="5" name="Segnaposto contenuto 4"/>
          <p:cNvSpPr>
            <a:spLocks noGrp="1"/>
          </p:cNvSpPr>
          <p:nvPr>
            <p:ph type="body" sz="half" idx="2"/>
          </p:nvPr>
        </p:nvSpPr>
        <p:spPr>
          <a:xfrm>
            <a:off x="487680" y="1755648"/>
            <a:ext cx="4284345" cy="4113340"/>
          </a:xfrm>
        </p:spPr>
        <p:txBody>
          <a:bodyPr/>
          <a:lstStyle/>
          <a:p>
            <a:pPr>
              <a:lnSpc>
                <a:spcPct val="200000"/>
              </a:lnSpc>
            </a:pPr>
            <a:r>
              <a:rPr lang="it-IT" dirty="0" smtClean="0"/>
              <a:t> Nell'antichità l'Afghanistan era percorso dalla via della seta, una importantissima pista carovaniera che collegava il Mediterraneo con l'Oriente; la seguì anche Marco Polo nel suo viaggio verso l'Estremo Oriente, da lui raccontato nel libro </a:t>
            </a:r>
            <a:r>
              <a:rPr lang="it-IT" i="1" dirty="0" smtClean="0"/>
              <a:t>Il Milione</a:t>
            </a:r>
            <a:r>
              <a:rPr lang="it-IT" dirty="0" smtClean="0"/>
              <a:t>, dove si parla anche dell'Afghanistan.</a:t>
            </a:r>
            <a:endParaRPr lang="it-IT" dirty="0"/>
          </a:p>
        </p:txBody>
      </p:sp>
      <p:sp>
        <p:nvSpPr>
          <p:cNvPr id="3" name="Segnaposto piè di pagina 2"/>
          <p:cNvSpPr>
            <a:spLocks noGrp="1"/>
          </p:cNvSpPr>
          <p:nvPr>
            <p:ph type="ftr" sz="quarter" idx="11"/>
          </p:nvPr>
        </p:nvSpPr>
        <p:spPr/>
        <p:txBody>
          <a:bodyPr/>
          <a:lstStyle/>
          <a:p>
            <a:r>
              <a:rPr lang="it-IT" smtClean="0"/>
              <a:t>Simone Campanozzi</a:t>
            </a:r>
            <a:endParaRPr lang="it-IT"/>
          </a:p>
        </p:txBody>
      </p:sp>
      <p:sp>
        <p:nvSpPr>
          <p:cNvPr id="4" name="Segnaposto data 3"/>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158496"/>
            <a:ext cx="3932237" cy="1341120"/>
          </a:xfrm>
        </p:spPr>
        <p:txBody>
          <a:bodyPr/>
          <a:lstStyle/>
          <a:p>
            <a:r>
              <a:rPr lang="it-IT" dirty="0" smtClean="0"/>
              <a:t>Storia tormentata</a:t>
            </a:r>
            <a:endParaRPr lang="it-IT" dirty="0"/>
          </a:p>
        </p:txBody>
      </p:sp>
      <p:pic>
        <p:nvPicPr>
          <p:cNvPr id="5" name="Segnaposto immagine 4" descr="Map_Ahmed_Shah_Durrani_Empire_Afghanistan.jpg"/>
          <p:cNvPicPr>
            <a:picLocks noGrp="1" noChangeAspect="1"/>
          </p:cNvPicPr>
          <p:nvPr>
            <p:ph type="pic" idx="1"/>
          </p:nvPr>
        </p:nvPicPr>
        <p:blipFill>
          <a:blip r:embed="rId2" cstate="print"/>
          <a:srcRect l="14856" r="14856"/>
          <a:stretch>
            <a:fillRect/>
          </a:stretch>
        </p:blipFill>
        <p:spPr/>
      </p:pic>
      <p:sp>
        <p:nvSpPr>
          <p:cNvPr id="4" name="Segnaposto testo 3"/>
          <p:cNvSpPr>
            <a:spLocks noGrp="1"/>
          </p:cNvSpPr>
          <p:nvPr>
            <p:ph type="body" sz="half" idx="2"/>
          </p:nvPr>
        </p:nvSpPr>
        <p:spPr>
          <a:xfrm>
            <a:off x="839788" y="1621536"/>
            <a:ext cx="3932237" cy="4247452"/>
          </a:xfrm>
        </p:spPr>
        <p:txBody>
          <a:bodyPr>
            <a:normAutofit fontScale="92500"/>
          </a:bodyPr>
          <a:lstStyle/>
          <a:p>
            <a:pPr>
              <a:lnSpc>
                <a:spcPct val="200000"/>
              </a:lnSpc>
            </a:pPr>
            <a:r>
              <a:rPr lang="it-IT" dirty="0" smtClean="0"/>
              <a:t>Sorto come regno indipendente nel 1747, l'Afghanistan ha sempre avuto una vita tormentata, sia per la sua posizione strategica  sia per i contrasti tra le varie popolazioni che ne facevano parte. Negli anni Venti del Novecento l'Afghanistan si liberò dalla tutela britannica, durata per tutto l'Ottocento, e avviò una politica di equidistanza tra Urss, Cina e Stati Uniti. </a:t>
            </a:r>
            <a:endParaRPr lang="it-IT" dirty="0"/>
          </a:p>
        </p:txBody>
      </p:sp>
      <p:sp>
        <p:nvSpPr>
          <p:cNvPr id="3" name="Segnaposto piè di pagina 2"/>
          <p:cNvSpPr>
            <a:spLocks noGrp="1"/>
          </p:cNvSpPr>
          <p:nvPr>
            <p:ph type="ftr" sz="quarter" idx="11"/>
          </p:nvPr>
        </p:nvSpPr>
        <p:spPr/>
        <p:txBody>
          <a:bodyPr/>
          <a:lstStyle/>
          <a:p>
            <a:r>
              <a:rPr lang="it-IT" smtClean="0"/>
              <a:t>Simone Campanozzi</a:t>
            </a:r>
            <a:endParaRPr lang="it-IT"/>
          </a:p>
        </p:txBody>
      </p:sp>
      <p:sp>
        <p:nvSpPr>
          <p:cNvPr id="6" name="Segnaposto data 5"/>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pPr algn="ctr"/>
            <a:r>
              <a:rPr lang="it-IT" sz="3600" dirty="0"/>
              <a:t>A</a:t>
            </a:r>
            <a:r>
              <a:rPr lang="it-IT" sz="3600" dirty="0" smtClean="0"/>
              <a:t>nni ’60, l’Afghanistan che non ti aspetti</a:t>
            </a:r>
            <a:endParaRPr lang="it-IT" sz="3600" dirty="0"/>
          </a:p>
        </p:txBody>
      </p:sp>
      <p:pic>
        <p:nvPicPr>
          <p:cNvPr id="11" name="Segnaposto contenuto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8309" y="2055223"/>
            <a:ext cx="5401491" cy="3753394"/>
          </a:xfrm>
        </p:spPr>
      </p:pic>
      <p:pic>
        <p:nvPicPr>
          <p:cNvPr id="12" name="Segnaposto contenuto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5223"/>
            <a:ext cx="5181600" cy="3753393"/>
          </a:xfrm>
        </p:spPr>
      </p:pic>
      <p:sp>
        <p:nvSpPr>
          <p:cNvPr id="5" name="Segnaposto data 4"/>
          <p:cNvSpPr>
            <a:spLocks noGrp="1"/>
          </p:cNvSpPr>
          <p:nvPr>
            <p:ph type="dt" sz="half" idx="10"/>
          </p:nvPr>
        </p:nvSpPr>
        <p:spPr/>
        <p:txBody>
          <a:bodyPr/>
          <a:lstStyle/>
          <a:p>
            <a:r>
              <a:rPr lang="it-IT" smtClean="0"/>
              <a:t>15/12/2017</a:t>
            </a:r>
            <a:endParaRPr lang="it-IT"/>
          </a:p>
        </p:txBody>
      </p:sp>
      <p:sp>
        <p:nvSpPr>
          <p:cNvPr id="6" name="Segnaposto piè di pagina 5"/>
          <p:cNvSpPr>
            <a:spLocks noGrp="1"/>
          </p:cNvSpPr>
          <p:nvPr>
            <p:ph type="ftr" sz="quarter" idx="11"/>
          </p:nvPr>
        </p:nvSpPr>
        <p:spPr/>
        <p:txBody>
          <a:bodyPr/>
          <a:lstStyle/>
          <a:p>
            <a:r>
              <a:rPr lang="it-IT" smtClean="0"/>
              <a:t>Simone Campanozzi</a:t>
            </a:r>
            <a:endParaRPr lang="it-IT"/>
          </a:p>
        </p:txBody>
      </p:sp>
    </p:spTree>
    <p:extLst>
      <p:ext uri="{BB962C8B-B14F-4D97-AF65-F5344CB8AC3E}">
        <p14:creationId xmlns:p14="http://schemas.microsoft.com/office/powerpoint/2010/main" val="61377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152144"/>
          </a:xfrm>
        </p:spPr>
        <p:txBody>
          <a:bodyPr/>
          <a:lstStyle/>
          <a:p>
            <a:r>
              <a:rPr lang="it-IT" dirty="0" smtClean="0"/>
              <a:t>1979-1989 </a:t>
            </a:r>
            <a:br>
              <a:rPr lang="it-IT" dirty="0" smtClean="0"/>
            </a:br>
            <a:r>
              <a:rPr lang="it-IT" dirty="0" smtClean="0"/>
              <a:t>Invasione sovietica</a:t>
            </a:r>
            <a:endParaRPr lang="it-IT" dirty="0"/>
          </a:p>
        </p:txBody>
      </p:sp>
      <p:pic>
        <p:nvPicPr>
          <p:cNvPr id="5" name="Segnaposto immagine 4" descr="invasione sovietica.jpg"/>
          <p:cNvPicPr>
            <a:picLocks noGrp="1" noChangeAspect="1"/>
          </p:cNvPicPr>
          <p:nvPr>
            <p:ph type="pic" idx="1"/>
          </p:nvPr>
        </p:nvPicPr>
        <p:blipFill>
          <a:blip r:embed="rId2" cstate="print"/>
          <a:srcRect l="18180" r="18180"/>
          <a:stretch>
            <a:fillRect/>
          </a:stretch>
        </p:blipFill>
        <p:spPr>
          <a:xfrm>
            <a:off x="4876800" y="694944"/>
            <a:ext cx="7095744" cy="5474207"/>
          </a:xfrm>
        </p:spPr>
      </p:pic>
      <p:sp>
        <p:nvSpPr>
          <p:cNvPr id="4" name="Segnaposto testo 3"/>
          <p:cNvSpPr>
            <a:spLocks noGrp="1"/>
          </p:cNvSpPr>
          <p:nvPr>
            <p:ph type="body" sz="half" idx="2"/>
          </p:nvPr>
        </p:nvSpPr>
        <p:spPr/>
        <p:txBody>
          <a:bodyPr>
            <a:normAutofit fontScale="92500" lnSpcReduction="20000"/>
          </a:bodyPr>
          <a:lstStyle/>
          <a:p>
            <a:pPr>
              <a:lnSpc>
                <a:spcPct val="200000"/>
              </a:lnSpc>
            </a:pPr>
            <a:r>
              <a:rPr lang="it-IT" dirty="0" smtClean="0"/>
              <a:t>Ma nel 1973 un colpo di Stato abbatté la monarchia e nel 1978 un ulteriore colpo di Stato portò al potere </a:t>
            </a:r>
            <a:r>
              <a:rPr lang="it-IT" dirty="0" err="1" smtClean="0"/>
              <a:t>Taraki</a:t>
            </a:r>
            <a:r>
              <a:rPr lang="it-IT" dirty="0" smtClean="0"/>
              <a:t>, filo-sovietico, che però verrà ucciso dalla resistenza armata islamica nel 1979. Il 24 dicembre i </a:t>
            </a:r>
            <a:r>
              <a:rPr lang="it-IT" dirty="0" smtClean="0"/>
              <a:t>Sovietici </a:t>
            </a:r>
            <a:r>
              <a:rPr lang="it-IT" dirty="0" smtClean="0"/>
              <a:t>invadono l’Afghanistan e vi rimarranno per </a:t>
            </a:r>
            <a:r>
              <a:rPr lang="it-IT" dirty="0" smtClean="0"/>
              <a:t>un decennio, affrontando un sanguinoso conflitto con i guerriglieri islamici (</a:t>
            </a:r>
            <a:r>
              <a:rPr lang="it-IT" i="1" dirty="0" err="1" smtClean="0"/>
              <a:t>mugiahidin</a:t>
            </a:r>
            <a:r>
              <a:rPr lang="it-IT" dirty="0" smtClean="0"/>
              <a:t>). Esito: oltre un milione di morti e sei milioni di profughi.</a:t>
            </a:r>
            <a:endParaRPr lang="it-IT" dirty="0"/>
          </a:p>
        </p:txBody>
      </p:sp>
      <p:sp>
        <p:nvSpPr>
          <p:cNvPr id="3" name="Segnaposto piè di pagina 2"/>
          <p:cNvSpPr>
            <a:spLocks noGrp="1"/>
          </p:cNvSpPr>
          <p:nvPr>
            <p:ph type="ftr" sz="quarter" idx="11"/>
          </p:nvPr>
        </p:nvSpPr>
        <p:spPr/>
        <p:txBody>
          <a:bodyPr/>
          <a:lstStyle/>
          <a:p>
            <a:r>
              <a:rPr lang="it-IT" smtClean="0"/>
              <a:t>Simone Campanozzi</a:t>
            </a:r>
            <a:endParaRPr lang="it-IT"/>
          </a:p>
        </p:txBody>
      </p:sp>
      <p:sp>
        <p:nvSpPr>
          <p:cNvPr id="6" name="Segnaposto data 5"/>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2608" y="0"/>
            <a:ext cx="4479417" cy="1511808"/>
          </a:xfrm>
        </p:spPr>
        <p:txBody>
          <a:bodyPr>
            <a:normAutofit fontScale="90000"/>
          </a:bodyPr>
          <a:lstStyle/>
          <a:p>
            <a:r>
              <a:rPr lang="it-IT" b="1" dirty="0" smtClean="0"/>
              <a:t/>
            </a:r>
            <a:br>
              <a:rPr lang="it-IT" b="1" dirty="0" smtClean="0"/>
            </a:br>
            <a:r>
              <a:rPr lang="it-IT" b="1" dirty="0" smtClean="0"/>
              <a:t/>
            </a:r>
            <a:br>
              <a:rPr lang="it-IT" b="1" dirty="0" smtClean="0"/>
            </a:br>
            <a:r>
              <a:rPr lang="it-IT" b="1" dirty="0" smtClean="0"/>
              <a:t>Fondamentalismo islamico</a:t>
            </a:r>
            <a:br>
              <a:rPr lang="it-IT" b="1" dirty="0" smtClean="0"/>
            </a:br>
            <a:r>
              <a:rPr lang="it-IT" b="1" dirty="0" smtClean="0"/>
              <a:t/>
            </a:r>
            <a:br>
              <a:rPr lang="it-IT" b="1" dirty="0" smtClean="0"/>
            </a:br>
            <a:endParaRPr lang="it-IT" b="1" dirty="0"/>
          </a:p>
        </p:txBody>
      </p:sp>
      <p:pic>
        <p:nvPicPr>
          <p:cNvPr id="5" name="Segnaposto immagine 4" descr="taliban_fighters_in_afghanistan_2006.jpg"/>
          <p:cNvPicPr>
            <a:picLocks noGrp="1" noChangeAspect="1"/>
          </p:cNvPicPr>
          <p:nvPr>
            <p:ph type="pic" idx="1"/>
          </p:nvPr>
        </p:nvPicPr>
        <p:blipFill>
          <a:blip r:embed="rId2" cstate="print"/>
          <a:srcRect l="11752" r="11752"/>
          <a:stretch>
            <a:fillRect/>
          </a:stretch>
        </p:blipFill>
        <p:spPr>
          <a:xfrm>
            <a:off x="4876800" y="987425"/>
            <a:ext cx="6790944" cy="5071999"/>
          </a:xfrm>
        </p:spPr>
      </p:pic>
      <p:sp>
        <p:nvSpPr>
          <p:cNvPr id="4" name="Segnaposto testo 3"/>
          <p:cNvSpPr>
            <a:spLocks noGrp="1"/>
          </p:cNvSpPr>
          <p:nvPr>
            <p:ph type="body" sz="half" idx="2"/>
          </p:nvPr>
        </p:nvSpPr>
        <p:spPr>
          <a:xfrm>
            <a:off x="365760" y="1670304"/>
            <a:ext cx="4406265" cy="4198684"/>
          </a:xfrm>
        </p:spPr>
        <p:txBody>
          <a:bodyPr>
            <a:normAutofit fontScale="70000" lnSpcReduction="20000"/>
          </a:bodyPr>
          <a:lstStyle/>
          <a:p>
            <a:pPr>
              <a:lnSpc>
                <a:spcPct val="220000"/>
              </a:lnSpc>
            </a:pPr>
            <a:r>
              <a:rPr lang="it-IT" sz="2000" dirty="0" smtClean="0"/>
              <a:t>Nel 1992 l'Afghanistan divenne una repubblica islamica, ma continuò a essere dilaniato dalla guerra tra i vari gruppi di </a:t>
            </a:r>
            <a:r>
              <a:rPr lang="it-IT" sz="2000" i="1" dirty="0" err="1" smtClean="0"/>
              <a:t>mugiahidin</a:t>
            </a:r>
            <a:r>
              <a:rPr lang="it-IT" sz="2000" dirty="0" smtClean="0"/>
              <a:t>, sin quando, nel 1996, prevalsero i </a:t>
            </a:r>
            <a:r>
              <a:rPr lang="it-IT" sz="2000" i="1" dirty="0" err="1" smtClean="0"/>
              <a:t>taliban</a:t>
            </a:r>
            <a:r>
              <a:rPr lang="it-IT" sz="2000" dirty="0" smtClean="0"/>
              <a:t>("studenti" delle scuole coraniche). Costoro instaurarono un regime fondamentalista: </a:t>
            </a:r>
            <a:r>
              <a:rPr lang="it-IT" sz="2000" b="1" dirty="0" smtClean="0"/>
              <a:t>le donne non potevano studiare né lavorare, gli uomini erano obbligati a frequentare le moschee e per le punizioni si ricorreva spesso alla lapidazione pubblica</a:t>
            </a:r>
            <a:r>
              <a:rPr lang="it-IT" dirty="0" smtClean="0"/>
              <a:t>.</a:t>
            </a:r>
            <a:endParaRPr lang="it-IT" dirty="0"/>
          </a:p>
        </p:txBody>
      </p:sp>
      <p:sp>
        <p:nvSpPr>
          <p:cNvPr id="3" name="Segnaposto piè di pagina 2"/>
          <p:cNvSpPr>
            <a:spLocks noGrp="1"/>
          </p:cNvSpPr>
          <p:nvPr>
            <p:ph type="ftr" sz="quarter" idx="11"/>
          </p:nvPr>
        </p:nvSpPr>
        <p:spPr/>
        <p:txBody>
          <a:bodyPr/>
          <a:lstStyle/>
          <a:p>
            <a:r>
              <a:rPr lang="it-IT" smtClean="0"/>
              <a:t>Simone Campanozzi</a:t>
            </a:r>
            <a:endParaRPr lang="it-IT"/>
          </a:p>
        </p:txBody>
      </p:sp>
      <p:sp>
        <p:nvSpPr>
          <p:cNvPr id="6" name="Segnaposto data 5"/>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8200" y="231649"/>
            <a:ext cx="10515600" cy="1560576"/>
          </a:xfrm>
        </p:spPr>
        <p:txBody>
          <a:bodyPr>
            <a:normAutofit fontScale="90000"/>
          </a:bodyPr>
          <a:lstStyle/>
          <a:p>
            <a:r>
              <a:rPr lang="it-IT" sz="2400" dirty="0" smtClean="0"/>
              <a:t>I </a:t>
            </a:r>
            <a:r>
              <a:rPr lang="it-IT" sz="2400" i="1" dirty="0" err="1" smtClean="0"/>
              <a:t>Taliban</a:t>
            </a:r>
            <a:r>
              <a:rPr lang="it-IT" sz="2400" dirty="0" smtClean="0"/>
              <a:t> diedero inoltre ospitalità all'organizzazione terroristica al Qaeda e al suo capo, </a:t>
            </a:r>
            <a:r>
              <a:rPr lang="it-IT" sz="2400" dirty="0" err="1" smtClean="0"/>
              <a:t>Osama</a:t>
            </a:r>
            <a:r>
              <a:rPr lang="it-IT" sz="2400" dirty="0" smtClean="0"/>
              <a:t> Bin Laden. Il ripetuto rifiuto di consegnare quest'ultimo alle autorità internazionali determinò, nel 1999, le sanzioni da parte dell'ONU e, dopo l'attentato alle Twin </a:t>
            </a:r>
            <a:r>
              <a:rPr lang="it-IT" sz="2400" dirty="0" err="1" smtClean="0"/>
              <a:t>towers</a:t>
            </a:r>
            <a:r>
              <a:rPr lang="it-IT" sz="2400" dirty="0" smtClean="0"/>
              <a:t> ("Torri gemelle") di New York nel 2001, l'intervento militare degli Stati Uniti, che rovesciarono il regime dei </a:t>
            </a:r>
            <a:r>
              <a:rPr lang="it-IT" sz="2400" i="1" dirty="0" err="1" smtClean="0"/>
              <a:t>taliban</a:t>
            </a:r>
            <a:r>
              <a:rPr lang="it-IT" sz="2400" dirty="0" smtClean="0"/>
              <a:t>. </a:t>
            </a:r>
            <a:endParaRPr lang="it-IT" sz="2400" dirty="0"/>
          </a:p>
        </p:txBody>
      </p:sp>
      <p:pic>
        <p:nvPicPr>
          <p:cNvPr id="8" name="Segnaposto contenuto 7" descr="osama-bin-laden-file-1998-super-tease.jpg"/>
          <p:cNvPicPr>
            <a:picLocks noGrp="1" noChangeAspect="1"/>
          </p:cNvPicPr>
          <p:nvPr>
            <p:ph sz="half" idx="1"/>
          </p:nvPr>
        </p:nvPicPr>
        <p:blipFill>
          <a:blip r:embed="rId2" cstate="print"/>
          <a:stretch>
            <a:fillRect/>
          </a:stretch>
        </p:blipFill>
        <p:spPr>
          <a:xfrm>
            <a:off x="426720" y="2023872"/>
            <a:ext cx="5593080" cy="4035552"/>
          </a:xfrm>
        </p:spPr>
      </p:pic>
      <p:pic>
        <p:nvPicPr>
          <p:cNvPr id="9" name="Segnaposto contenuto 8" descr="twin towers.jpg"/>
          <p:cNvPicPr>
            <a:picLocks noGrp="1" noChangeAspect="1"/>
          </p:cNvPicPr>
          <p:nvPr>
            <p:ph sz="half" idx="2"/>
          </p:nvPr>
        </p:nvPicPr>
        <p:blipFill>
          <a:blip r:embed="rId3" cstate="print"/>
          <a:stretch>
            <a:fillRect/>
          </a:stretch>
        </p:blipFill>
        <p:spPr>
          <a:xfrm>
            <a:off x="6172200" y="1950720"/>
            <a:ext cx="5617464" cy="4133088"/>
          </a:xfrm>
        </p:spPr>
      </p:pic>
      <p:sp>
        <p:nvSpPr>
          <p:cNvPr id="2" name="Segnaposto piè di pagina 1"/>
          <p:cNvSpPr>
            <a:spLocks noGrp="1"/>
          </p:cNvSpPr>
          <p:nvPr>
            <p:ph type="ftr" sz="quarter" idx="11"/>
          </p:nvPr>
        </p:nvSpPr>
        <p:spPr/>
        <p:txBody>
          <a:bodyPr/>
          <a:lstStyle/>
          <a:p>
            <a:r>
              <a:rPr lang="it-IT" smtClean="0"/>
              <a:t>Simone Campanozzi</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r>
              <a:rPr lang="it-IT" dirty="0" smtClean="0"/>
              <a:t>Lo stato afghano</a:t>
            </a:r>
            <a:endParaRPr lang="it-IT" dirty="0"/>
          </a:p>
        </p:txBody>
      </p:sp>
      <p:sp>
        <p:nvSpPr>
          <p:cNvPr id="6" name="Segnaposto contenuto 5"/>
          <p:cNvSpPr>
            <a:spLocks noGrp="1"/>
          </p:cNvSpPr>
          <p:nvPr>
            <p:ph idx="1"/>
          </p:nvPr>
        </p:nvSpPr>
        <p:spPr/>
        <p:txBody>
          <a:bodyPr/>
          <a:lstStyle/>
          <a:p>
            <a:pPr algn="just"/>
            <a:r>
              <a:rPr lang="it-IT" dirty="0" smtClean="0"/>
              <a:t>L'intervento, nel dicembre 2001, di un nutrito contingente militare guidato dagli Stati Uniti portava al rovesciamento del regime dei </a:t>
            </a:r>
            <a:r>
              <a:rPr lang="it-IT" dirty="0" err="1" smtClean="0"/>
              <a:t>Taliban</a:t>
            </a:r>
            <a:r>
              <a:rPr lang="it-IT" dirty="0" smtClean="0"/>
              <a:t> e all'instaurazione di un governo designato al termine di una conferenza internazionale. Il 25 gennaio 2004 veniva firmata la nuova Costituzione, in base alla quale l'Afghanistan è una Repubblica islamica presidenziale in cui è garantita libertà di culto a tutte le religioni. Il presidente è eletto a </a:t>
            </a:r>
            <a:r>
              <a:rPr lang="it-IT" dirty="0" err="1" smtClean="0"/>
              <a:t>suﬀragio</a:t>
            </a:r>
            <a:r>
              <a:rPr lang="it-IT" dirty="0" smtClean="0"/>
              <a:t> diretto con mandato di 5 anni, rieleggibile per una sola volta. Il Parlamento, bicamerale, è eletto a </a:t>
            </a:r>
            <a:r>
              <a:rPr lang="it-IT" dirty="0" err="1" smtClean="0"/>
              <a:t>suﬀragio</a:t>
            </a:r>
            <a:r>
              <a:rPr lang="it-IT" dirty="0" smtClean="0"/>
              <a:t> universale (alle donne è riservato un quarto dei seggi). </a:t>
            </a:r>
            <a:endParaRPr lang="it-IT" dirty="0"/>
          </a:p>
        </p:txBody>
      </p:sp>
      <p:sp>
        <p:nvSpPr>
          <p:cNvPr id="2" name="Segnaposto piè di pagina 1"/>
          <p:cNvSpPr>
            <a:spLocks noGrp="1"/>
          </p:cNvSpPr>
          <p:nvPr>
            <p:ph type="ftr" sz="quarter" idx="11"/>
          </p:nvPr>
        </p:nvSpPr>
        <p:spPr/>
        <p:txBody>
          <a:bodyPr/>
          <a:lstStyle/>
          <a:p>
            <a:r>
              <a:rPr lang="it-IT" smtClean="0"/>
              <a:t>Simone Campanozzi</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L’istruzione e la piaga dell’analfabetismo</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smtClean="0"/>
              <a:t>L'istruzione primaria, che compete unicamente allo Stato e fa capo al relativo ministero, è gratuita e obbligatoria e ha la durata di 8 anni (dai 7 ai 15 di età); tale obbligatorietà tuttavia è stata, forse a causa della guerriglia, ampiamente disattesa, come dimostra la flessione delle iscrizioni alla scuola primaria. La scuola secondaria, presente solo nella capitale e nei capoluoghi di provincia, data dal 1904, quando fu fondato il collegio </a:t>
            </a:r>
            <a:r>
              <a:rPr lang="it-IT" dirty="0" err="1" smtClean="0"/>
              <a:t>Habibiyyah</a:t>
            </a:r>
            <a:r>
              <a:rPr lang="it-IT" dirty="0" smtClean="0"/>
              <a:t>. L'ascesa al potere dei </a:t>
            </a:r>
            <a:r>
              <a:rPr lang="it-IT" dirty="0" err="1" smtClean="0"/>
              <a:t>Taliban</a:t>
            </a:r>
            <a:r>
              <a:rPr lang="it-IT" dirty="0" smtClean="0"/>
              <a:t> ha poi ulteriormente scardinato il sistema scolastico, con l'esclusione delle bambine di età superiore agli 8 anni dall'istruzione e l'introduzione di nuovi </a:t>
            </a:r>
            <a:r>
              <a:rPr lang="it-IT" i="1" dirty="0" err="1" smtClean="0"/>
              <a:t>curricula</a:t>
            </a:r>
            <a:r>
              <a:rPr lang="it-IT" dirty="0" smtClean="0"/>
              <a:t> per bambini Nel 2006 il tasso di analfabetismo si è attestato al 71,9%, dato percentuale che situa il Paese all'ultimo posto nel continente asiatico e al terz'ultimo nel mondo, seguito solo da Ciad e </a:t>
            </a:r>
            <a:r>
              <a:rPr lang="it-IT" dirty="0" err="1" smtClean="0"/>
              <a:t>Burkina</a:t>
            </a:r>
            <a:r>
              <a:rPr lang="it-IT" dirty="0" smtClean="0"/>
              <a:t> </a:t>
            </a:r>
            <a:r>
              <a:rPr lang="it-IT" dirty="0" err="1" smtClean="0"/>
              <a:t>Faso</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Simone Campanozzi</a:t>
            </a:r>
            <a:endParaRPr lang="it-IT"/>
          </a:p>
        </p:txBody>
      </p:sp>
      <p:sp>
        <p:nvSpPr>
          <p:cNvPr id="5" name="Segnaposto data 4"/>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9788" y="207264"/>
            <a:ext cx="3932237" cy="853440"/>
          </a:xfrm>
        </p:spPr>
        <p:txBody>
          <a:bodyPr/>
          <a:lstStyle/>
          <a:p>
            <a:r>
              <a:rPr lang="it-IT" b="1" dirty="0" smtClean="0"/>
              <a:t>Alfabetizzazione</a:t>
            </a:r>
            <a:r>
              <a:rPr lang="it-IT" dirty="0" smtClean="0"/>
              <a:t> </a:t>
            </a:r>
            <a:endParaRPr lang="it-IT" dirty="0"/>
          </a:p>
        </p:txBody>
      </p:sp>
      <p:pic>
        <p:nvPicPr>
          <p:cNvPr id="7" name="Segnaposto contenuto 6" descr="giovani studenti afghani.jpg"/>
          <p:cNvPicPr>
            <a:picLocks noGrp="1" noChangeAspect="1"/>
          </p:cNvPicPr>
          <p:nvPr>
            <p:ph idx="1"/>
          </p:nvPr>
        </p:nvPicPr>
        <p:blipFill>
          <a:blip r:embed="rId2" cstate="print"/>
          <a:stretch>
            <a:fillRect/>
          </a:stretch>
        </p:blipFill>
        <p:spPr>
          <a:xfrm>
            <a:off x="5266944" y="1109472"/>
            <a:ext cx="6449568" cy="4681728"/>
          </a:xfrm>
        </p:spPr>
      </p:pic>
      <p:sp>
        <p:nvSpPr>
          <p:cNvPr id="6" name="Segnaposto testo 5"/>
          <p:cNvSpPr>
            <a:spLocks noGrp="1"/>
          </p:cNvSpPr>
          <p:nvPr>
            <p:ph type="body" sz="half" idx="2"/>
          </p:nvPr>
        </p:nvSpPr>
        <p:spPr>
          <a:xfrm>
            <a:off x="839788" y="1254034"/>
            <a:ext cx="3932237" cy="4963886"/>
          </a:xfrm>
        </p:spPr>
        <p:txBody>
          <a:bodyPr>
            <a:noAutofit/>
          </a:bodyPr>
          <a:lstStyle/>
          <a:p>
            <a:pPr>
              <a:lnSpc>
                <a:spcPct val="200000"/>
              </a:lnSpc>
            </a:pPr>
            <a:r>
              <a:rPr lang="it-IT" sz="2000" b="1" dirty="0" smtClean="0"/>
              <a:t>Tasso alfabetizzazione:  </a:t>
            </a:r>
            <a:r>
              <a:rPr lang="it-IT" sz="2000" dirty="0" err="1" smtClean="0"/>
              <a:t>age</a:t>
            </a:r>
            <a:r>
              <a:rPr lang="it-IT" sz="2000" dirty="0" smtClean="0"/>
              <a:t> 15 and over can </a:t>
            </a:r>
            <a:r>
              <a:rPr lang="it-IT" sz="2000" dirty="0" err="1" smtClean="0"/>
              <a:t>read</a:t>
            </a:r>
            <a:r>
              <a:rPr lang="it-IT" sz="2000" dirty="0" smtClean="0"/>
              <a:t> and </a:t>
            </a:r>
            <a:r>
              <a:rPr lang="it-IT" sz="2000" dirty="0" err="1" smtClean="0"/>
              <a:t>write</a:t>
            </a:r>
            <a:r>
              <a:rPr lang="it-IT" sz="2000" dirty="0" smtClean="0"/>
              <a:t> </a:t>
            </a:r>
            <a:br>
              <a:rPr lang="it-IT" sz="2000" dirty="0" smtClean="0"/>
            </a:br>
            <a:r>
              <a:rPr lang="it-IT" sz="2000" b="1" dirty="0" smtClean="0"/>
              <a:t>popolazione totale:</a:t>
            </a:r>
            <a:r>
              <a:rPr lang="it-IT" sz="2000" dirty="0" smtClean="0"/>
              <a:t> 28,1% </a:t>
            </a:r>
            <a:br>
              <a:rPr lang="it-IT" sz="2000" dirty="0" smtClean="0"/>
            </a:br>
            <a:r>
              <a:rPr lang="it-IT" sz="2000" b="1" dirty="0" smtClean="0"/>
              <a:t>maschi:</a:t>
            </a:r>
            <a:r>
              <a:rPr lang="it-IT" sz="2000" dirty="0" smtClean="0"/>
              <a:t> 43,1% </a:t>
            </a:r>
            <a:br>
              <a:rPr lang="it-IT" sz="2000" dirty="0" smtClean="0"/>
            </a:br>
            <a:r>
              <a:rPr lang="it-IT" sz="2000" b="1" dirty="0" smtClean="0"/>
              <a:t>femmine:</a:t>
            </a:r>
            <a:r>
              <a:rPr lang="it-IT" sz="2000" dirty="0" smtClean="0"/>
              <a:t> 12,6</a:t>
            </a:r>
            <a:r>
              <a:rPr lang="it-IT" sz="2000" dirty="0" smtClean="0"/>
              <a:t>%</a:t>
            </a:r>
            <a:endParaRPr lang="it-IT" sz="2000" dirty="0" smtClean="0"/>
          </a:p>
          <a:p>
            <a:pPr>
              <a:lnSpc>
                <a:spcPct val="200000"/>
              </a:lnSpc>
            </a:pPr>
            <a:r>
              <a:rPr lang="it-IT" sz="2000" b="1" dirty="0" smtClean="0"/>
              <a:t>Fonte:</a:t>
            </a:r>
            <a:r>
              <a:rPr lang="it-IT" sz="2000" dirty="0" smtClean="0"/>
              <a:t> </a:t>
            </a:r>
            <a:r>
              <a:rPr lang="it-IT" sz="2000" dirty="0" smtClean="0">
                <a:hlinkClick r:id="rId3"/>
              </a:rPr>
              <a:t>CIA World </a:t>
            </a:r>
            <a:r>
              <a:rPr lang="it-IT" sz="2000" dirty="0" err="1" smtClean="0">
                <a:hlinkClick r:id="rId3"/>
              </a:rPr>
              <a:t>Factbook</a:t>
            </a:r>
            <a:r>
              <a:rPr lang="it-IT" sz="2000" dirty="0" smtClean="0"/>
              <a:t> - </a:t>
            </a:r>
            <a:r>
              <a:rPr lang="it-IT" sz="2000" smtClean="0"/>
              <a:t>Aggiornato </a:t>
            </a:r>
            <a:r>
              <a:rPr lang="it-IT" sz="2000" smtClean="0"/>
              <a:t>Marzo </a:t>
            </a:r>
            <a:r>
              <a:rPr lang="it-IT" sz="2000" dirty="0" smtClean="0"/>
              <a:t>31, 2015</a:t>
            </a:r>
            <a:endParaRPr lang="it-IT" sz="2000" dirty="0"/>
          </a:p>
        </p:txBody>
      </p:sp>
      <p:sp>
        <p:nvSpPr>
          <p:cNvPr id="2" name="Segnaposto piè di pagina 1"/>
          <p:cNvSpPr>
            <a:spLocks noGrp="1"/>
          </p:cNvSpPr>
          <p:nvPr>
            <p:ph type="ftr" sz="quarter" idx="11"/>
          </p:nvPr>
        </p:nvSpPr>
        <p:spPr/>
        <p:txBody>
          <a:bodyPr/>
          <a:lstStyle/>
          <a:p>
            <a:r>
              <a:rPr lang="it-IT" dirty="0" smtClean="0"/>
              <a:t>Simone </a:t>
            </a:r>
            <a:r>
              <a:rPr lang="it-IT" dirty="0" err="1" smtClean="0"/>
              <a:t>Campanozzi</a:t>
            </a:r>
            <a:endParaRPr lang="it-IT" dirty="0"/>
          </a:p>
        </p:txBody>
      </p:sp>
      <p:sp>
        <p:nvSpPr>
          <p:cNvPr id="3" name="Segnaposto data 2"/>
          <p:cNvSpPr>
            <a:spLocks noGrp="1"/>
          </p:cNvSpPr>
          <p:nvPr>
            <p:ph type="dt" sz="half" idx="10"/>
          </p:nvPr>
        </p:nvSpPr>
        <p:spPr/>
        <p:txBody>
          <a:bodyPr/>
          <a:lstStyle/>
          <a:p>
            <a:r>
              <a:rPr lang="it-IT" dirty="0" smtClean="0"/>
              <a:t>15/12/2017</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0416" y="457200"/>
            <a:ext cx="4491609" cy="896112"/>
          </a:xfrm>
        </p:spPr>
        <p:txBody>
          <a:bodyPr/>
          <a:lstStyle/>
          <a:p>
            <a:r>
              <a:rPr lang="it-IT" dirty="0" smtClean="0"/>
              <a:t>Condizione delle donne </a:t>
            </a:r>
            <a:endParaRPr lang="it-IT" dirty="0"/>
          </a:p>
        </p:txBody>
      </p:sp>
      <p:pic>
        <p:nvPicPr>
          <p:cNvPr id="5" name="Segnaposto contenuto 4" descr="attacco-acido-donne-afghanistan-orig-1_main.jpg"/>
          <p:cNvPicPr>
            <a:picLocks noGrp="1" noChangeAspect="1"/>
          </p:cNvPicPr>
          <p:nvPr>
            <p:ph idx="1"/>
          </p:nvPr>
        </p:nvPicPr>
        <p:blipFill>
          <a:blip r:embed="rId2" cstate="print"/>
          <a:stretch>
            <a:fillRect/>
          </a:stretch>
        </p:blipFill>
        <p:spPr>
          <a:xfrm>
            <a:off x="4998720" y="1036320"/>
            <a:ext cx="6559296" cy="5193792"/>
          </a:xfrm>
        </p:spPr>
      </p:pic>
      <p:sp>
        <p:nvSpPr>
          <p:cNvPr id="4" name="Segnaposto testo 3"/>
          <p:cNvSpPr>
            <a:spLocks noGrp="1"/>
          </p:cNvSpPr>
          <p:nvPr>
            <p:ph type="body" sz="half" idx="2"/>
          </p:nvPr>
        </p:nvSpPr>
        <p:spPr>
          <a:xfrm>
            <a:off x="839788" y="1560576"/>
            <a:ext cx="3932237" cy="4657344"/>
          </a:xfrm>
        </p:spPr>
        <p:txBody>
          <a:bodyPr>
            <a:normAutofit fontScale="92500"/>
          </a:bodyPr>
          <a:lstStyle/>
          <a:p>
            <a:pPr>
              <a:lnSpc>
                <a:spcPct val="150000"/>
              </a:lnSpc>
            </a:pPr>
            <a:r>
              <a:rPr lang="it-IT" dirty="0" smtClean="0"/>
              <a:t>Secondo una stima, le donne afghane costrette a sposarsi in maniera forzata e spesso precoce sono il 60-80 per cento.</a:t>
            </a:r>
          </a:p>
          <a:p>
            <a:pPr>
              <a:lnSpc>
                <a:spcPct val="150000"/>
              </a:lnSpc>
            </a:pPr>
            <a:r>
              <a:rPr lang="it-IT" dirty="0" smtClean="0"/>
              <a:t>In media, ogni donna afghana ha sei figli.</a:t>
            </a:r>
          </a:p>
          <a:p>
            <a:pPr>
              <a:lnSpc>
                <a:spcPct val="150000"/>
              </a:lnSpc>
            </a:pPr>
            <a:r>
              <a:rPr lang="it-IT" dirty="0" smtClean="0"/>
              <a:t>Le bambine costrette a sposarsi hanno maggiori probabilità di subire violenza sessuale e violenza fisica: subiscono violenza tra i 10 a i 14 anni di età.</a:t>
            </a:r>
          </a:p>
          <a:p>
            <a:pPr>
              <a:lnSpc>
                <a:spcPct val="200000"/>
              </a:lnSpc>
            </a:pPr>
            <a:r>
              <a:rPr lang="it-IT" dirty="0" smtClean="0"/>
              <a:t>Il 95 per cento dei casi di suicidio in Afghanistan riguarda le donne. La ripetuta violenza fisica e i matrimoni forzati sono le cause più comuni.</a:t>
            </a:r>
          </a:p>
          <a:p>
            <a:endParaRPr lang="it-IT" dirty="0"/>
          </a:p>
        </p:txBody>
      </p:sp>
      <p:sp>
        <p:nvSpPr>
          <p:cNvPr id="3" name="Segnaposto piè di pagina 2"/>
          <p:cNvSpPr>
            <a:spLocks noGrp="1"/>
          </p:cNvSpPr>
          <p:nvPr>
            <p:ph type="ftr" sz="quarter" idx="11"/>
          </p:nvPr>
        </p:nvSpPr>
        <p:spPr/>
        <p:txBody>
          <a:bodyPr/>
          <a:lstStyle/>
          <a:p>
            <a:r>
              <a:rPr lang="it-IT" smtClean="0"/>
              <a:t>Simone Campanozzi</a:t>
            </a:r>
            <a:endParaRPr lang="it-IT"/>
          </a:p>
        </p:txBody>
      </p:sp>
      <p:sp>
        <p:nvSpPr>
          <p:cNvPr id="6" name="Segnaposto data 5"/>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45920" y="1072896"/>
            <a:ext cx="8205216" cy="6124754"/>
          </a:xfrm>
          <a:prstGeom prst="rect">
            <a:avLst/>
          </a:prstGeom>
        </p:spPr>
        <p:txBody>
          <a:bodyPr wrap="square">
            <a:spAutoFit/>
          </a:bodyPr>
          <a:lstStyle/>
          <a:p>
            <a:pPr>
              <a:lnSpc>
                <a:spcPct val="200000"/>
              </a:lnSpc>
            </a:pPr>
            <a:endParaRPr lang="it-IT" dirty="0" smtClean="0"/>
          </a:p>
          <a:p>
            <a:pPr>
              <a:lnSpc>
                <a:spcPct val="200000"/>
              </a:lnSpc>
            </a:pPr>
            <a:r>
              <a:rPr lang="it-IT" sz="2000" b="1" dirty="0" smtClean="0"/>
              <a:t>Stato dell'Asia sudoccidentale (652.864 </a:t>
            </a:r>
            <a:r>
              <a:rPr lang="it-IT" sz="2000" b="1" dirty="0" err="1" smtClean="0"/>
              <a:t>km²</a:t>
            </a:r>
            <a:r>
              <a:rPr lang="it-IT" sz="2000" b="1" dirty="0" smtClean="0"/>
              <a:t>). Capitale: </a:t>
            </a:r>
            <a:r>
              <a:rPr lang="it-IT" sz="2000" b="1" u="sng" dirty="0" smtClean="0">
                <a:hlinkClick r:id="rId2"/>
              </a:rPr>
              <a:t>Kābul</a:t>
            </a:r>
            <a:r>
              <a:rPr lang="it-IT" sz="2000" b="1" dirty="0" smtClean="0"/>
              <a:t>.</a:t>
            </a:r>
          </a:p>
          <a:p>
            <a:pPr>
              <a:lnSpc>
                <a:spcPct val="200000"/>
              </a:lnSpc>
            </a:pPr>
            <a:r>
              <a:rPr lang="it-IT" sz="2000" b="1" dirty="0" smtClean="0"/>
              <a:t>Divisione amministrativa: province (34). </a:t>
            </a:r>
          </a:p>
          <a:p>
            <a:pPr>
              <a:lnSpc>
                <a:spcPct val="200000"/>
              </a:lnSpc>
            </a:pPr>
            <a:r>
              <a:rPr lang="it-IT" sz="2000" b="1" dirty="0" smtClean="0"/>
              <a:t>Popolazione: 26.023.100 </a:t>
            </a:r>
            <a:r>
              <a:rPr lang="it-IT" sz="2000" b="1" dirty="0" err="1" smtClean="0"/>
              <a:t>ab</a:t>
            </a:r>
            <a:r>
              <a:rPr lang="it-IT" sz="2000" b="1" dirty="0" smtClean="0"/>
              <a:t>. (stima 2014). </a:t>
            </a:r>
          </a:p>
          <a:p>
            <a:pPr>
              <a:lnSpc>
                <a:spcPct val="200000"/>
              </a:lnSpc>
            </a:pPr>
            <a:r>
              <a:rPr lang="it-IT" sz="2000" b="1" dirty="0" smtClean="0"/>
              <a:t>Lingua: </a:t>
            </a:r>
            <a:r>
              <a:rPr lang="it-IT" sz="2000" b="1" dirty="0" err="1" smtClean="0"/>
              <a:t>dari</a:t>
            </a:r>
            <a:r>
              <a:rPr lang="it-IT" sz="2000" b="1" dirty="0" smtClean="0"/>
              <a:t> e </a:t>
            </a:r>
            <a:r>
              <a:rPr lang="it-IT" sz="2000" b="1" u="sng" dirty="0" err="1" smtClean="0">
                <a:hlinkClick r:id="rId3"/>
              </a:rPr>
              <a:t>pashtō</a:t>
            </a:r>
            <a:r>
              <a:rPr lang="it-IT" sz="2000" b="1" dirty="0" smtClean="0"/>
              <a:t> (ufficiali), uzbeko. </a:t>
            </a:r>
          </a:p>
          <a:p>
            <a:pPr>
              <a:lnSpc>
                <a:spcPct val="200000"/>
              </a:lnSpc>
            </a:pPr>
            <a:r>
              <a:rPr lang="it-IT" sz="2000" b="1" dirty="0" smtClean="0"/>
              <a:t>Religione: musulmani (</a:t>
            </a:r>
            <a:r>
              <a:rPr lang="it-IT" sz="2000" b="1" u="sng" dirty="0" smtClean="0">
                <a:hlinkClick r:id="rId4"/>
              </a:rPr>
              <a:t>sunniti</a:t>
            </a:r>
            <a:r>
              <a:rPr lang="it-IT" sz="2000" b="1" dirty="0" smtClean="0"/>
              <a:t> 82%, </a:t>
            </a:r>
            <a:r>
              <a:rPr lang="it-IT" sz="2000" b="1" u="sng" dirty="0" smtClean="0">
                <a:hlinkClick r:id="rId5"/>
              </a:rPr>
              <a:t>sciiti</a:t>
            </a:r>
            <a:r>
              <a:rPr lang="it-IT" sz="2000" b="1" dirty="0" smtClean="0"/>
              <a:t> 17%), altri 1%. </a:t>
            </a:r>
          </a:p>
          <a:p>
            <a:pPr>
              <a:lnSpc>
                <a:spcPct val="200000"/>
              </a:lnSpc>
            </a:pPr>
            <a:r>
              <a:rPr lang="it-IT" sz="2000" b="1" dirty="0" smtClean="0"/>
              <a:t>Unità monetaria: nuovo afghani (100 </a:t>
            </a:r>
            <a:r>
              <a:rPr lang="it-IT" sz="2000" b="1" dirty="0" err="1" smtClean="0"/>
              <a:t>puls</a:t>
            </a:r>
            <a:r>
              <a:rPr lang="it-IT" sz="2000" b="1" dirty="0" smtClean="0"/>
              <a:t>). Confini: </a:t>
            </a:r>
            <a:r>
              <a:rPr lang="it-IT" sz="2000" b="1" u="sng" dirty="0" smtClean="0">
                <a:hlinkClick r:id="rId6"/>
              </a:rPr>
              <a:t>Turkmenistan</a:t>
            </a:r>
            <a:r>
              <a:rPr lang="it-IT" sz="2000" b="1" dirty="0" smtClean="0"/>
              <a:t>, </a:t>
            </a:r>
            <a:r>
              <a:rPr lang="it-IT" sz="2000" b="1" u="sng" dirty="0" smtClean="0">
                <a:hlinkClick r:id="rId7"/>
              </a:rPr>
              <a:t>Uzbekistan</a:t>
            </a:r>
            <a:r>
              <a:rPr lang="it-IT" sz="2000" b="1" dirty="0" smtClean="0"/>
              <a:t> e </a:t>
            </a:r>
            <a:r>
              <a:rPr lang="it-IT" sz="2000" b="1" u="sng" dirty="0" smtClean="0">
                <a:hlinkClick r:id="rId8"/>
              </a:rPr>
              <a:t>Tagikistan</a:t>
            </a:r>
            <a:r>
              <a:rPr lang="it-IT" sz="2000" b="1" dirty="0" smtClean="0"/>
              <a:t> (N), </a:t>
            </a:r>
            <a:r>
              <a:rPr lang="it-IT" sz="2000" b="1" u="sng" dirty="0" smtClean="0">
                <a:hlinkClick r:id="rId9"/>
              </a:rPr>
              <a:t>Cina</a:t>
            </a:r>
            <a:r>
              <a:rPr lang="it-IT" sz="2000" b="1" dirty="0" smtClean="0"/>
              <a:t> (NE), </a:t>
            </a:r>
            <a:r>
              <a:rPr lang="it-IT" sz="2000" b="1" u="sng" dirty="0" smtClean="0">
                <a:hlinkClick r:id="rId10"/>
              </a:rPr>
              <a:t>Pakistan</a:t>
            </a:r>
            <a:r>
              <a:rPr lang="it-IT" sz="2000" b="1" dirty="0" smtClean="0"/>
              <a:t> (E </a:t>
            </a:r>
            <a:r>
              <a:rPr lang="it-IT" sz="2000" b="1" dirty="0" err="1" smtClean="0"/>
              <a:t>e</a:t>
            </a:r>
            <a:r>
              <a:rPr lang="it-IT" sz="2000" b="1" dirty="0" smtClean="0"/>
              <a:t> S), </a:t>
            </a:r>
            <a:r>
              <a:rPr lang="it-IT" sz="2000" b="1" u="sng" dirty="0" smtClean="0">
                <a:hlinkClick r:id="rId11"/>
              </a:rPr>
              <a:t>Iran</a:t>
            </a:r>
            <a:r>
              <a:rPr lang="it-IT" sz="2000" b="1" dirty="0" smtClean="0"/>
              <a:t> (W). </a:t>
            </a:r>
          </a:p>
          <a:p>
            <a:pPr>
              <a:lnSpc>
                <a:spcPct val="200000"/>
              </a:lnSpc>
            </a:pPr>
            <a:endParaRPr lang="it-IT" dirty="0"/>
          </a:p>
        </p:txBody>
      </p:sp>
      <p:sp>
        <p:nvSpPr>
          <p:cNvPr id="5" name="Titolo 4"/>
          <p:cNvSpPr>
            <a:spLocks noGrp="1"/>
          </p:cNvSpPr>
          <p:nvPr>
            <p:ph type="title" idx="4294967295"/>
          </p:nvPr>
        </p:nvSpPr>
        <p:spPr>
          <a:xfrm>
            <a:off x="0" y="365125"/>
            <a:ext cx="10515600" cy="1000379"/>
          </a:xfrm>
        </p:spPr>
        <p:txBody>
          <a:bodyPr/>
          <a:lstStyle/>
          <a:p>
            <a:pPr algn="ctr"/>
            <a:r>
              <a:rPr lang="it-IT" b="1" dirty="0" smtClean="0"/>
              <a:t>Afghanistan</a:t>
            </a:r>
            <a:endParaRPr lang="it-IT" b="1" dirty="0"/>
          </a:p>
        </p:txBody>
      </p:sp>
      <p:sp>
        <p:nvSpPr>
          <p:cNvPr id="2" name="Segnaposto piè di pagina 1"/>
          <p:cNvSpPr>
            <a:spLocks noGrp="1"/>
          </p:cNvSpPr>
          <p:nvPr>
            <p:ph type="ftr" sz="quarter" idx="11"/>
          </p:nvPr>
        </p:nvSpPr>
        <p:spPr/>
        <p:txBody>
          <a:bodyPr/>
          <a:lstStyle/>
          <a:p>
            <a:r>
              <a:rPr lang="it-IT" smtClean="0"/>
              <a:t>Simone Campanozzi</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p:txBody>
          <a:bodyPr/>
          <a:lstStyle/>
          <a:p>
            <a:pPr algn="ctr"/>
            <a:r>
              <a:rPr lang="it-IT" dirty="0" smtClean="0"/>
              <a:t>Vita quotidiana delle donne</a:t>
            </a:r>
            <a:endParaRPr lang="it-IT" dirty="0"/>
          </a:p>
        </p:txBody>
      </p:sp>
      <p:pic>
        <p:nvPicPr>
          <p:cNvPr id="10" name="Segnaposto contenuto 9" descr="donna afghana.jpg"/>
          <p:cNvPicPr>
            <a:picLocks noGrp="1" noChangeAspect="1"/>
          </p:cNvPicPr>
          <p:nvPr>
            <p:ph sz="half" idx="1"/>
          </p:nvPr>
        </p:nvPicPr>
        <p:blipFill>
          <a:blip r:embed="rId2" cstate="print"/>
          <a:stretch>
            <a:fillRect/>
          </a:stretch>
        </p:blipFill>
        <p:spPr>
          <a:xfrm>
            <a:off x="423672" y="1816608"/>
            <a:ext cx="5181600" cy="4181855"/>
          </a:xfrm>
        </p:spPr>
      </p:pic>
      <p:pic>
        <p:nvPicPr>
          <p:cNvPr id="13" name="Segnaposto contenuto 12" descr="donne che lavorano.jpg"/>
          <p:cNvPicPr>
            <a:picLocks noGrp="1" noChangeAspect="1"/>
          </p:cNvPicPr>
          <p:nvPr>
            <p:ph sz="half" idx="2"/>
          </p:nvPr>
        </p:nvPicPr>
        <p:blipFill>
          <a:blip r:embed="rId3" cstate="print"/>
          <a:stretch>
            <a:fillRect/>
          </a:stretch>
        </p:blipFill>
        <p:spPr>
          <a:xfrm>
            <a:off x="6071616" y="1865376"/>
            <a:ext cx="5413248" cy="4040918"/>
          </a:xfrm>
        </p:spPr>
      </p:pic>
      <p:sp>
        <p:nvSpPr>
          <p:cNvPr id="2" name="Segnaposto piè di pagina 1"/>
          <p:cNvSpPr>
            <a:spLocks noGrp="1"/>
          </p:cNvSpPr>
          <p:nvPr>
            <p:ph type="ftr" sz="quarter" idx="11"/>
          </p:nvPr>
        </p:nvSpPr>
        <p:spPr/>
        <p:txBody>
          <a:bodyPr/>
          <a:lstStyle/>
          <a:p>
            <a:r>
              <a:rPr lang="it-IT" smtClean="0"/>
              <a:t>Simone Campanozzi</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9788" y="457200"/>
            <a:ext cx="3932237" cy="1286256"/>
          </a:xfrm>
        </p:spPr>
        <p:txBody>
          <a:bodyPr/>
          <a:lstStyle/>
          <a:p>
            <a:r>
              <a:rPr lang="it-IT" dirty="0" smtClean="0"/>
              <a:t>Ma le donne discutono e lottano</a:t>
            </a:r>
            <a:endParaRPr lang="it-IT" dirty="0"/>
          </a:p>
        </p:txBody>
      </p:sp>
      <p:sp>
        <p:nvSpPr>
          <p:cNvPr id="7" name="Segnaposto testo 6"/>
          <p:cNvSpPr>
            <a:spLocks noGrp="1"/>
          </p:cNvSpPr>
          <p:nvPr>
            <p:ph type="body" sz="half" idx="2"/>
          </p:nvPr>
        </p:nvSpPr>
        <p:spPr/>
        <p:txBody>
          <a:bodyPr>
            <a:normAutofit fontScale="85000" lnSpcReduction="10000"/>
          </a:bodyPr>
          <a:lstStyle/>
          <a:p>
            <a:pPr algn="just">
              <a:lnSpc>
                <a:spcPct val="200000"/>
              </a:lnSpc>
            </a:pPr>
            <a:r>
              <a:rPr lang="it-IT" b="1" dirty="0" smtClean="0"/>
              <a:t>È un errore, però, immaginare l’Afghanistan solo come un luogo dove vivano esclusivamente donne oppresse e silenziose. In realtà, l’Afghanistan è un paese estremamente complesso, pieno di contraddizioni e di sfumature non facili da cogliere soprattutto per la visione culturale occidentale E’ sconosciuto ai più che molte donne afghane combattono battaglie quotidiane contro le violenze, i soprusi e le brutalità quotidiane</a:t>
            </a:r>
            <a:endParaRPr lang="it-IT" b="1" dirty="0"/>
          </a:p>
        </p:txBody>
      </p:sp>
      <p:pic>
        <p:nvPicPr>
          <p:cNvPr id="10" name="Segnaposto contenuto 9" descr="coraggio donne afghane.jpg"/>
          <p:cNvPicPr>
            <a:picLocks noGrp="1" noChangeAspect="1"/>
          </p:cNvPicPr>
          <p:nvPr>
            <p:ph idx="1"/>
          </p:nvPr>
        </p:nvPicPr>
        <p:blipFill>
          <a:blip r:embed="rId2" cstate="print"/>
          <a:stretch>
            <a:fillRect/>
          </a:stretch>
        </p:blipFill>
        <p:spPr>
          <a:xfrm>
            <a:off x="5183188" y="1567543"/>
            <a:ext cx="6630860" cy="4248042"/>
          </a:xfrm>
        </p:spPr>
      </p:pic>
      <p:sp>
        <p:nvSpPr>
          <p:cNvPr id="2" name="Segnaposto piè di pagina 1"/>
          <p:cNvSpPr>
            <a:spLocks noGrp="1"/>
          </p:cNvSpPr>
          <p:nvPr>
            <p:ph type="ftr" sz="quarter" idx="11"/>
          </p:nvPr>
        </p:nvSpPr>
        <p:spPr/>
        <p:txBody>
          <a:bodyPr/>
          <a:lstStyle/>
          <a:p>
            <a:r>
              <a:rPr lang="it-IT" smtClean="0"/>
              <a:t>Simone Campanozzi</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304800"/>
            <a:ext cx="3932237" cy="1097280"/>
          </a:xfrm>
        </p:spPr>
        <p:txBody>
          <a:bodyPr/>
          <a:lstStyle/>
          <a:p>
            <a:r>
              <a:rPr lang="it-IT" dirty="0" err="1" smtClean="0"/>
              <a:t>Malalai</a:t>
            </a:r>
            <a:r>
              <a:rPr lang="it-IT" dirty="0" smtClean="0"/>
              <a:t> </a:t>
            </a:r>
            <a:r>
              <a:rPr lang="it-IT" dirty="0" err="1" smtClean="0"/>
              <a:t>Joya</a:t>
            </a:r>
            <a:endParaRPr lang="it-IT" dirty="0"/>
          </a:p>
        </p:txBody>
      </p:sp>
      <p:pic>
        <p:nvPicPr>
          <p:cNvPr id="5" name="Segnaposto contenuto 4" descr="Malalai_Joya_visits_a_girls_school_in_Farah_province_in_Afghanistan.jpg"/>
          <p:cNvPicPr>
            <a:picLocks noGrp="1" noChangeAspect="1"/>
          </p:cNvPicPr>
          <p:nvPr>
            <p:ph idx="1"/>
          </p:nvPr>
        </p:nvPicPr>
        <p:blipFill>
          <a:blip r:embed="rId2" cstate="print"/>
          <a:stretch>
            <a:fillRect/>
          </a:stretch>
        </p:blipFill>
        <p:spPr>
          <a:xfrm>
            <a:off x="5656084" y="987425"/>
            <a:ext cx="6011660" cy="4873625"/>
          </a:xfrm>
        </p:spPr>
      </p:pic>
      <p:sp>
        <p:nvSpPr>
          <p:cNvPr id="4" name="Segnaposto testo 3"/>
          <p:cNvSpPr>
            <a:spLocks noGrp="1"/>
          </p:cNvSpPr>
          <p:nvPr>
            <p:ph type="body" sz="half" idx="2"/>
          </p:nvPr>
        </p:nvSpPr>
        <p:spPr>
          <a:xfrm>
            <a:off x="839788" y="1609344"/>
            <a:ext cx="3932237" cy="4693920"/>
          </a:xfrm>
        </p:spPr>
        <p:txBody>
          <a:bodyPr>
            <a:normAutofit fontScale="92500" lnSpcReduction="10000"/>
          </a:bodyPr>
          <a:lstStyle/>
          <a:p>
            <a:pPr>
              <a:lnSpc>
                <a:spcPct val="200000"/>
              </a:lnSpc>
            </a:pPr>
            <a:r>
              <a:rPr lang="it-IT" sz="1200" dirty="0" smtClean="0"/>
              <a:t> </a:t>
            </a:r>
            <a:r>
              <a:rPr lang="it-IT" sz="1400" dirty="0" err="1" smtClean="0"/>
              <a:t>Malalai</a:t>
            </a:r>
            <a:r>
              <a:rPr lang="it-IT" sz="1400" dirty="0" smtClean="0"/>
              <a:t>  </a:t>
            </a:r>
            <a:r>
              <a:rPr lang="it-IT" sz="1400" dirty="0" err="1" smtClean="0"/>
              <a:t>Joya</a:t>
            </a:r>
            <a:r>
              <a:rPr lang="it-IT" sz="1400" dirty="0" smtClean="0"/>
              <a:t>, attivista afghana trentenne che ha sfidato i Signori della guerra denunciando pubblicamente le loro violenze ed efferatezze. Ad oggi è sfuggita a sei attentati ed è costretta a vivere indossando l’odioso burqa che lei ha sempre combattuto con forza. </a:t>
            </a:r>
            <a:r>
              <a:rPr lang="it-IT" sz="1400" dirty="0" err="1" smtClean="0"/>
              <a:t>Malalai</a:t>
            </a:r>
            <a:r>
              <a:rPr lang="it-IT" sz="1400" dirty="0" smtClean="0"/>
              <a:t>, come molte altre donne afghane non ha mai smesso di combattere, nonostante le intimidazioni e le difficoltà e come spiega lei stessa</a:t>
            </a:r>
            <a:r>
              <a:rPr lang="it-IT" sz="1400" b="1" dirty="0" smtClean="0"/>
              <a:t>: “A coloro che vogliono far tacere la mia voce io dico: sono pronta , quando e ovunque vogliate colpirmi. Potete uccidere me, ma non potrete mai uccidere il mio spirito</a:t>
            </a:r>
            <a:r>
              <a:rPr lang="it-IT" sz="1400" dirty="0" smtClean="0"/>
              <a:t>”.</a:t>
            </a:r>
            <a:endParaRPr lang="it-IT" sz="1400" dirty="0"/>
          </a:p>
        </p:txBody>
      </p:sp>
      <p:sp>
        <p:nvSpPr>
          <p:cNvPr id="3" name="Segnaposto piè di pagina 2"/>
          <p:cNvSpPr>
            <a:spLocks noGrp="1"/>
          </p:cNvSpPr>
          <p:nvPr>
            <p:ph type="ftr" sz="quarter" idx="11"/>
          </p:nvPr>
        </p:nvSpPr>
        <p:spPr/>
        <p:txBody>
          <a:bodyPr/>
          <a:lstStyle/>
          <a:p>
            <a:r>
              <a:rPr lang="it-IT" smtClean="0"/>
              <a:t>Simone Campanozzi</a:t>
            </a:r>
            <a:endParaRPr lang="it-IT"/>
          </a:p>
        </p:txBody>
      </p:sp>
      <p:sp>
        <p:nvSpPr>
          <p:cNvPr id="6" name="Segnaposto data 5"/>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pPr algn="ctr"/>
            <a:r>
              <a:rPr lang="it-IT" sz="3600" b="1" dirty="0" err="1" smtClean="0"/>
              <a:t>Malala</a:t>
            </a:r>
            <a:r>
              <a:rPr lang="it-IT" sz="3600" b="1" dirty="0" smtClean="0"/>
              <a:t> </a:t>
            </a:r>
            <a:r>
              <a:rPr lang="it-IT" sz="3600" b="1" dirty="0" err="1" smtClean="0"/>
              <a:t>Yousafzai</a:t>
            </a:r>
            <a:r>
              <a:rPr lang="it-IT" sz="3600" b="1" dirty="0" smtClean="0"/>
              <a:t> (Pakistan)</a:t>
            </a:r>
            <a:endParaRPr lang="it-IT" sz="3600" b="1" dirty="0"/>
          </a:p>
        </p:txBody>
      </p:sp>
      <p:pic>
        <p:nvPicPr>
          <p:cNvPr id="9" name="Segnaposto contenut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3531" y="2046515"/>
            <a:ext cx="6627223" cy="3422468"/>
          </a:xfrm>
        </p:spPr>
      </p:pic>
      <p:sp>
        <p:nvSpPr>
          <p:cNvPr id="5" name="Segnaposto data 4"/>
          <p:cNvSpPr>
            <a:spLocks noGrp="1"/>
          </p:cNvSpPr>
          <p:nvPr>
            <p:ph type="dt" sz="half" idx="10"/>
          </p:nvPr>
        </p:nvSpPr>
        <p:spPr/>
        <p:txBody>
          <a:bodyPr/>
          <a:lstStyle/>
          <a:p>
            <a:r>
              <a:rPr lang="it-IT" smtClean="0"/>
              <a:t>15/12/2017</a:t>
            </a:r>
            <a:endParaRPr lang="it-IT"/>
          </a:p>
        </p:txBody>
      </p:sp>
      <p:sp>
        <p:nvSpPr>
          <p:cNvPr id="6" name="Segnaposto piè di pagina 5"/>
          <p:cNvSpPr>
            <a:spLocks noGrp="1"/>
          </p:cNvSpPr>
          <p:nvPr>
            <p:ph type="ftr" sz="quarter" idx="11"/>
          </p:nvPr>
        </p:nvSpPr>
        <p:spPr/>
        <p:txBody>
          <a:bodyPr/>
          <a:lstStyle/>
          <a:p>
            <a:r>
              <a:rPr lang="it-IT" smtClean="0"/>
              <a:t>Simone Campanozzi</a:t>
            </a:r>
            <a:endParaRPr lang="it-IT"/>
          </a:p>
        </p:txBody>
      </p:sp>
    </p:spTree>
    <p:extLst>
      <p:ext uri="{BB962C8B-B14F-4D97-AF65-F5344CB8AC3E}">
        <p14:creationId xmlns:p14="http://schemas.microsoft.com/office/powerpoint/2010/main" val="3606186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a:t>“</a:t>
            </a:r>
            <a:r>
              <a:rPr lang="it-IT" sz="1800" b="1" dirty="0"/>
              <a:t>Siamo completamente coperte. Il velo ci dà un po’ fastidio, ma solo così ci permettono di giocare a calcio. Abbiamo fatto un compromesso”, dice </a:t>
            </a:r>
            <a:r>
              <a:rPr lang="it-IT" sz="1800" b="1" dirty="0" err="1"/>
              <a:t>Sabriha</a:t>
            </a:r>
            <a:r>
              <a:rPr lang="it-IT" sz="1800" b="1" dirty="0"/>
              <a:t>, capitana delle squadra di calcio femminile di Herat, in </a:t>
            </a:r>
            <a:r>
              <a:rPr lang="it-IT" sz="1800" b="1" dirty="0" smtClean="0"/>
              <a:t>Afghanistan»</a:t>
            </a:r>
            <a:r>
              <a:rPr lang="it-IT" dirty="0" smtClean="0"/>
              <a:t>.</a:t>
            </a:r>
            <a:endParaRPr lang="it-IT" dirty="0"/>
          </a:p>
        </p:txBody>
      </p:sp>
      <p:pic>
        <p:nvPicPr>
          <p:cNvPr id="10" name="Segnaposto contenuto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3509" y="2003289"/>
            <a:ext cx="5634445" cy="3726951"/>
          </a:xfrm>
        </p:spPr>
      </p:pic>
      <p:pic>
        <p:nvPicPr>
          <p:cNvPr id="11" name="Segnaposto contenuto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4377" y="2011681"/>
            <a:ext cx="5329646" cy="3718560"/>
          </a:xfrm>
        </p:spPr>
      </p:pic>
      <p:sp>
        <p:nvSpPr>
          <p:cNvPr id="5" name="Segnaposto data 4"/>
          <p:cNvSpPr>
            <a:spLocks noGrp="1"/>
          </p:cNvSpPr>
          <p:nvPr>
            <p:ph type="dt" sz="half" idx="10"/>
          </p:nvPr>
        </p:nvSpPr>
        <p:spPr/>
        <p:txBody>
          <a:bodyPr/>
          <a:lstStyle/>
          <a:p>
            <a:r>
              <a:rPr lang="it-IT" smtClean="0"/>
              <a:t>15/12/2017</a:t>
            </a:r>
            <a:endParaRPr lang="it-IT"/>
          </a:p>
        </p:txBody>
      </p:sp>
      <p:sp>
        <p:nvSpPr>
          <p:cNvPr id="6" name="Segnaposto piè di pagina 5"/>
          <p:cNvSpPr>
            <a:spLocks noGrp="1"/>
          </p:cNvSpPr>
          <p:nvPr>
            <p:ph type="ftr" sz="quarter" idx="11"/>
          </p:nvPr>
        </p:nvSpPr>
        <p:spPr/>
        <p:txBody>
          <a:bodyPr/>
          <a:lstStyle/>
          <a:p>
            <a:r>
              <a:rPr lang="it-IT" smtClean="0"/>
              <a:t>Simone Campanozzi</a:t>
            </a:r>
            <a:endParaRPr lang="it-IT"/>
          </a:p>
        </p:txBody>
      </p:sp>
    </p:spTree>
    <p:extLst>
      <p:ext uri="{BB962C8B-B14F-4D97-AF65-F5344CB8AC3E}">
        <p14:creationId xmlns:p14="http://schemas.microsoft.com/office/powerpoint/2010/main" val="228593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r>
              <a:rPr lang="it-IT" smtClean="0"/>
              <a:t>15/12/2017</a:t>
            </a:r>
            <a:endParaRPr lang="it-IT"/>
          </a:p>
        </p:txBody>
      </p:sp>
      <p:sp>
        <p:nvSpPr>
          <p:cNvPr id="6" name="Segnaposto piè di pagina 5"/>
          <p:cNvSpPr>
            <a:spLocks noGrp="1"/>
          </p:cNvSpPr>
          <p:nvPr>
            <p:ph type="ftr" sz="quarter" idx="11"/>
          </p:nvPr>
        </p:nvSpPr>
        <p:spPr/>
        <p:txBody>
          <a:bodyPr/>
          <a:lstStyle/>
          <a:p>
            <a:r>
              <a:rPr lang="it-IT" smtClean="0"/>
              <a:t>Simone Campanozzi</a:t>
            </a:r>
            <a:endParaRPr lang="it-IT"/>
          </a:p>
        </p:txBody>
      </p:sp>
      <p:pic>
        <p:nvPicPr>
          <p:cNvPr id="9" name="Segnaposto contenuto 8"/>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61257" y="1"/>
            <a:ext cx="10789920" cy="6356350"/>
          </a:xfrm>
        </p:spPr>
      </p:pic>
    </p:spTree>
    <p:extLst>
      <p:ext uri="{BB962C8B-B14F-4D97-AF65-F5344CB8AC3E}">
        <p14:creationId xmlns:p14="http://schemas.microsoft.com/office/powerpoint/2010/main" val="295717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838200" y="365126"/>
            <a:ext cx="10515600" cy="984704"/>
          </a:xfrm>
        </p:spPr>
        <p:txBody>
          <a:bodyPr/>
          <a:lstStyle/>
          <a:p>
            <a:pPr algn="ctr"/>
            <a:r>
              <a:rPr lang="it-IT" sz="3200" dirty="0" smtClean="0"/>
              <a:t>La ragazza dagli occhi verdi, </a:t>
            </a:r>
            <a:r>
              <a:rPr lang="it-IT" sz="3200" dirty="0" err="1" smtClean="0"/>
              <a:t>Shabat</a:t>
            </a:r>
            <a:r>
              <a:rPr lang="it-IT" sz="3200" dirty="0" smtClean="0"/>
              <a:t> </a:t>
            </a:r>
            <a:r>
              <a:rPr lang="it-IT" sz="3200" dirty="0" err="1" smtClean="0"/>
              <a:t>Gula</a:t>
            </a:r>
            <a:endParaRPr lang="it-IT" sz="3200" dirty="0"/>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7509" y="1419497"/>
            <a:ext cx="7924799" cy="4936853"/>
          </a:xfrm>
        </p:spPr>
      </p:pic>
      <p:sp>
        <p:nvSpPr>
          <p:cNvPr id="2" name="Segnaposto data 1"/>
          <p:cNvSpPr>
            <a:spLocks noGrp="1"/>
          </p:cNvSpPr>
          <p:nvPr>
            <p:ph type="dt" sz="half" idx="10"/>
          </p:nvPr>
        </p:nvSpPr>
        <p:spPr/>
        <p:txBody>
          <a:bodyPr/>
          <a:lstStyle/>
          <a:p>
            <a:r>
              <a:rPr lang="it-IT" smtClean="0"/>
              <a:t>15/12/2017</a:t>
            </a:r>
            <a:endParaRPr lang="it-IT"/>
          </a:p>
        </p:txBody>
      </p:sp>
      <p:sp>
        <p:nvSpPr>
          <p:cNvPr id="3" name="Segnaposto piè di pagina 2"/>
          <p:cNvSpPr>
            <a:spLocks noGrp="1"/>
          </p:cNvSpPr>
          <p:nvPr>
            <p:ph type="ftr" sz="quarter" idx="11"/>
          </p:nvPr>
        </p:nvSpPr>
        <p:spPr/>
        <p:txBody>
          <a:bodyPr/>
          <a:lstStyle/>
          <a:p>
            <a:r>
              <a:rPr lang="it-IT" smtClean="0"/>
              <a:t>Simone Campanozzi</a:t>
            </a:r>
            <a:endParaRPr lang="it-IT"/>
          </a:p>
        </p:txBody>
      </p:sp>
    </p:spTree>
    <p:extLst>
      <p:ext uri="{BB962C8B-B14F-4D97-AF65-F5344CB8AC3E}">
        <p14:creationId xmlns:p14="http://schemas.microsoft.com/office/powerpoint/2010/main" val="784630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1061339"/>
          </a:xfrm>
        </p:spPr>
        <p:txBody>
          <a:bodyPr/>
          <a:lstStyle/>
          <a:p>
            <a:r>
              <a:rPr lang="it-IT" dirty="0" err="1" smtClean="0"/>
              <a:t>Sitografia</a:t>
            </a:r>
            <a:r>
              <a:rPr lang="it-IT" dirty="0" smtClean="0"/>
              <a:t> </a:t>
            </a:r>
            <a:endParaRPr lang="it-IT" dirty="0"/>
          </a:p>
        </p:txBody>
      </p:sp>
      <p:sp>
        <p:nvSpPr>
          <p:cNvPr id="5" name="Segnaposto contenuto 4"/>
          <p:cNvSpPr>
            <a:spLocks noGrp="1"/>
          </p:cNvSpPr>
          <p:nvPr>
            <p:ph idx="1"/>
          </p:nvPr>
        </p:nvSpPr>
        <p:spPr>
          <a:xfrm>
            <a:off x="838200" y="1426464"/>
            <a:ext cx="10515600" cy="4750499"/>
          </a:xfrm>
        </p:spPr>
        <p:txBody>
          <a:bodyPr/>
          <a:lstStyle/>
          <a:p>
            <a:r>
              <a:rPr lang="it-IT" sz="1800" dirty="0" smtClean="0">
                <a:hlinkClick r:id="rId2"/>
              </a:rPr>
              <a:t>http://ilkim.it/il-genocidio-degli-hazara/</a:t>
            </a:r>
            <a:endParaRPr lang="it-IT" sz="1800" dirty="0" smtClean="0"/>
          </a:p>
          <a:p>
            <a:r>
              <a:rPr lang="it-IT" sz="1800" dirty="0" smtClean="0">
                <a:hlinkClick r:id="rId3"/>
              </a:rPr>
              <a:t>http://www.treccani.it/enciclopedia/afghanistan_%28Enciclopedia-dei-ragazzi%29/</a:t>
            </a:r>
            <a:endParaRPr lang="it-IT" sz="1800" dirty="0" smtClean="0"/>
          </a:p>
          <a:p>
            <a:r>
              <a:rPr lang="it-IT" sz="1800" dirty="0" smtClean="0">
                <a:hlinkClick r:id="rId4"/>
              </a:rPr>
              <a:t>http://www.sapere.it/enciclopedia/</a:t>
            </a:r>
            <a:r>
              <a:rPr lang="it-IT" sz="1800" dirty="0" err="1" smtClean="0">
                <a:hlinkClick r:id="rId4"/>
              </a:rPr>
              <a:t>Afghanistan.html</a:t>
            </a:r>
            <a:endParaRPr lang="it-IT" sz="1800" dirty="0" smtClean="0"/>
          </a:p>
          <a:p>
            <a:r>
              <a:rPr lang="it-IT" sz="1800" dirty="0" smtClean="0">
                <a:hlinkClick r:id="rId5"/>
              </a:rPr>
              <a:t>http://www.deagostinigeografia.it/</a:t>
            </a:r>
            <a:r>
              <a:rPr lang="it-IT" sz="1800" dirty="0" err="1" smtClean="0">
                <a:hlinkClick r:id="rId5"/>
              </a:rPr>
              <a:t>wing</a:t>
            </a:r>
            <a:r>
              <a:rPr lang="it-IT" sz="1800" dirty="0" smtClean="0">
                <a:hlinkClick r:id="rId5"/>
              </a:rPr>
              <a:t>/</a:t>
            </a:r>
            <a:r>
              <a:rPr lang="it-IT" sz="1800" dirty="0" err="1" smtClean="0">
                <a:hlinkClick r:id="rId5"/>
              </a:rPr>
              <a:t>confmondo</a:t>
            </a:r>
            <a:r>
              <a:rPr lang="it-IT" sz="1800" dirty="0" smtClean="0">
                <a:hlinkClick r:id="rId5"/>
              </a:rPr>
              <a:t>/</a:t>
            </a:r>
            <a:r>
              <a:rPr lang="it-IT" sz="1800" dirty="0" err="1" smtClean="0">
                <a:hlinkClick r:id="rId5"/>
              </a:rPr>
              <a:t>confronti.jsp</a:t>
            </a:r>
            <a:r>
              <a:rPr lang="it-IT" sz="1800" dirty="0" smtClean="0">
                <a:hlinkClick r:id="rId5"/>
              </a:rPr>
              <a:t>?t=confmondo&amp;goal=2107&amp;title=Analfabeti&amp;section=1&amp;year=2013&amp;iso=AFG&amp;lang=it</a:t>
            </a:r>
            <a:endParaRPr lang="it-IT" sz="1800" dirty="0" smtClean="0"/>
          </a:p>
          <a:p>
            <a:r>
              <a:rPr lang="it-IT" sz="1800" dirty="0" smtClean="0">
                <a:hlinkClick r:id="rId6"/>
              </a:rPr>
              <a:t>http://www.osservatorioafghanistan.org/2016/10/la-situazione-delle-donne-in-afghanistan-e-peggiore-che-con-i-talebani/</a:t>
            </a:r>
            <a:endParaRPr lang="it-IT" sz="1800" dirty="0" smtClean="0"/>
          </a:p>
          <a:p>
            <a:r>
              <a:rPr lang="it-IT" sz="1800" dirty="0" smtClean="0">
                <a:hlinkClick r:id="rId7"/>
              </a:rPr>
              <a:t>http://comune-info.net/2014/03/donne-afghane/</a:t>
            </a:r>
            <a:endParaRPr lang="it-IT" sz="1800" dirty="0" smtClean="0"/>
          </a:p>
          <a:p>
            <a:r>
              <a:rPr lang="it-IT" sz="1800" dirty="0" smtClean="0">
                <a:hlinkClick r:id="rId8"/>
              </a:rPr>
              <a:t>http://malalaijoyaitalia.blogspot.it</a:t>
            </a:r>
            <a:r>
              <a:rPr lang="it-IT" sz="1800" dirty="0" smtClean="0">
                <a:hlinkClick r:id="rId8"/>
              </a:rPr>
              <a:t>/</a:t>
            </a:r>
            <a:endParaRPr lang="it-IT" sz="1800" dirty="0" smtClean="0"/>
          </a:p>
          <a:p>
            <a:r>
              <a:rPr lang="it-IT" sz="1800" dirty="0">
                <a:hlinkClick r:id="rId9"/>
              </a:rPr>
              <a:t>https://</a:t>
            </a:r>
            <a:r>
              <a:rPr lang="it-IT" sz="1800" dirty="0" smtClean="0">
                <a:hlinkClick r:id="rId9"/>
              </a:rPr>
              <a:t>www.internazionale.it/video/2017/07/19/afghanistan-velo-calcio-ragazze</a:t>
            </a:r>
            <a:endParaRPr lang="it-IT" sz="1800" dirty="0" smtClean="0"/>
          </a:p>
          <a:p>
            <a:r>
              <a:rPr lang="it-IT" sz="1800" dirty="0">
                <a:hlinkClick r:id="rId10"/>
              </a:rPr>
              <a:t>http://www.vanillamagazine.it/22-commoventi-fotografie-anni-60-mostrano-la-vita-in-afghanistan-prima-dei-talebani</a:t>
            </a:r>
            <a:r>
              <a:rPr lang="it-IT" sz="1800" dirty="0" smtClean="0">
                <a:hlinkClick r:id="rId10"/>
              </a:rPr>
              <a:t>/</a:t>
            </a:r>
            <a:endParaRPr lang="it-IT" sz="1800" dirty="0" smtClean="0"/>
          </a:p>
          <a:p>
            <a:r>
              <a:rPr lang="it-IT" sz="1800" dirty="0">
                <a:hlinkClick r:id="rId11"/>
              </a:rPr>
              <a:t>https://</a:t>
            </a:r>
            <a:r>
              <a:rPr lang="it-IT" sz="1800" dirty="0" smtClean="0">
                <a:hlinkClick r:id="rId11"/>
              </a:rPr>
              <a:t>www.curioctopus.guru/read/5946/sapete-com-e-l-afghanistan-oggi-ma-quando-vedrete-come-era-50-anni-fa-non-ci-crederete</a:t>
            </a:r>
            <a:endParaRPr lang="it-IT" sz="1800" dirty="0" smtClean="0"/>
          </a:p>
          <a:p>
            <a:endParaRPr lang="it-IT" sz="1800" dirty="0" smtClean="0"/>
          </a:p>
          <a:p>
            <a:endParaRPr lang="it-IT" sz="1800" dirty="0" smtClean="0"/>
          </a:p>
          <a:p>
            <a:endParaRPr lang="it-IT" sz="1800" dirty="0" smtClean="0"/>
          </a:p>
          <a:p>
            <a:endParaRPr lang="it-IT" dirty="0" smtClean="0"/>
          </a:p>
          <a:p>
            <a:endParaRPr lang="it-IT" dirty="0" smtClean="0"/>
          </a:p>
          <a:p>
            <a:endParaRPr lang="it-IT" dirty="0" smtClean="0"/>
          </a:p>
          <a:p>
            <a:endParaRPr lang="it-IT" dirty="0"/>
          </a:p>
        </p:txBody>
      </p:sp>
      <p:sp>
        <p:nvSpPr>
          <p:cNvPr id="2" name="Segnaposto piè di pagina 1"/>
          <p:cNvSpPr>
            <a:spLocks noGrp="1"/>
          </p:cNvSpPr>
          <p:nvPr>
            <p:ph type="ftr" sz="quarter" idx="11"/>
          </p:nvPr>
        </p:nvSpPr>
        <p:spPr/>
        <p:txBody>
          <a:bodyPr/>
          <a:lstStyle/>
          <a:p>
            <a:r>
              <a:rPr lang="it-IT" smtClean="0"/>
              <a:t>Simone Campanozzi</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smtClean="0"/>
              <a:t>La porta dell’Asia centrale</a:t>
            </a:r>
            <a:endParaRPr lang="it-IT" sz="3200" b="1" dirty="0"/>
          </a:p>
        </p:txBody>
      </p:sp>
      <p:sp>
        <p:nvSpPr>
          <p:cNvPr id="3" name="Segnaposto contenuto 2"/>
          <p:cNvSpPr>
            <a:spLocks noGrp="1"/>
          </p:cNvSpPr>
          <p:nvPr>
            <p:ph idx="1"/>
          </p:nvPr>
        </p:nvSpPr>
        <p:spPr/>
        <p:txBody>
          <a:bodyPr>
            <a:normAutofit lnSpcReduction="10000"/>
          </a:bodyPr>
          <a:lstStyle/>
          <a:p>
            <a:pPr>
              <a:lnSpc>
                <a:spcPct val="200000"/>
              </a:lnSpc>
            </a:pPr>
            <a:r>
              <a:rPr lang="it-IT" dirty="0"/>
              <a:t>Crocevia fra Oriente e Occidente, l'Afghanistan è uno dei paesi più </a:t>
            </a:r>
            <a:endParaRPr lang="it-IT" dirty="0" smtClean="0"/>
          </a:p>
          <a:p>
            <a:pPr marL="0" indent="0">
              <a:lnSpc>
                <a:spcPct val="200000"/>
              </a:lnSpc>
              <a:buNone/>
            </a:pPr>
            <a:r>
              <a:rPr lang="it-IT" dirty="0" smtClean="0"/>
              <a:t>poveri </a:t>
            </a:r>
            <a:r>
              <a:rPr lang="it-IT" dirty="0"/>
              <a:t>del mondo, dove è molto difficile procurarsi i mezzi per sopravvivere. Ciò è dovuto in parte alle avverse condizioni ambientali, sociali ed economiche, ma soprattutto alle tante guerre che hanno coinvolto le genti afghane.</a:t>
            </a:r>
          </a:p>
        </p:txBody>
      </p:sp>
      <p:sp>
        <p:nvSpPr>
          <p:cNvPr id="4" name="Segnaposto piè di pagina 3"/>
          <p:cNvSpPr>
            <a:spLocks noGrp="1"/>
          </p:cNvSpPr>
          <p:nvPr>
            <p:ph type="ftr" sz="quarter" idx="11"/>
          </p:nvPr>
        </p:nvSpPr>
        <p:spPr/>
        <p:txBody>
          <a:bodyPr/>
          <a:lstStyle/>
          <a:p>
            <a:r>
              <a:rPr lang="it-IT" smtClean="0"/>
              <a:t>Simone Campanozzi</a:t>
            </a:r>
            <a:endParaRPr lang="it-IT"/>
          </a:p>
        </p:txBody>
      </p:sp>
      <p:sp>
        <p:nvSpPr>
          <p:cNvPr id="5" name="Segnaposto data 4"/>
          <p:cNvSpPr>
            <a:spLocks noGrp="1"/>
          </p:cNvSpPr>
          <p:nvPr>
            <p:ph type="dt" sz="half" idx="10"/>
          </p:nvPr>
        </p:nvSpPr>
        <p:spPr/>
        <p:txBody>
          <a:bodyPr/>
          <a:lstStyle/>
          <a:p>
            <a:r>
              <a:rPr lang="it-IT" smtClean="0"/>
              <a:t>15/12/2017</a:t>
            </a:r>
            <a:endParaRPr lang="it-IT"/>
          </a:p>
        </p:txBody>
      </p:sp>
    </p:spTree>
    <p:extLst>
      <p:ext uri="{BB962C8B-B14F-4D97-AF65-F5344CB8AC3E}">
        <p14:creationId xmlns:p14="http://schemas.microsoft.com/office/powerpoint/2010/main" val="206783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Una terra di incroci</a:t>
            </a:r>
            <a:endParaRPr lang="it-IT" dirty="0"/>
          </a:p>
        </p:txBody>
      </p:sp>
      <p:sp>
        <p:nvSpPr>
          <p:cNvPr id="3" name="Segnaposto contenuto 2"/>
          <p:cNvSpPr>
            <a:spLocks noGrp="1"/>
          </p:cNvSpPr>
          <p:nvPr>
            <p:ph idx="1"/>
          </p:nvPr>
        </p:nvSpPr>
        <p:spPr/>
        <p:txBody>
          <a:bodyPr/>
          <a:lstStyle/>
          <a:p>
            <a:r>
              <a:rPr lang="it-IT" dirty="0"/>
              <a:t>L'Afghanistan è un paese prevalentemente montuoso, caratterizzato da un clima continentale con estati molto calde e secche e inverni rigidi. Ciò nonostante, quasi il 70% dei suoi abitanti si dedica all'agricoltura, che però non basta a garantire una buona qualità della vita alla popolazione. </a:t>
            </a:r>
            <a:endParaRPr lang="it-IT" dirty="0" smtClean="0"/>
          </a:p>
          <a:p>
            <a:r>
              <a:rPr lang="it-IT" dirty="0"/>
              <a:t>Il paese non è ricco di risorse naturali, ma data la sua posizione geografica ‒ di passaggio tra Cina, India, Iran e steppe del Nord ‒ è stato più volte oggetto dei tentativi di conquista da parte di vari popoli.</a:t>
            </a:r>
          </a:p>
        </p:txBody>
      </p:sp>
      <p:sp>
        <p:nvSpPr>
          <p:cNvPr id="4" name="Segnaposto piè di pagina 3"/>
          <p:cNvSpPr>
            <a:spLocks noGrp="1"/>
          </p:cNvSpPr>
          <p:nvPr>
            <p:ph type="ftr" sz="quarter" idx="11"/>
          </p:nvPr>
        </p:nvSpPr>
        <p:spPr/>
        <p:txBody>
          <a:bodyPr/>
          <a:lstStyle/>
          <a:p>
            <a:r>
              <a:rPr lang="it-IT" smtClean="0"/>
              <a:t>Simone Campanozzi</a:t>
            </a:r>
            <a:endParaRPr lang="it-IT"/>
          </a:p>
        </p:txBody>
      </p:sp>
      <p:sp>
        <p:nvSpPr>
          <p:cNvPr id="5" name="Segnaposto data 4"/>
          <p:cNvSpPr>
            <a:spLocks noGrp="1"/>
          </p:cNvSpPr>
          <p:nvPr>
            <p:ph type="dt" sz="half" idx="10"/>
          </p:nvPr>
        </p:nvSpPr>
        <p:spPr/>
        <p:txBody>
          <a:bodyPr/>
          <a:lstStyle/>
          <a:p>
            <a:r>
              <a:rPr lang="it-IT" smtClean="0"/>
              <a:t>15/12/2017</a:t>
            </a:r>
            <a:endParaRPr lang="it-IT"/>
          </a:p>
        </p:txBody>
      </p:sp>
    </p:spTree>
    <p:extLst>
      <p:ext uri="{BB962C8B-B14F-4D97-AF65-F5344CB8AC3E}">
        <p14:creationId xmlns:p14="http://schemas.microsoft.com/office/powerpoint/2010/main" val="389840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600" b="1" dirty="0" smtClean="0"/>
              <a:t>Etnie diverse  </a:t>
            </a:r>
            <a:endParaRPr lang="it-IT" sz="3600" b="1" dirty="0"/>
          </a:p>
        </p:txBody>
      </p:sp>
      <p:sp>
        <p:nvSpPr>
          <p:cNvPr id="3" name="Segnaposto contenuto 2"/>
          <p:cNvSpPr>
            <a:spLocks noGrp="1"/>
          </p:cNvSpPr>
          <p:nvPr>
            <p:ph idx="1"/>
          </p:nvPr>
        </p:nvSpPr>
        <p:spPr/>
        <p:txBody>
          <a:bodyPr/>
          <a:lstStyle/>
          <a:p>
            <a:pPr>
              <a:lnSpc>
                <a:spcPct val="200000"/>
              </a:lnSpc>
            </a:pPr>
            <a:r>
              <a:rPr lang="it-IT" dirty="0" smtClean="0"/>
              <a:t>L'Afghanistan è abitato da popolazioni diverse, presenti anche in altri paesi e spesso nomadi o seminomadi ‒ </a:t>
            </a:r>
            <a:r>
              <a:rPr lang="it-IT" dirty="0" err="1" smtClean="0"/>
              <a:t>Hazari</a:t>
            </a:r>
            <a:r>
              <a:rPr lang="it-IT" dirty="0" smtClean="0"/>
              <a:t> e Usbechi a nord, </a:t>
            </a:r>
            <a:r>
              <a:rPr lang="it-IT" dirty="0" err="1" smtClean="0"/>
              <a:t>Pashtun</a:t>
            </a:r>
            <a:r>
              <a:rPr lang="it-IT" dirty="0" smtClean="0"/>
              <a:t> e Tagichi a ovest, </a:t>
            </a:r>
            <a:r>
              <a:rPr lang="it-IT" dirty="0" err="1" smtClean="0"/>
              <a:t>Beluci</a:t>
            </a:r>
            <a:r>
              <a:rPr lang="it-IT" dirty="0" smtClean="0"/>
              <a:t> a sud, ancora </a:t>
            </a:r>
            <a:r>
              <a:rPr lang="it-IT" dirty="0" err="1" smtClean="0"/>
              <a:t>Pashtun</a:t>
            </a:r>
            <a:r>
              <a:rPr lang="it-IT" dirty="0" smtClean="0"/>
              <a:t>, detti </a:t>
            </a:r>
            <a:r>
              <a:rPr lang="it-IT" dirty="0" err="1" smtClean="0"/>
              <a:t>Pathani</a:t>
            </a:r>
            <a:r>
              <a:rPr lang="it-IT" dirty="0" smtClean="0"/>
              <a:t>, a est ‒, ognuna con una sua lingua e una sua organizzazione sociale.</a:t>
            </a:r>
            <a:endParaRPr lang="it-IT" dirty="0"/>
          </a:p>
        </p:txBody>
      </p:sp>
      <p:sp>
        <p:nvSpPr>
          <p:cNvPr id="4" name="Segnaposto piè di pagina 3"/>
          <p:cNvSpPr>
            <a:spLocks noGrp="1"/>
          </p:cNvSpPr>
          <p:nvPr>
            <p:ph type="ftr" sz="quarter" idx="11"/>
          </p:nvPr>
        </p:nvSpPr>
        <p:spPr/>
        <p:txBody>
          <a:bodyPr/>
          <a:lstStyle/>
          <a:p>
            <a:r>
              <a:rPr lang="it-IT" smtClean="0"/>
              <a:t>Simone Campanozzi</a:t>
            </a:r>
            <a:endParaRPr lang="it-IT"/>
          </a:p>
        </p:txBody>
      </p:sp>
      <p:sp>
        <p:nvSpPr>
          <p:cNvPr id="5" name="Segnaposto data 4"/>
          <p:cNvSpPr>
            <a:spLocks noGrp="1"/>
          </p:cNvSpPr>
          <p:nvPr>
            <p:ph type="dt" sz="half" idx="10"/>
          </p:nvPr>
        </p:nvSpPr>
        <p:spPr/>
        <p:txBody>
          <a:bodyPr/>
          <a:lstStyle/>
          <a:p>
            <a:r>
              <a:rPr lang="it-IT" smtClean="0"/>
              <a:t>15/12/2017</a:t>
            </a:r>
            <a:endParaRPr lang="it-IT"/>
          </a:p>
        </p:txBody>
      </p:sp>
    </p:spTree>
    <p:extLst>
      <p:ext uri="{BB962C8B-B14F-4D97-AF65-F5344CB8AC3E}">
        <p14:creationId xmlns:p14="http://schemas.microsoft.com/office/powerpoint/2010/main" val="249473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Un crogiuolo di culture e religioni</a:t>
            </a:r>
            <a:endParaRPr lang="it-IT" dirty="0"/>
          </a:p>
        </p:txBody>
      </p:sp>
      <p:sp>
        <p:nvSpPr>
          <p:cNvPr id="3" name="Segnaposto contenuto 2"/>
          <p:cNvSpPr>
            <a:spLocks noGrp="1"/>
          </p:cNvSpPr>
          <p:nvPr>
            <p:ph idx="1"/>
          </p:nvPr>
        </p:nvSpPr>
        <p:spPr/>
        <p:txBody>
          <a:bodyPr/>
          <a:lstStyle/>
          <a:p>
            <a:r>
              <a:rPr lang="it-IT" dirty="0" smtClean="0"/>
              <a:t>Territorio di contatto tra grandi regioni confinanti, l'Afghanistan è stato a lungo crogiolo di lingue e culture diverse (indiane, cinesi, persiane, ma anche greche e arabe) oltre che culla delle principali religioni: qui nacquero lo zoroastrismo, il manicheismo e il buddhismo, portato da mercanti e monaci in Cina e Giappone tramite la </a:t>
            </a:r>
            <a:r>
              <a:rPr lang="it-IT" u="sng" dirty="0" smtClean="0">
                <a:hlinkClick r:id="rId2"/>
              </a:rPr>
              <a:t>Via della Seta</a:t>
            </a:r>
            <a:r>
              <a:rPr lang="it-IT" dirty="0" smtClean="0"/>
              <a:t>, e qui si sviluppò l'</a:t>
            </a:r>
            <a:r>
              <a:rPr lang="it-IT" u="sng" dirty="0" smtClean="0">
                <a:hlinkClick r:id="rId3"/>
              </a:rPr>
              <a:t>islamismo</a:t>
            </a:r>
            <a:r>
              <a:rPr lang="it-IT" dirty="0" smtClean="0"/>
              <a:t> delle origini, improntato sui rivoluzionari precetti di giustizia ed eguaglianza. Un insieme di elementi, questo, che nel tempo ha reso difficile la formazione di un'identità nazionale e dell'unità socio-territoriale, come le vicende belliche che contraddistinguono l'inizio del millennio testimoniano ancora con forza.</a:t>
            </a:r>
            <a:endParaRPr lang="it-IT" dirty="0"/>
          </a:p>
        </p:txBody>
      </p:sp>
      <p:sp>
        <p:nvSpPr>
          <p:cNvPr id="4" name="Segnaposto piè di pagina 3"/>
          <p:cNvSpPr>
            <a:spLocks noGrp="1"/>
          </p:cNvSpPr>
          <p:nvPr>
            <p:ph type="ftr" sz="quarter" idx="11"/>
          </p:nvPr>
        </p:nvSpPr>
        <p:spPr/>
        <p:txBody>
          <a:bodyPr/>
          <a:lstStyle/>
          <a:p>
            <a:r>
              <a:rPr lang="it-IT" smtClean="0"/>
              <a:t>Simone Campanozzi</a:t>
            </a:r>
            <a:endParaRPr lang="it-IT"/>
          </a:p>
        </p:txBody>
      </p:sp>
      <p:sp>
        <p:nvSpPr>
          <p:cNvPr id="5" name="Segnaposto data 4"/>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 y="0"/>
            <a:ext cx="12191998" cy="661851"/>
          </a:xfrm>
        </p:spPr>
        <p:txBody>
          <a:bodyPr>
            <a:normAutofit/>
          </a:bodyPr>
          <a:lstStyle/>
          <a:p>
            <a:r>
              <a:rPr lang="it-IT" dirty="0" smtClean="0"/>
              <a:t>                </a:t>
            </a:r>
            <a:r>
              <a:rPr lang="it-IT" dirty="0" err="1" smtClean="0"/>
              <a:t>Hazara</a:t>
            </a:r>
            <a:r>
              <a:rPr lang="it-IT" dirty="0" smtClean="0"/>
              <a:t>                                                         </a:t>
            </a:r>
            <a:r>
              <a:rPr lang="it-IT" dirty="0" err="1" smtClean="0"/>
              <a:t>Pashtun</a:t>
            </a:r>
            <a:endParaRPr lang="it-IT" dirty="0"/>
          </a:p>
        </p:txBody>
      </p:sp>
      <p:sp>
        <p:nvSpPr>
          <p:cNvPr id="6" name="Segnaposto testo 5"/>
          <p:cNvSpPr>
            <a:spLocks noGrp="1"/>
          </p:cNvSpPr>
          <p:nvPr>
            <p:ph type="body" sz="half" idx="2"/>
          </p:nvPr>
        </p:nvSpPr>
        <p:spPr>
          <a:xfrm>
            <a:off x="839788" y="4066902"/>
            <a:ext cx="1607321" cy="1393371"/>
          </a:xfrm>
        </p:spPr>
        <p:txBody>
          <a:bodyPr/>
          <a:lstStyle/>
          <a:p>
            <a:endParaRPr lang="it-IT" dirty="0"/>
          </a:p>
        </p:txBody>
      </p:sp>
      <p:pic>
        <p:nvPicPr>
          <p:cNvPr id="1026" name="Picture 2" descr="Risultati immagi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40823"/>
            <a:ext cx="4815840" cy="5717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magine correlata"/>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7785" r="7785"/>
          <a:stretch>
            <a:fillRect/>
          </a:stretch>
        </p:blipFill>
        <p:spPr bwMode="auto">
          <a:xfrm>
            <a:off x="5183187" y="1140823"/>
            <a:ext cx="6416629" cy="5717177"/>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piè di pagina 1"/>
          <p:cNvSpPr>
            <a:spLocks noGrp="1"/>
          </p:cNvSpPr>
          <p:nvPr>
            <p:ph type="ftr" sz="quarter" idx="11"/>
          </p:nvPr>
        </p:nvSpPr>
        <p:spPr/>
        <p:txBody>
          <a:bodyPr/>
          <a:lstStyle/>
          <a:p>
            <a:r>
              <a:rPr lang="it-IT" smtClean="0"/>
              <a:t>Simone Campanozzi</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Tree>
    <p:extLst>
      <p:ext uri="{BB962C8B-B14F-4D97-AF65-F5344CB8AC3E}">
        <p14:creationId xmlns:p14="http://schemas.microsoft.com/office/powerpoint/2010/main" val="384097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r>
              <a:rPr lang="it-IT" b="1" dirty="0" smtClean="0"/>
              <a:t>Gli </a:t>
            </a:r>
            <a:r>
              <a:rPr lang="it-IT" b="1" dirty="0" err="1" smtClean="0"/>
              <a:t>Hazara</a:t>
            </a:r>
            <a:r>
              <a:rPr lang="it-IT" b="1" dirty="0" smtClean="0"/>
              <a:t>, popolo perseguitato</a:t>
            </a:r>
            <a:endParaRPr lang="it-IT" b="1" dirty="0"/>
          </a:p>
        </p:txBody>
      </p:sp>
      <p:sp>
        <p:nvSpPr>
          <p:cNvPr id="7" name="Segnaposto contenuto 6"/>
          <p:cNvSpPr>
            <a:spLocks noGrp="1"/>
          </p:cNvSpPr>
          <p:nvPr>
            <p:ph idx="1"/>
          </p:nvPr>
        </p:nvSpPr>
        <p:spPr/>
        <p:txBody>
          <a:bodyPr>
            <a:normAutofit/>
          </a:bodyPr>
          <a:lstStyle/>
          <a:p>
            <a:r>
              <a:rPr lang="it-IT" dirty="0" smtClean="0"/>
              <a:t>Popolazione dell’Afghanistan, particolarmente diffusa nella regione montuosa fra i bacini dello </a:t>
            </a:r>
            <a:r>
              <a:rPr lang="it-IT" dirty="0" err="1" smtClean="0"/>
              <a:t>Helmand</a:t>
            </a:r>
            <a:r>
              <a:rPr lang="it-IT" dirty="0" smtClean="0"/>
              <a:t> e del </a:t>
            </a:r>
            <a:r>
              <a:rPr lang="it-IT" dirty="0" err="1" smtClean="0"/>
              <a:t>Tarnak</a:t>
            </a:r>
            <a:r>
              <a:rPr lang="it-IT" dirty="0" smtClean="0"/>
              <a:t>, Gli </a:t>
            </a:r>
            <a:r>
              <a:rPr lang="it-IT" dirty="0" err="1" smtClean="0"/>
              <a:t>hazara</a:t>
            </a:r>
            <a:r>
              <a:rPr lang="it-IT" dirty="0" smtClean="0"/>
              <a:t> orientali, concentrati nella regione detta </a:t>
            </a:r>
            <a:r>
              <a:rPr lang="it-IT" dirty="0" err="1" smtClean="0"/>
              <a:t>Hazaristan</a:t>
            </a:r>
            <a:r>
              <a:rPr lang="it-IT" dirty="0" smtClean="0"/>
              <a:t> o </a:t>
            </a:r>
            <a:r>
              <a:rPr lang="it-IT" dirty="0" err="1" smtClean="0"/>
              <a:t>Hazarajat</a:t>
            </a:r>
            <a:r>
              <a:rPr lang="it-IT" dirty="0" smtClean="0"/>
              <a:t>, sono sciiti, gli </a:t>
            </a:r>
            <a:r>
              <a:rPr lang="it-IT" dirty="0" err="1" smtClean="0"/>
              <a:t>hazara</a:t>
            </a:r>
            <a:r>
              <a:rPr lang="it-IT" dirty="0" smtClean="0"/>
              <a:t> occidentali sono invece di fede sunnita. Gli </a:t>
            </a:r>
            <a:r>
              <a:rPr lang="it-IT" dirty="0"/>
              <a:t>h</a:t>
            </a:r>
            <a:r>
              <a:rPr lang="it-IT" dirty="0" smtClean="0"/>
              <a:t>. </a:t>
            </a:r>
            <a:r>
              <a:rPr lang="it-IT" dirty="0" smtClean="0"/>
              <a:t>discendono probabilmente da coloni introdotti dopo la conquista mongola da </a:t>
            </a:r>
            <a:r>
              <a:rPr lang="it-IT" dirty="0" err="1" smtClean="0"/>
              <a:t>Genghiz</a:t>
            </a:r>
            <a:r>
              <a:rPr lang="it-IT" dirty="0" smtClean="0"/>
              <a:t> Khan agli inizi del 13° sec.: il nome h. («i mille») sarebbe derivato dalle divisioni per migliaia degli eserciti mongoli. Sono suddivisi in comunità di villaggi e in tribù. Nemici dei </a:t>
            </a:r>
            <a:r>
              <a:rPr lang="it-IT" dirty="0" err="1" smtClean="0"/>
              <a:t>pashtun</a:t>
            </a:r>
            <a:r>
              <a:rPr lang="it-IT" dirty="0" smtClean="0"/>
              <a:t> e insofferenti alla dominazione afghana, dettero vita a ribellioni nel 1888, 1891, 1924 e ancora negli anni Quaranta.</a:t>
            </a:r>
            <a:endParaRPr lang="it-IT" dirty="0"/>
          </a:p>
        </p:txBody>
      </p:sp>
      <p:sp>
        <p:nvSpPr>
          <p:cNvPr id="2" name="Segnaposto piè di pagina 1"/>
          <p:cNvSpPr>
            <a:spLocks noGrp="1"/>
          </p:cNvSpPr>
          <p:nvPr>
            <p:ph type="ftr" sz="quarter" idx="11"/>
          </p:nvPr>
        </p:nvSpPr>
        <p:spPr/>
        <p:txBody>
          <a:bodyPr/>
          <a:lstStyle/>
          <a:p>
            <a:r>
              <a:rPr lang="it-IT" smtClean="0"/>
              <a:t>Simone Campanozzi</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r>
              <a:rPr lang="it-IT" sz="4000" dirty="0" smtClean="0"/>
              <a:t>Distruzione statue di </a:t>
            </a:r>
            <a:r>
              <a:rPr lang="it-IT" sz="4000" dirty="0" err="1" smtClean="0"/>
              <a:t>Budda</a:t>
            </a:r>
            <a:r>
              <a:rPr lang="it-IT" sz="4000" dirty="0" smtClean="0"/>
              <a:t> a Bamiyan nel 2001</a:t>
            </a:r>
            <a:endParaRPr lang="it-IT" sz="4000" dirty="0"/>
          </a:p>
        </p:txBody>
      </p:sp>
      <p:pic>
        <p:nvPicPr>
          <p:cNvPr id="13" name="Segnaposto contenuto 12" descr="bamiyan.jpg"/>
          <p:cNvPicPr>
            <a:picLocks noGrp="1" noChangeAspect="1"/>
          </p:cNvPicPr>
          <p:nvPr>
            <p:ph sz="half" idx="1"/>
          </p:nvPr>
        </p:nvPicPr>
        <p:blipFill>
          <a:blip r:embed="rId2" cstate="print"/>
          <a:stretch>
            <a:fillRect/>
          </a:stretch>
        </p:blipFill>
        <p:spPr>
          <a:xfrm>
            <a:off x="353568" y="2121408"/>
            <a:ext cx="5608320" cy="3791712"/>
          </a:xfrm>
        </p:spPr>
      </p:pic>
      <p:pic>
        <p:nvPicPr>
          <p:cNvPr id="14" name="Segnaposto contenuto 13" descr="t1larg.buddha.bamiyan.afp.gi.jpg"/>
          <p:cNvPicPr>
            <a:picLocks noGrp="1" noChangeAspect="1"/>
          </p:cNvPicPr>
          <p:nvPr>
            <p:ph sz="half" idx="2"/>
          </p:nvPr>
        </p:nvPicPr>
        <p:blipFill>
          <a:blip r:embed="rId3" cstate="print"/>
          <a:stretch>
            <a:fillRect/>
          </a:stretch>
        </p:blipFill>
        <p:spPr>
          <a:xfrm>
            <a:off x="6172200" y="2133600"/>
            <a:ext cx="5181600" cy="3730752"/>
          </a:xfrm>
        </p:spPr>
      </p:pic>
      <p:sp>
        <p:nvSpPr>
          <p:cNvPr id="20482" name="AutoShape 2" descr="Risultati immagini per statue bamiyan afghanis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484" name="AutoShape 4" descr="Risultati immagini per statue bamiyan afghanis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 name="Segnaposto piè di pagina 1"/>
          <p:cNvSpPr>
            <a:spLocks noGrp="1"/>
          </p:cNvSpPr>
          <p:nvPr>
            <p:ph type="ftr" sz="quarter" idx="11"/>
          </p:nvPr>
        </p:nvSpPr>
        <p:spPr/>
        <p:txBody>
          <a:bodyPr/>
          <a:lstStyle/>
          <a:p>
            <a:r>
              <a:rPr lang="it-IT" smtClean="0"/>
              <a:t>Simone Campanozzi</a:t>
            </a:r>
            <a:endParaRPr lang="it-IT"/>
          </a:p>
        </p:txBody>
      </p:sp>
      <p:sp>
        <p:nvSpPr>
          <p:cNvPr id="3" name="Segnaposto data 2"/>
          <p:cNvSpPr>
            <a:spLocks noGrp="1"/>
          </p:cNvSpPr>
          <p:nvPr>
            <p:ph type="dt" sz="half" idx="10"/>
          </p:nvPr>
        </p:nvSpPr>
        <p:spPr/>
        <p:txBody>
          <a:bodyPr/>
          <a:lstStyle/>
          <a:p>
            <a:r>
              <a:rPr lang="it-IT" smtClean="0"/>
              <a:t>15/12/2017</a:t>
            </a:r>
            <a:endParaRPr lang="it-IT"/>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1172</Words>
  <Application>Microsoft Office PowerPoint</Application>
  <PresentationFormat>Widescreen</PresentationFormat>
  <Paragraphs>124</Paragraphs>
  <Slides>27</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Calibri</vt:lpstr>
      <vt:lpstr>Calibri Light</vt:lpstr>
      <vt:lpstr>Tema di Office</vt:lpstr>
      <vt:lpstr>  Afghanistan tra passato e presente  </vt:lpstr>
      <vt:lpstr>Afghanistan</vt:lpstr>
      <vt:lpstr>La porta dell’Asia centrale</vt:lpstr>
      <vt:lpstr>Una terra di incroci</vt:lpstr>
      <vt:lpstr>Etnie diverse  </vt:lpstr>
      <vt:lpstr>Un crogiuolo di culture e religioni</vt:lpstr>
      <vt:lpstr>                Hazara                                                         Pashtun</vt:lpstr>
      <vt:lpstr>Gli Hazara, popolo perseguitato</vt:lpstr>
      <vt:lpstr>Distruzione statue di Budda a Bamiyan nel 2001</vt:lpstr>
      <vt:lpstr>Una storia secolare</vt:lpstr>
      <vt:lpstr>Storia tormentata</vt:lpstr>
      <vt:lpstr>Anni ’60, l’Afghanistan che non ti aspetti</vt:lpstr>
      <vt:lpstr>1979-1989  Invasione sovietica</vt:lpstr>
      <vt:lpstr>  Fondamentalismo islamico  </vt:lpstr>
      <vt:lpstr>I Taliban diedero inoltre ospitalità all'organizzazione terroristica al Qaeda e al suo capo, Osama Bin Laden. Il ripetuto rifiuto di consegnare quest'ultimo alle autorità internazionali determinò, nel 1999, le sanzioni da parte dell'ONU e, dopo l'attentato alle Twin towers ("Torri gemelle") di New York nel 2001, l'intervento militare degli Stati Uniti, che rovesciarono il regime dei taliban. </vt:lpstr>
      <vt:lpstr>Lo stato afghano</vt:lpstr>
      <vt:lpstr>L’istruzione e la piaga dell’analfabetismo</vt:lpstr>
      <vt:lpstr>Alfabetizzazione </vt:lpstr>
      <vt:lpstr>Condizione delle donne </vt:lpstr>
      <vt:lpstr>Vita quotidiana delle donne</vt:lpstr>
      <vt:lpstr>Ma le donne discutono e lottano</vt:lpstr>
      <vt:lpstr>Malalai Joya</vt:lpstr>
      <vt:lpstr>Malala Yousafzai (Pakistan)</vt:lpstr>
      <vt:lpstr>“Siamo completamente coperte. Il velo ci dà un po’ fastidio, ma solo così ci permettono di giocare a calcio. Abbiamo fatto un compromesso”, dice Sabriha, capitana delle squadra di calcio femminile di Herat, in Afghanistan».</vt:lpstr>
      <vt:lpstr>Presentazione standard di PowerPoint</vt:lpstr>
      <vt:lpstr>La ragazza dagli occhi verdi, Shabat Gula</vt:lpstr>
      <vt:lpstr>Sitografia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Afghanistan </dc:title>
  <dc:creator>Ist.Lombardo</dc:creator>
  <cp:lastModifiedBy>Ist.Lombardo</cp:lastModifiedBy>
  <cp:revision>35</cp:revision>
  <dcterms:created xsi:type="dcterms:W3CDTF">2017-12-13T13:16:01Z</dcterms:created>
  <dcterms:modified xsi:type="dcterms:W3CDTF">2017-12-14T13:48:51Z</dcterms:modified>
</cp:coreProperties>
</file>