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9" r:id="rId4"/>
    <p:sldId id="262" r:id="rId5"/>
    <p:sldId id="283" r:id="rId6"/>
    <p:sldId id="284" r:id="rId7"/>
    <p:sldId id="285" r:id="rId8"/>
    <p:sldId id="286" r:id="rId9"/>
    <p:sldId id="282" r:id="rId10"/>
    <p:sldId id="280" r:id="rId11"/>
    <p:sldId id="281" r:id="rId12"/>
    <p:sldId id="291" r:id="rId13"/>
    <p:sldId id="292" r:id="rId14"/>
    <p:sldId id="305" r:id="rId15"/>
    <p:sldId id="306" r:id="rId16"/>
    <p:sldId id="260" r:id="rId17"/>
    <p:sldId id="293" r:id="rId18"/>
    <p:sldId id="294" r:id="rId19"/>
    <p:sldId id="263" r:id="rId20"/>
    <p:sldId id="295" r:id="rId21"/>
    <p:sldId id="272" r:id="rId22"/>
    <p:sldId id="297" r:id="rId23"/>
    <p:sldId id="298" r:id="rId24"/>
    <p:sldId id="299" r:id="rId25"/>
    <p:sldId id="300" r:id="rId26"/>
    <p:sldId id="301" r:id="rId27"/>
    <p:sldId id="302" r:id="rId28"/>
    <p:sldId id="304" r:id="rId29"/>
    <p:sldId id="296" r:id="rId30"/>
    <p:sldId id="264" r:id="rId31"/>
    <p:sldId id="265" r:id="rId32"/>
    <p:sldId id="266" r:id="rId33"/>
    <p:sldId id="273" r:id="rId34"/>
    <p:sldId id="267" r:id="rId35"/>
    <p:sldId id="268" r:id="rId36"/>
    <p:sldId id="303" r:id="rId37"/>
    <p:sldId id="288" r:id="rId38"/>
    <p:sldId id="289" r:id="rId39"/>
    <p:sldId id="269" r:id="rId40"/>
    <p:sldId id="270" r:id="rId41"/>
    <p:sldId id="274" r:id="rId42"/>
    <p:sldId id="275" r:id="rId43"/>
    <p:sldId id="276" r:id="rId44"/>
    <p:sldId id="277" r:id="rId45"/>
    <p:sldId id="278" r:id="rId46"/>
    <p:sldId id="279" r:id="rId47"/>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varScale="1">
        <p:scale>
          <a:sx n="87" d="100"/>
          <a:sy n="87" d="100"/>
        </p:scale>
        <p:origin x="96" y="156"/>
      </p:cViewPr>
      <p:guideLst>
        <p:guide orient="horz" pos="2160"/>
        <p:guide pos="3840"/>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C7E88BEC-134A-46A5-9A51-6BEB3E9402A5}" type="datetimeFigureOut">
              <a:rPr lang="es-ES"/>
              <a:pPr>
                <a:defRPr/>
              </a:pPr>
              <a:t>06/05/2019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41310EF-E729-44A2-905C-809789A8DB5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8DA09755-3441-4BC7-825B-15044C25C0E0}" type="datetimeFigureOut">
              <a:rPr lang="es-ES"/>
              <a:pPr>
                <a:defRPr/>
              </a:pPr>
              <a:t>06/05/2019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C415E6F3-121A-4231-AFA9-6F0DF78F373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E27D090F-A7D7-48DC-B8FE-56B920C27805}" type="datetimeFigureOut">
              <a:rPr lang="es-ES"/>
              <a:pPr>
                <a:defRPr/>
              </a:pPr>
              <a:t>06/05/2019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5BFDC02-89BF-4DA5-9005-22F96A63240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a:defRPr/>
            </a:pPr>
            <a:fld id="{2A4E67B3-1FF7-4BDE-9340-DC99C524E4E9}" type="datetimeFigureOut">
              <a:rPr lang="es-ES"/>
              <a:pPr>
                <a:defRPr/>
              </a:pPr>
              <a:t>06/05/2019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8AD3E6F7-D02D-4A1A-BB4B-10CFEE86C0C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E348D4F2-656A-4CEE-935F-9527B2477040}" type="datetimeFigureOut">
              <a:rPr lang="es-ES"/>
              <a:pPr>
                <a:defRPr/>
              </a:pPr>
              <a:t>06/05/2019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D2C560E-C64D-4BF0-AA13-73624101428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a:defRPr/>
            </a:pPr>
            <a:fld id="{999950F4-0B7A-42D1-95BF-0AFE3D348EEC}" type="datetimeFigureOut">
              <a:rPr lang="es-ES"/>
              <a:pPr>
                <a:defRPr/>
              </a:pPr>
              <a:t>06/05/2019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6115C706-D1F1-40E4-8330-0D86733008A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a:defRPr/>
            </a:pPr>
            <a:fld id="{71A81215-00A9-4A0E-AC2D-A179E70E2160}" type="datetimeFigureOut">
              <a:rPr lang="es-ES"/>
              <a:pPr>
                <a:defRPr/>
              </a:pPr>
              <a:t>06/05/2019</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80FD9184-21DF-4FA1-BCCE-ABD3C11F27A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a:defRPr/>
            </a:pPr>
            <a:fld id="{CD0CF900-C533-41C0-B638-695EFA7A2C2A}" type="datetimeFigureOut">
              <a:rPr lang="es-ES"/>
              <a:pPr>
                <a:defRPr/>
              </a:pPr>
              <a:t>06/05/2019</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FD0A29A4-C693-41A7-9B0B-2A9F9E21625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749943B1-E1B2-4897-A3CE-30E2DEE4874E}" type="datetimeFigureOut">
              <a:rPr lang="es-ES"/>
              <a:pPr>
                <a:defRPr/>
              </a:pPr>
              <a:t>06/05/2019</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6A00834B-703B-41EB-968B-0EA58BDC92C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B542F3B7-6B15-42D6-B87D-51D07C664EEE}" type="datetimeFigureOut">
              <a:rPr lang="es-ES"/>
              <a:pPr>
                <a:defRPr/>
              </a:pPr>
              <a:t>06/05/2019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2667E71-C125-4DF1-9365-59821603307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C274EA66-848C-447F-BFC4-61D24A336EE2}" type="datetimeFigureOut">
              <a:rPr lang="es-ES"/>
              <a:pPr>
                <a:defRPr/>
              </a:pPr>
              <a:t>06/05/2019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216AB1C2-F756-40B1-AED6-09F080E6B5F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D9180F4-E303-4AA0-9E0A-B5EC75C8A7E1}" type="datetimeFigureOut">
              <a:rPr lang="es-ES"/>
              <a:pPr>
                <a:defRPr/>
              </a:pPr>
              <a:t>06/05/2019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47CE6E1-9B4D-4124-850F-71BAC5D0BE1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oriaxxisecolo.it/Resistenza/resistenzadonn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it.wikipedia.org/wiki/Repubblicana" TargetMode="External"/><Relationship Id="rId3" Type="http://schemas.openxmlformats.org/officeDocument/2006/relationships/hyperlink" Target="https://it.wikipedia.org/wiki/Democrazia_Cristiana" TargetMode="External"/><Relationship Id="rId7" Type="http://schemas.openxmlformats.org/officeDocument/2006/relationships/hyperlink" Target="https://it.wikipedia.org/wiki/Partito_Democratico_del_Lavoro" TargetMode="External"/><Relationship Id="rId2" Type="http://schemas.openxmlformats.org/officeDocument/2006/relationships/hyperlink" Target="https://it.wikipedia.org/wiki/Partito_Socialista_Italiano" TargetMode="External"/><Relationship Id="rId1" Type="http://schemas.openxmlformats.org/officeDocument/2006/relationships/slideLayout" Target="../slideLayouts/slideLayout7.xml"/><Relationship Id="rId6" Type="http://schemas.openxmlformats.org/officeDocument/2006/relationships/hyperlink" Target="https://it.wikipedia.org/wiki/Partito_Liberale_Italiano" TargetMode="External"/><Relationship Id="rId5" Type="http://schemas.openxmlformats.org/officeDocument/2006/relationships/hyperlink" Target="https://it.wikipedia.org/wiki/Fronte_Democratico" TargetMode="External"/><Relationship Id="rId10" Type="http://schemas.openxmlformats.org/officeDocument/2006/relationships/hyperlink" Target="https://it.wikipedia.org/wiki/Partito_d'Azione" TargetMode="External"/><Relationship Id="rId4" Type="http://schemas.openxmlformats.org/officeDocument/2006/relationships/hyperlink" Target="https://it.wikipedia.org/wiki/Partito_Comunista_Italiano" TargetMode="External"/><Relationship Id="rId9" Type="http://schemas.openxmlformats.org/officeDocument/2006/relationships/hyperlink" Target="https://it.wikipedia.org/wiki/Partito_Repubblicano_Italian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treccani.it/scuola/tesine/assemblea_costituente/5.html"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www.treccani.it/scuola/tesine/assemblea_costituente/5.htm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ítulo 1"/>
          <p:cNvSpPr>
            <a:spLocks noGrp="1"/>
          </p:cNvSpPr>
          <p:nvPr>
            <p:ph type="ctrTitle"/>
          </p:nvPr>
        </p:nvSpPr>
        <p:spPr>
          <a:xfrm>
            <a:off x="2581275" y="950913"/>
            <a:ext cx="9144000" cy="2387600"/>
          </a:xfrm>
        </p:spPr>
        <p:txBody>
          <a:bodyPr/>
          <a:lstStyle/>
          <a:p>
            <a:pPr eaLnBrk="1" hangingPunct="1"/>
            <a:r>
              <a:rPr lang="it-IT" sz="5400"/>
              <a:t>2 giugno1946 </a:t>
            </a:r>
            <a:br>
              <a:rPr lang="it-IT" sz="5400"/>
            </a:br>
            <a:r>
              <a:rPr lang="it-IT" sz="5400"/>
              <a:t>l’Italia diventa una Repubblica</a:t>
            </a:r>
            <a:endParaRPr lang="es-ES" sz="5400"/>
          </a:p>
        </p:txBody>
      </p:sp>
      <p:sp>
        <p:nvSpPr>
          <p:cNvPr id="13314" name="Subtítulo 2"/>
          <p:cNvSpPr>
            <a:spLocks noGrp="1"/>
          </p:cNvSpPr>
          <p:nvPr>
            <p:ph type="subTitle" idx="1"/>
          </p:nvPr>
        </p:nvSpPr>
        <p:spPr>
          <a:xfrm>
            <a:off x="2552700" y="3783013"/>
            <a:ext cx="9144000" cy="1836737"/>
          </a:xfrm>
        </p:spPr>
        <p:txBody>
          <a:bodyPr/>
          <a:lstStyle/>
          <a:p>
            <a:pPr eaLnBrk="1" hangingPunct="1"/>
            <a:r>
              <a:rPr lang="it-IT" sz="2800"/>
              <a:t>Dal voto amministrativo di primavera al referendum e all’elezione dell’Assemblea Costituente</a:t>
            </a:r>
          </a:p>
          <a:p>
            <a:pPr eaLnBrk="1" hangingPunct="1"/>
            <a:r>
              <a:rPr lang="it-IT" sz="2800"/>
              <a:t>Il popolo italiano alla prova della democrazia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a:xfrm>
            <a:off x="1247775" y="327025"/>
            <a:ext cx="10515600" cy="1325563"/>
          </a:xfrm>
        </p:spPr>
        <p:txBody>
          <a:bodyPr/>
          <a:lstStyle/>
          <a:p>
            <a:pPr algn="ctr"/>
            <a:r>
              <a:rPr lang="it-IT" sz="3200" b="1"/>
              <a:t>                     Ma i pregiudizi verso le donne </a:t>
            </a:r>
            <a:r>
              <a:rPr lang="it-IT" sz="3200" b="1" i="1"/>
              <a:t>resistono</a:t>
            </a:r>
          </a:p>
        </p:txBody>
      </p:sp>
      <p:sp>
        <p:nvSpPr>
          <p:cNvPr id="22530" name="Segnaposto contenuto 2"/>
          <p:cNvSpPr>
            <a:spLocks noGrp="1"/>
          </p:cNvSpPr>
          <p:nvPr>
            <p:ph idx="1"/>
          </p:nvPr>
        </p:nvSpPr>
        <p:spPr>
          <a:xfrm>
            <a:off x="3095625" y="1581150"/>
            <a:ext cx="8096250" cy="4924425"/>
          </a:xfrm>
        </p:spPr>
        <p:txBody>
          <a:bodyPr/>
          <a:lstStyle/>
          <a:p>
            <a:pPr>
              <a:lnSpc>
                <a:spcPct val="150000"/>
              </a:lnSpc>
            </a:pPr>
            <a:r>
              <a:rPr lang="it-IT" sz="2000"/>
              <a:t>"C'è, nei confronti delle donne che hanno partecipato alla Resistenza, un misto di curiosità e di sospetto… E' comprensibile … che una donna abbia offerto assistenza a un prigioniero, a un disperso, a uno sbandato, tanto più se costui è un fidanzato, un padre, un fratello… L'ammirazione e la comprensione diminuiscono, quando l'attività della donna sia stata più impegnativa e determinata da un a scelta individuale, non giustificata da affetti e solidarietà familiari. Per ogni passaggio trasgressivo, la solidarietà diminuisce, fino a giungere all'aperto sospetto e al dileggio.“ (</a:t>
            </a:r>
            <a:r>
              <a:rPr lang="it-IT" sz="2000" b="1"/>
              <a:t>Miriam Mafai</a:t>
            </a:r>
            <a:r>
              <a:rPr lang="it-IT" sz="2000"/>
              <a:t>, </a:t>
            </a:r>
            <a:r>
              <a:rPr lang="it-IT" sz="2000" i="1"/>
              <a:t>Pane nero)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4324350" y="0"/>
            <a:ext cx="6553200" cy="723900"/>
          </a:xfrm>
        </p:spPr>
        <p:txBody>
          <a:bodyPr/>
          <a:lstStyle/>
          <a:p>
            <a:pPr algn="ctr"/>
            <a:r>
              <a:rPr lang="it-IT" sz="2400" b="1"/>
              <a:t>Ruolo delle donne nella Resistenza</a:t>
            </a:r>
          </a:p>
        </p:txBody>
      </p:sp>
      <p:sp>
        <p:nvSpPr>
          <p:cNvPr id="23554" name="Segnaposto contenuto 2"/>
          <p:cNvSpPr>
            <a:spLocks noGrp="1"/>
          </p:cNvSpPr>
          <p:nvPr>
            <p:ph idx="1"/>
          </p:nvPr>
        </p:nvSpPr>
        <p:spPr>
          <a:xfrm>
            <a:off x="2438400" y="752475"/>
            <a:ext cx="9448800" cy="5514975"/>
          </a:xfrm>
        </p:spPr>
        <p:txBody>
          <a:bodyPr/>
          <a:lstStyle/>
          <a:p>
            <a:pPr>
              <a:buFont typeface="Arial" charset="0"/>
              <a:buNone/>
            </a:pPr>
            <a:endParaRPr lang="it-IT" sz="2400"/>
          </a:p>
          <a:p>
            <a:pPr>
              <a:buFont typeface="Arial" charset="0"/>
              <a:buNone/>
            </a:pPr>
            <a:r>
              <a:rPr lang="it-IT" sz="2400"/>
              <a:t>   La storica Marina Addis Saba, precisa che l'impegno femminile, durante la guerra di liberazione, "disconosciuto e poco noto", si orientò verso due direzioni: l'una dettata dalla necessità, fu quella di resistere e di dare assistenza ai partigiani, attraverso molteplici attività materiali, dalla cura ai feriti, al trasporto di armi, munizioni e cibo, anche nelle zone più impervie, nei nascondigli dei partigiani, in mezzo ai monti.</a:t>
            </a:r>
          </a:p>
          <a:p>
            <a:pPr>
              <a:buFont typeface="Arial" charset="0"/>
              <a:buNone/>
            </a:pPr>
            <a:r>
              <a:rPr lang="it-IT" sz="2400"/>
              <a:t>   L'altra direzione dell'impegno femminile è stata quella politica.</a:t>
            </a:r>
          </a:p>
          <a:p>
            <a:pPr>
              <a:buFont typeface="Arial" charset="0"/>
              <a:buNone/>
            </a:pPr>
            <a:r>
              <a:rPr lang="it-IT" sz="2400" b="1"/>
              <a:t>   </a:t>
            </a:r>
            <a:r>
              <a:rPr lang="it-IT" sz="2400"/>
              <a:t>Numerosissime donne, di ogni estrazione sociale, operaie, studentesse, casalinghe, insegnanti, in città, così come in campagna, organizzarono veri e propri corsi di preparazione politica e tecnica, di specializzazione per l'assistenza sanitaria, per la stampa dei giornali e dei fogli del Comitato di Liberazione Nazionale e per la divulgazione di stampa e volantini di propaganda, a favore della lotta partigiana. </a:t>
            </a:r>
            <a:r>
              <a:rPr lang="it-IT" sz="2000">
                <a:hlinkClick r:id="rId2"/>
              </a:rPr>
              <a:t>http://www.storiaxxisecolo.it/Resistenza/resistenzadonne.htm</a:t>
            </a:r>
            <a:endParaRPr lang="it-IT" sz="2000"/>
          </a:p>
          <a:p>
            <a:pPr>
              <a:buFont typeface="Arial" charset="0"/>
              <a:buNone/>
            </a:pPr>
            <a:endParaRPr lang="it-IT" sz="2400"/>
          </a:p>
          <a:p>
            <a:endParaRPr lang="it-IT"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simone\Pictures\2016-03-30\071.JPG"/>
          <p:cNvPicPr>
            <a:picLocks noChangeAspect="1" noChangeArrowheads="1"/>
          </p:cNvPicPr>
          <p:nvPr/>
        </p:nvPicPr>
        <p:blipFill>
          <a:blip r:embed="rId2"/>
          <a:srcRect/>
          <a:stretch>
            <a:fillRect/>
          </a:stretch>
        </p:blipFill>
        <p:spPr bwMode="auto">
          <a:xfrm>
            <a:off x="3524250" y="0"/>
            <a:ext cx="51435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simone\Pictures\2016-03-30\072.JPG"/>
          <p:cNvPicPr>
            <a:picLocks noChangeAspect="1" noChangeArrowheads="1"/>
          </p:cNvPicPr>
          <p:nvPr/>
        </p:nvPicPr>
        <p:blipFill>
          <a:blip r:embed="rId2">
            <a:lum contrast="10000"/>
          </a:blip>
          <a:srcRect/>
          <a:stretch>
            <a:fillRect/>
          </a:stretch>
        </p:blipFill>
        <p:spPr bwMode="auto">
          <a:xfrm>
            <a:off x="3105150" y="0"/>
            <a:ext cx="55626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3AF65-3AC7-44F3-BD39-728C914E818F}"/>
              </a:ext>
            </a:extLst>
          </p:cNvPr>
          <p:cNvSpPr>
            <a:spLocks noGrp="1"/>
          </p:cNvSpPr>
          <p:nvPr>
            <p:ph type="title"/>
          </p:nvPr>
        </p:nvSpPr>
        <p:spPr>
          <a:xfrm>
            <a:off x="838200" y="365126"/>
            <a:ext cx="10515600" cy="967916"/>
          </a:xfrm>
        </p:spPr>
        <p:txBody>
          <a:bodyPr/>
          <a:lstStyle/>
          <a:p>
            <a:r>
              <a:rPr lang="it-IT" dirty="0"/>
              <a:t>				Ada Gobetti</a:t>
            </a:r>
            <a:endParaRPr lang="es-ES" dirty="0"/>
          </a:p>
        </p:txBody>
      </p:sp>
      <p:sp>
        <p:nvSpPr>
          <p:cNvPr id="3" name="Marcador de contenido 2">
            <a:extLst>
              <a:ext uri="{FF2B5EF4-FFF2-40B4-BE49-F238E27FC236}">
                <a16:creationId xmlns:a16="http://schemas.microsoft.com/office/drawing/2014/main" id="{074B08B0-5237-4DC9-8780-DF59BC70475D}"/>
              </a:ext>
            </a:extLst>
          </p:cNvPr>
          <p:cNvSpPr>
            <a:spLocks noGrp="1"/>
          </p:cNvSpPr>
          <p:nvPr>
            <p:ph idx="1"/>
          </p:nvPr>
        </p:nvSpPr>
        <p:spPr>
          <a:xfrm>
            <a:off x="77118" y="1586429"/>
            <a:ext cx="12114882" cy="5155894"/>
          </a:xfrm>
        </p:spPr>
        <p:txBody>
          <a:bodyPr/>
          <a:lstStyle/>
          <a:p>
            <a:r>
              <a:rPr lang="it-IT" sz="2000" b="1" i="1" dirty="0"/>
              <a:t>No, non era Paolo, anche se non se ne scorgeva il viso, reclino. Ma non provai nessuna reazione di sollievo. Una pena insostenibile mi scosse tutta alla vista di quella giovane carne denudata e straziata, come se fosse stata la mia stessa carne, quella di mio figlio. Mai come in quel momento sentii quanto sia forte l’istintiva profonda solidarietà materna per cui ognuna sente come figlio suo ogni figlio d’ogni altra donna</a:t>
            </a:r>
            <a:r>
              <a:rPr lang="it-IT" sz="2000" b="1" dirty="0"/>
              <a:t>.</a:t>
            </a:r>
          </a:p>
          <a:p>
            <a:r>
              <a:rPr lang="it-IT" sz="2000" b="1" i="1" dirty="0"/>
              <a:t>9 giugno, Torino. Giornata vertiginosa. Ho calcolato che oggi son passate in casa mia cinquantaquattro persone. E qualche volta mi chiedo se questo mio affidarmi all’istinto e alla sorveglianza di Espedita e alla benevolenza dei vicini non rasenti l’incoscienza. Ma poi mi dico che difficilmente il punto di riferimento rappresentato dalla mia casa sarebbe sostituibile.</a:t>
            </a:r>
            <a:endParaRPr lang="it-IT" sz="2000" b="1" dirty="0"/>
          </a:p>
          <a:p>
            <a:r>
              <a:rPr lang="it-IT" sz="2000" b="1" i="1" dirty="0"/>
              <a:t>Non è vero che non c’è nulla da fare per voi ragazze. Poiché tutte potete partecipare alle battaglie che oggi in Italia si combattono in ogni campo per imporre il rispetto e l’applicazione della Costituzione. Affermando l’uguaglianza di tutti i cittadini senza nessuna distinzione, la nostra Costituzione garantisce implicitamente quelle che sono le vostre esigenze fondamentali: il diritto al lavoro e il diritto all’amore. S’impegna cioè a creare una organizzazione sociale in cui non esista incompatibilità tra le due cose; in cui una ragazza possa iniziare e seguire una carriera indipendente, esprimere le proprie capacità, inserirsi nel lavoro produttivo del paese, senza dover per questo rinunziare ad avere una famiglia o una casa, o senza dover inevitabilmente trascurare l’una o l’altra cosa; o senza doversi infine sottoporre, se vuole farle bene entrambe, a una fatica, una tensione di cui finirà presto o tardi col sentire le conseguenze.</a:t>
            </a:r>
            <a:br>
              <a:rPr lang="it-IT" sz="2000" b="1" dirty="0"/>
            </a:br>
            <a:endParaRPr lang="es-ES" sz="2000" b="1" dirty="0"/>
          </a:p>
        </p:txBody>
      </p:sp>
    </p:spTree>
    <p:extLst>
      <p:ext uri="{BB962C8B-B14F-4D97-AF65-F5344CB8AC3E}">
        <p14:creationId xmlns:p14="http://schemas.microsoft.com/office/powerpoint/2010/main" val="325655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9ED7975-FA67-4E8A-9668-92A3266FC442}"/>
              </a:ext>
            </a:extLst>
          </p:cNvPr>
          <p:cNvSpPr>
            <a:spLocks noGrp="1"/>
          </p:cNvSpPr>
          <p:nvPr>
            <p:ph type="ctrTitle"/>
          </p:nvPr>
        </p:nvSpPr>
        <p:spPr>
          <a:xfrm>
            <a:off x="2875403" y="435166"/>
            <a:ext cx="5849956" cy="4841913"/>
          </a:xfrm>
        </p:spPr>
        <p:txBody>
          <a:bodyPr/>
          <a:lstStyle/>
          <a:p>
            <a:endParaRPr lang="es-ES" dirty="0"/>
          </a:p>
        </p:txBody>
      </p:sp>
      <p:sp>
        <p:nvSpPr>
          <p:cNvPr id="5" name="Subtítulo 4">
            <a:extLst>
              <a:ext uri="{FF2B5EF4-FFF2-40B4-BE49-F238E27FC236}">
                <a16:creationId xmlns:a16="http://schemas.microsoft.com/office/drawing/2014/main" id="{8E6FDA23-F83F-43D8-9E5D-965D174A0CD1}"/>
              </a:ext>
            </a:extLst>
          </p:cNvPr>
          <p:cNvSpPr>
            <a:spLocks noGrp="1"/>
          </p:cNvSpPr>
          <p:nvPr>
            <p:ph type="subTitle" idx="1"/>
          </p:nvPr>
        </p:nvSpPr>
        <p:spPr>
          <a:xfrm>
            <a:off x="1524000" y="5563518"/>
            <a:ext cx="9144000" cy="1112704"/>
          </a:xfrm>
        </p:spPr>
        <p:txBody>
          <a:bodyPr/>
          <a:lstStyle/>
          <a:p>
            <a:r>
              <a:rPr lang="it-IT" dirty="0"/>
              <a:t>«Cosa ho a che fare io con gli schiavi?»</a:t>
            </a:r>
          </a:p>
          <a:p>
            <a:r>
              <a:rPr lang="it-IT" sz="1800" dirty="0"/>
              <a:t>Tutti i libri di Piero Gobetti riportano in copertina questo motto liberale, scritto in greco antico.</a:t>
            </a:r>
            <a:endParaRPr lang="es-ES" sz="1800" dirty="0"/>
          </a:p>
        </p:txBody>
      </p:sp>
      <p:pic>
        <p:nvPicPr>
          <p:cNvPr id="7" name="Imagen 6">
            <a:extLst>
              <a:ext uri="{FF2B5EF4-FFF2-40B4-BE49-F238E27FC236}">
                <a16:creationId xmlns:a16="http://schemas.microsoft.com/office/drawing/2014/main" id="{1FA03000-D2E9-4DB6-967B-85C2F3CA0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403" y="435166"/>
            <a:ext cx="5849956" cy="4841913"/>
          </a:xfrm>
          <a:prstGeom prst="rect">
            <a:avLst/>
          </a:prstGeom>
        </p:spPr>
      </p:pic>
    </p:spTree>
    <p:extLst>
      <p:ext uri="{BB962C8B-B14F-4D97-AF65-F5344CB8AC3E}">
        <p14:creationId xmlns:p14="http://schemas.microsoft.com/office/powerpoint/2010/main" val="333166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3048000" y="-4032250"/>
            <a:ext cx="6096000" cy="10018713"/>
          </a:xfrm>
          <a:prstGeom prst="rect">
            <a:avLst/>
          </a:prstGeom>
          <a:noFill/>
          <a:ln w="9525">
            <a:noFill/>
            <a:miter lim="800000"/>
            <a:headEnd/>
            <a:tailEnd/>
          </a:ln>
        </p:spPr>
        <p:txBody>
          <a:bodyPr>
            <a:spAutoFit/>
          </a:bodyPr>
          <a:lstStyle/>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endParaRPr lang="it-IT" sz="1000"/>
          </a:p>
          <a:p>
            <a:r>
              <a:rPr lang="it-IT" sz="1200"/>
              <a:t>DECRTO LEGISLATIVO LUOGOTENENZIALE</a:t>
            </a:r>
          </a:p>
          <a:p>
            <a:r>
              <a:rPr lang="it-IT" sz="1200"/>
              <a:t>1° febbraio 1945</a:t>
            </a:r>
          </a:p>
          <a:p>
            <a:r>
              <a:rPr lang="it-IT" sz="1200"/>
              <a:t>Estensione alle donne del diritto di voto</a:t>
            </a:r>
          </a:p>
          <a:p>
            <a:r>
              <a:rPr lang="it-IT" sz="1200"/>
              <a:t>UMBERTO DI SAVOIA</a:t>
            </a:r>
          </a:p>
          <a:p>
            <a:r>
              <a:rPr lang="it-IT" sz="1200"/>
              <a:t>PRINCIPE DI PIEMONTE LUOGOTENENTE GENERALE DEL REGNO</a:t>
            </a:r>
          </a:p>
          <a:p>
            <a:endParaRPr lang="it-IT" sz="1200" b="1"/>
          </a:p>
          <a:p>
            <a:r>
              <a:rPr lang="it-IT" sz="1200" b="1"/>
              <a:t>Art. 1</a:t>
            </a:r>
          </a:p>
          <a:p>
            <a:r>
              <a:rPr lang="it-IT" sz="1200"/>
              <a:t>Il diritto di voto è esteso alle donne che si trovino nelle condizioni previste</a:t>
            </a:r>
          </a:p>
          <a:p>
            <a:r>
              <a:rPr lang="it-IT" sz="1200"/>
              <a:t>dagli articoli 1 e 2 del testo unico della legge elettorale politica, approvato con</a:t>
            </a:r>
          </a:p>
          <a:p>
            <a:r>
              <a:rPr lang="it-IT" sz="1200"/>
              <a:t>R. decreto 2 settembre 1919 n. 1495.</a:t>
            </a:r>
          </a:p>
          <a:p>
            <a:endParaRPr lang="it-IT" sz="1200" b="1"/>
          </a:p>
          <a:p>
            <a:r>
              <a:rPr lang="it-IT" sz="1200" b="1"/>
              <a:t>Art. 2</a:t>
            </a:r>
          </a:p>
          <a:p>
            <a:r>
              <a:rPr lang="it-IT" sz="1200"/>
              <a:t>È ordinata la compilazione delle liste elettorali femminili in tutti i Comuni.</a:t>
            </a:r>
          </a:p>
          <a:p>
            <a:r>
              <a:rPr lang="it-IT" sz="1200"/>
              <a:t>Per la compilazione di tali liste, che saranno tenute distinte da quelle</a:t>
            </a:r>
          </a:p>
          <a:p>
            <a:r>
              <a:rPr lang="it-IT" sz="1200"/>
              <a:t>maschili, si applicano le disposizioni del decreto legislativo Luogotenenziale</a:t>
            </a:r>
          </a:p>
          <a:p>
            <a:r>
              <a:rPr lang="it-IT" sz="1200"/>
              <a:t>28 settembre 1944 n. 247, e le relative norme di attuazione approvate con</a:t>
            </a:r>
          </a:p>
          <a:p>
            <a:r>
              <a:rPr lang="it-IT" sz="1200"/>
              <a:t>decreto del Ministro per l’interno in data 24 ottobre 1944.</a:t>
            </a:r>
          </a:p>
          <a:p>
            <a:endParaRPr lang="it-IT" sz="1200" b="1"/>
          </a:p>
          <a:p>
            <a:r>
              <a:rPr lang="it-IT" sz="1200" b="1"/>
              <a:t>Art. 3</a:t>
            </a:r>
          </a:p>
          <a:p>
            <a:r>
              <a:rPr lang="it-IT" sz="1200"/>
              <a:t>Oltre quanto stabilito dall’art. 2 del decreto del Ministro per l’interno in data</a:t>
            </a:r>
          </a:p>
          <a:p>
            <a:r>
              <a:rPr lang="it-IT" sz="1200"/>
              <a:t>24 ottobre 1944, non possono essere iscritte nelle liste elettorali le donne</a:t>
            </a:r>
          </a:p>
          <a:p>
            <a:r>
              <a:rPr lang="it-IT" sz="1200"/>
              <a:t>indicate nell’art. 354 del Regolamento per l’esecuzione del testo unico delle</a:t>
            </a:r>
          </a:p>
          <a:p>
            <a:r>
              <a:rPr lang="it-IT" sz="1200"/>
              <a:t>leggi di pubblica sicurezza, approvato con R. decreto 6 maggio 1940 n. 635.</a:t>
            </a:r>
          </a:p>
          <a:p>
            <a:endParaRPr lang="it-IT" sz="1200" b="1"/>
          </a:p>
          <a:p>
            <a:r>
              <a:rPr lang="it-IT" sz="1200" b="1"/>
              <a:t>Art. 4</a:t>
            </a:r>
          </a:p>
          <a:p>
            <a:r>
              <a:rPr lang="it-IT" sz="1200"/>
              <a:t>Il presente decreto entra in vigore il giorno successivo a quello della sua</a:t>
            </a:r>
          </a:p>
          <a:p>
            <a:r>
              <a:rPr lang="it-IT" sz="1200"/>
              <a:t>pubblicazione nella Gazzetta Ufficiale del Regno.</a:t>
            </a:r>
          </a:p>
          <a:p>
            <a:r>
              <a:rPr lang="it-IT" sz="1200"/>
              <a:t>Ordiniamo, a chiunque spetti, di osservare il presente decreto e di farlo</a:t>
            </a:r>
          </a:p>
          <a:p>
            <a:r>
              <a:rPr lang="it-IT" sz="1200"/>
              <a:t>osservare come legge dello Stato.</a:t>
            </a:r>
          </a:p>
          <a:p>
            <a:r>
              <a:rPr lang="it-IT" sz="1200"/>
              <a:t>Data a Roma, addì 1° febbraio 1945</a:t>
            </a:r>
          </a:p>
          <a:p>
            <a:r>
              <a:rPr lang="it-IT" sz="1200"/>
              <a:t>UMBERTO DI SAVOIA                                 BONOMI - TUPINI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simone\Pictures\2016-03-30\073.JPG"/>
          <p:cNvPicPr>
            <a:picLocks noChangeAspect="1" noChangeArrowheads="1"/>
          </p:cNvPicPr>
          <p:nvPr/>
        </p:nvPicPr>
        <p:blipFill>
          <a:blip r:embed="rId2"/>
          <a:srcRect/>
          <a:stretch>
            <a:fillRect/>
          </a:stretch>
        </p:blipFill>
        <p:spPr bwMode="auto">
          <a:xfrm>
            <a:off x="3524250" y="0"/>
            <a:ext cx="51435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simone\Pictures\2016-03-30\074.JPG"/>
          <p:cNvPicPr>
            <a:picLocks noChangeAspect="1" noChangeArrowheads="1"/>
          </p:cNvPicPr>
          <p:nvPr/>
        </p:nvPicPr>
        <p:blipFill>
          <a:blip r:embed="rId2">
            <a:lum contrast="10000"/>
          </a:blip>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ttangolo 1"/>
          <p:cNvSpPr>
            <a:spLocks noChangeArrowheads="1"/>
          </p:cNvSpPr>
          <p:nvPr/>
        </p:nvSpPr>
        <p:spPr bwMode="auto">
          <a:xfrm>
            <a:off x="762000" y="266700"/>
            <a:ext cx="8058150" cy="5494338"/>
          </a:xfrm>
          <a:prstGeom prst="rect">
            <a:avLst/>
          </a:prstGeom>
          <a:noFill/>
          <a:ln w="9525">
            <a:noFill/>
            <a:miter lim="800000"/>
            <a:headEnd/>
            <a:tailEnd/>
          </a:ln>
        </p:spPr>
        <p:txBody>
          <a:bodyPr>
            <a:spAutoFit/>
          </a:bodyPr>
          <a:lstStyle/>
          <a:p>
            <a:pPr>
              <a:lnSpc>
                <a:spcPct val="150000"/>
              </a:lnSpc>
            </a:pPr>
            <a:r>
              <a:rPr lang="it-IT"/>
              <a:t>TRA IL 10 MARZO E IL 7 APRILE 1946 ANDARONO ALLE URNE: </a:t>
            </a:r>
          </a:p>
          <a:p>
            <a:pPr>
              <a:lnSpc>
                <a:spcPct val="150000"/>
              </a:lnSpc>
            </a:pPr>
            <a:r>
              <a:rPr lang="it-IT"/>
              <a:t>5.722 comuni </a:t>
            </a:r>
          </a:p>
          <a:p>
            <a:pPr>
              <a:lnSpc>
                <a:spcPct val="150000"/>
              </a:lnSpc>
            </a:pPr>
            <a:r>
              <a:rPr lang="it-IT"/>
              <a:t>7.862.743 uomini </a:t>
            </a:r>
          </a:p>
          <a:p>
            <a:pPr>
              <a:lnSpc>
                <a:spcPct val="150000"/>
              </a:lnSpc>
            </a:pPr>
            <a:r>
              <a:rPr lang="it-IT"/>
              <a:t>8.441.537 donne. </a:t>
            </a:r>
          </a:p>
          <a:p>
            <a:pPr>
              <a:lnSpc>
                <a:spcPct val="150000"/>
              </a:lnSpc>
            </a:pPr>
            <a:r>
              <a:rPr lang="it-IT"/>
              <a:t>L’affluenza media uomini 83% </a:t>
            </a:r>
          </a:p>
          <a:p>
            <a:pPr>
              <a:lnSpc>
                <a:spcPct val="150000"/>
              </a:lnSpc>
            </a:pPr>
            <a:r>
              <a:rPr lang="it-IT"/>
              <a:t>donne 81,7% </a:t>
            </a:r>
          </a:p>
          <a:p>
            <a:pPr>
              <a:lnSpc>
                <a:spcPct val="150000"/>
              </a:lnSpc>
            </a:pPr>
            <a:r>
              <a:rPr lang="it-IT"/>
              <a:t>nord 85,4% </a:t>
            </a:r>
          </a:p>
          <a:p>
            <a:pPr>
              <a:lnSpc>
                <a:spcPct val="150000"/>
              </a:lnSpc>
            </a:pPr>
            <a:r>
              <a:rPr lang="it-IT"/>
              <a:t>sud 78% </a:t>
            </a:r>
          </a:p>
          <a:p>
            <a:pPr>
              <a:lnSpc>
                <a:spcPct val="150000"/>
              </a:lnSpc>
            </a:pPr>
            <a:r>
              <a:rPr lang="it-IT"/>
              <a:t>isole 73,3%. </a:t>
            </a:r>
          </a:p>
          <a:p>
            <a:pPr>
              <a:lnSpc>
                <a:spcPct val="150000"/>
              </a:lnSpc>
            </a:pPr>
            <a:r>
              <a:rPr lang="it-IT"/>
              <a:t>I risultati del voto – oltre a dare un’indicazione favorevole ai partiti orientati in materia istituzionale verso la Repubblica – segnarono la prima conferma del ruolo dei partiti di massa (PCI, PSI, DC), il ridimensionamento degli azionisti (PdA), l’emarginazione dei liberali (PLI).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simone\Pictures\2016-03-30\070.JPG"/>
          <p:cNvPicPr>
            <a:picLocks noChangeAspect="1" noChangeArrowheads="1"/>
          </p:cNvPicPr>
          <p:nvPr/>
        </p:nvPicPr>
        <p:blipFill>
          <a:blip r:embed="rId2">
            <a:lum contrast="10000"/>
          </a:blip>
          <a:srcRect/>
          <a:stretch>
            <a:fillRect/>
          </a:stretch>
        </p:blipFill>
        <p:spPr bwMode="auto">
          <a:xfrm>
            <a:off x="3152775" y="0"/>
            <a:ext cx="5514975"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simone\Pictures\2016-03-30\075.JPG"/>
          <p:cNvPicPr>
            <a:picLocks noChangeAspect="1" noChangeArrowheads="1"/>
          </p:cNvPicPr>
          <p:nvPr/>
        </p:nvPicPr>
        <p:blipFill>
          <a:blip r:embed="rId2"/>
          <a:srcRect/>
          <a:stretch>
            <a:fillRect/>
          </a:stretch>
        </p:blipFill>
        <p:spPr bwMode="auto">
          <a:xfrm>
            <a:off x="3524250" y="0"/>
            <a:ext cx="51435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flipH="1">
            <a:off x="3133725" y="142875"/>
            <a:ext cx="5915025" cy="785813"/>
          </a:xfrm>
          <a:prstGeom prst="rect">
            <a:avLst/>
          </a:prstGeom>
          <a:solidFill>
            <a:srgbClr val="FFFFFF"/>
          </a:solidFill>
          <a:ln w="9525">
            <a:noFill/>
            <a:miter lim="800000"/>
            <a:headEnd/>
            <a:tailEnd/>
          </a:ln>
        </p:spPr>
        <p:txBody>
          <a:bodyPr tIns="46023" bIns="0" anchor="ctr">
            <a:spAutoFit/>
          </a:bodyPr>
          <a:lstStyle/>
          <a:p>
            <a:pPr algn="ctr"/>
            <a:r>
              <a:rPr lang="es-ES" sz="2400">
                <a:cs typeface="Times New Roman" pitchFamily="18" charset="0"/>
              </a:rPr>
              <a:t>              MILANO 1946</a:t>
            </a:r>
          </a:p>
          <a:p>
            <a:pPr algn="ctr" eaLnBrk="0" hangingPunct="0"/>
            <a:r>
              <a:rPr lang="es-ES" sz="2400">
                <a:solidFill>
                  <a:srgbClr val="252525"/>
                </a:solidFill>
                <a:ea typeface="Times New Roman" pitchFamily="18" charset="0"/>
                <a:cs typeface="Arial" charset="0"/>
              </a:rPr>
              <a:t>              Le elezioni si tennero il 7 aprile.</a:t>
            </a:r>
            <a:endParaRPr lang="es-ES" sz="2400"/>
          </a:p>
        </p:txBody>
      </p:sp>
      <p:sp>
        <p:nvSpPr>
          <p:cNvPr id="31746" name="Rectangle 5"/>
          <p:cNvSpPr>
            <a:spLocks noChangeArrowheads="1"/>
          </p:cNvSpPr>
          <p:nvPr/>
        </p:nvSpPr>
        <p:spPr bwMode="auto">
          <a:xfrm>
            <a:off x="0" y="1638300"/>
            <a:ext cx="12192000" cy="0"/>
          </a:xfrm>
          <a:prstGeom prst="rect">
            <a:avLst/>
          </a:prstGeom>
          <a:solidFill>
            <a:srgbClr val="F9F9F9"/>
          </a:solidFill>
          <a:ln w="9525">
            <a:noFill/>
            <a:miter lim="800000"/>
            <a:headEnd/>
            <a:tailEnd/>
          </a:ln>
        </p:spPr>
        <p:txBody>
          <a:bodyPr wrap="none" anchor="ctr">
            <a:spAutoFit/>
          </a:bodyPr>
          <a:lstStyle/>
          <a:p>
            <a:endParaRPr lang="it-IT"/>
          </a:p>
        </p:txBody>
      </p:sp>
      <p:graphicFrame>
        <p:nvGraphicFramePr>
          <p:cNvPr id="18690" name="Group 258"/>
          <p:cNvGraphicFramePr>
            <a:graphicFrameLocks noGrp="1"/>
          </p:cNvGraphicFramePr>
          <p:nvPr/>
        </p:nvGraphicFramePr>
        <p:xfrm>
          <a:off x="4867275" y="1162050"/>
          <a:ext cx="5930900" cy="5099050"/>
        </p:xfrm>
        <a:graphic>
          <a:graphicData uri="http://schemas.openxmlformats.org/drawingml/2006/table">
            <a:tbl>
              <a:tblPr/>
              <a:tblGrid>
                <a:gridCol w="294568">
                  <a:extLst>
                    <a:ext uri="{9D8B030D-6E8A-4147-A177-3AD203B41FA5}">
                      <a16:colId xmlns:a16="http://schemas.microsoft.com/office/drawing/2014/main" val="20000"/>
                    </a:ext>
                  </a:extLst>
                </a:gridCol>
                <a:gridCol w="3334618">
                  <a:extLst>
                    <a:ext uri="{9D8B030D-6E8A-4147-A177-3AD203B41FA5}">
                      <a16:colId xmlns:a16="http://schemas.microsoft.com/office/drawing/2014/main" val="20001"/>
                    </a:ext>
                  </a:extLst>
                </a:gridCol>
                <a:gridCol w="813570">
                  <a:extLst>
                    <a:ext uri="{9D8B030D-6E8A-4147-A177-3AD203B41FA5}">
                      <a16:colId xmlns:a16="http://schemas.microsoft.com/office/drawing/2014/main" val="20002"/>
                    </a:ext>
                  </a:extLst>
                </a:gridCol>
                <a:gridCol w="818671">
                  <a:extLst>
                    <a:ext uri="{9D8B030D-6E8A-4147-A177-3AD203B41FA5}">
                      <a16:colId xmlns:a16="http://schemas.microsoft.com/office/drawing/2014/main" val="20003"/>
                    </a:ext>
                  </a:extLst>
                </a:gridCol>
                <a:gridCol w="669473">
                  <a:extLst>
                    <a:ext uri="{9D8B030D-6E8A-4147-A177-3AD203B41FA5}">
                      <a16:colId xmlns:a16="http://schemas.microsoft.com/office/drawing/2014/main" val="20004"/>
                    </a:ext>
                  </a:extLst>
                </a:gridCol>
              </a:tblGrid>
              <a:tr h="5154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700" b="1" i="0" u="none" strike="noStrike" cap="none" normalizeH="0" baseline="0" dirty="0">
                        <a:ln>
                          <a:noFill/>
                        </a:ln>
                        <a:solidFill>
                          <a:srgbClr val="000000"/>
                        </a:solidFill>
                        <a:effectLst/>
                        <a:latin typeface="Arial" charset="0"/>
                        <a:ea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700" b="1" i="0" u="none" strike="noStrike" cap="none" normalizeH="0" baseline="0" dirty="0">
                          <a:ln>
                            <a:noFill/>
                          </a:ln>
                          <a:solidFill>
                            <a:srgbClr val="000000"/>
                          </a:solidFill>
                          <a:effectLst/>
                          <a:latin typeface="Arial" charset="0"/>
                          <a:ea typeface="Calibri" pitchFamily="34" charset="0"/>
                          <a:cs typeface="Calibri" pitchFamily="34" charset="0"/>
                        </a:rPr>
                        <a:t>Liste</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h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voti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voti (%)</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seggi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0"/>
                  </a:ext>
                </a:extLst>
              </a:tr>
              <a:tr h="70711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84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B0080"/>
                          </a:solidFill>
                          <a:effectLst/>
                          <a:latin typeface="Arial" charset="0"/>
                          <a:ea typeface="Calibri" pitchFamily="34" charset="0"/>
                          <a:cs typeface="Calibri" pitchFamily="34" charset="0"/>
                          <a:hlinkClick r:id="rId2" tooltip="Partito Socialista Italiano"/>
                        </a:rPr>
                        <a:t>Partito Socialista Italiano di Unità Proletaria</a:t>
                      </a: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 (PSIUP)</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225.283</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36,2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1"/>
                  </a:ext>
                </a:extLst>
              </a:tr>
              <a:tr h="708682">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3" tooltip="Democrazia Cristiana"/>
                        </a:rPr>
                        <a:t>Democrazia Cristiana</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(DC)</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167.314</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26,9</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708682">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21F1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B0080"/>
                          </a:solidFill>
                          <a:effectLst/>
                          <a:latin typeface="Arial" charset="0"/>
                          <a:ea typeface="Calibri" pitchFamily="34" charset="0"/>
                          <a:cs typeface="Calibri" pitchFamily="34" charset="0"/>
                          <a:hlinkClick r:id="rId4" tooltip="Partito Comunista Italiano"/>
                        </a:rPr>
                        <a:t>Partito Comunista Italiano</a:t>
                      </a: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 (PCI)</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155.139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24,9</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20</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3"/>
                  </a:ext>
                </a:extLst>
              </a:tr>
              <a:tr h="707110">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1E9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5" tooltip="Fronte Democratico"/>
                        </a:rPr>
                        <a:t>Fronte Democratico</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6" tooltip="Partito Liberale Italiano"/>
                        </a:rPr>
                        <a:t>PLI</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7" tooltip="Partito Democratico del Lavoro"/>
                        </a:rPr>
                        <a:t>DL</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45.864</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7,3</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6</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4"/>
                  </a:ext>
                </a:extLst>
              </a:tr>
              <a:tr h="708682">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98FB9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8" tooltip="Repubblicana"/>
                        </a:rPr>
                        <a:t>Alleanza Repubblicana</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 (</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9" tooltip="Partito Repubblicano Italiano"/>
                        </a:rPr>
                        <a:t>PRI</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r>
                        <a:rPr kumimoji="0" lang="es-ES" sz="700" b="0" i="0" u="none" strike="noStrike" cap="none" normalizeH="0" baseline="0">
                          <a:ln>
                            <a:noFill/>
                          </a:ln>
                          <a:solidFill>
                            <a:srgbClr val="0B0080"/>
                          </a:solidFill>
                          <a:effectLst/>
                          <a:latin typeface="Arial" charset="0"/>
                          <a:ea typeface="Calibri" pitchFamily="34" charset="0"/>
                          <a:cs typeface="Calibri" pitchFamily="34" charset="0"/>
                          <a:hlinkClick r:id="rId10" tooltip="Partito d'Azione"/>
                        </a:rPr>
                        <a:t>Pd'Az</a:t>
                      </a: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19.167</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3,1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2</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5"/>
                  </a:ext>
                </a:extLst>
              </a:tr>
              <a:tr h="708682">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it-IT" sz="2400" b="0" i="0" u="none" strike="noStrike" cap="none" normalizeH="0" baseline="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3D3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Lista Civica Esercenti</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9.931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1,6</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6"/>
                  </a:ext>
                </a:extLst>
              </a:tr>
              <a:tr h="33469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1" i="0" u="none" strike="noStrike" cap="none" normalizeH="0" baseline="0">
                          <a:ln>
                            <a:noFill/>
                          </a:ln>
                          <a:solidFill>
                            <a:srgbClr val="000000"/>
                          </a:solidFill>
                          <a:effectLst/>
                          <a:latin typeface="Arial" charset="0"/>
                          <a:ea typeface="Calibri" pitchFamily="34" charset="0"/>
                          <a:cs typeface="Calibri" pitchFamily="34" charset="0"/>
                        </a:rPr>
                        <a:t>Totale</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hMerge="1">
                  <a:txBody>
                    <a:bodyPr/>
                    <a:lstStyle/>
                    <a:p>
                      <a:endParaRPr lang="it-IT"/>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622.698</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charset="0"/>
                          <a:ea typeface="Calibri" pitchFamily="34" charset="0"/>
                          <a:cs typeface="Calibri" pitchFamily="34" charset="0"/>
                        </a:rPr>
                        <a:t>100,00</a:t>
                      </a:r>
                      <a:endParaRPr kumimoji="0" lang="es-ES" sz="1800" b="0" i="0" u="none" strike="noStrike" cap="none" normalizeH="0" baseline="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dirty="0">
                          <a:ln>
                            <a:noFill/>
                          </a:ln>
                          <a:solidFill>
                            <a:srgbClr val="000000"/>
                          </a:solidFill>
                          <a:effectLst/>
                          <a:latin typeface="Arial" charset="0"/>
                          <a:ea typeface="Calibri" pitchFamily="34" charset="0"/>
                          <a:cs typeface="Calibri" pitchFamily="34" charset="0"/>
                        </a:rPr>
                        <a:t>80</a:t>
                      </a:r>
                      <a:endParaRPr kumimoji="0" lang="es-ES" sz="18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EFEFE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liberateci dal nodo sabaudo"/>
          <p:cNvPicPr>
            <a:picLocks noChangeAspect="1" noChangeArrowheads="1"/>
          </p:cNvPicPr>
          <p:nvPr/>
        </p:nvPicPr>
        <p:blipFill>
          <a:blip r:embed="rId2"/>
          <a:srcRect/>
          <a:stretch>
            <a:fillRect/>
          </a:stretch>
        </p:blipFill>
        <p:spPr bwMode="auto">
          <a:xfrm>
            <a:off x="669925" y="323850"/>
            <a:ext cx="10736263" cy="63642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Manifesto di appello al voto"/>
          <p:cNvPicPr>
            <a:picLocks noChangeAspect="1" noChangeArrowheads="1"/>
          </p:cNvPicPr>
          <p:nvPr/>
        </p:nvPicPr>
        <p:blipFill>
          <a:blip r:embed="rId2"/>
          <a:srcRect/>
          <a:stretch>
            <a:fillRect/>
          </a:stretch>
        </p:blipFill>
        <p:spPr bwMode="auto">
          <a:xfrm>
            <a:off x="3016250" y="492125"/>
            <a:ext cx="5253038" cy="60912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manifesto PCI per Repubblica"/>
          <p:cNvPicPr>
            <a:picLocks noChangeAspect="1" noChangeArrowheads="1"/>
          </p:cNvPicPr>
          <p:nvPr/>
        </p:nvPicPr>
        <p:blipFill>
          <a:blip r:embed="rId2"/>
          <a:srcRect/>
          <a:stretch>
            <a:fillRect/>
          </a:stretch>
        </p:blipFill>
        <p:spPr bwMode="auto">
          <a:xfrm>
            <a:off x="3001963" y="257175"/>
            <a:ext cx="5945187" cy="64119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Re Umberto e famiglia"/>
          <p:cNvPicPr>
            <a:picLocks noChangeAspect="1" noChangeArrowheads="1"/>
          </p:cNvPicPr>
          <p:nvPr/>
        </p:nvPicPr>
        <p:blipFill>
          <a:blip r:embed="rId2"/>
          <a:srcRect/>
          <a:stretch>
            <a:fillRect/>
          </a:stretch>
        </p:blipFill>
        <p:spPr bwMode="auto">
          <a:xfrm>
            <a:off x="3232150" y="646113"/>
            <a:ext cx="5526088" cy="56372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Via_di_Villa_Certosa_(Roma,_1946)"/>
          <p:cNvPicPr>
            <a:picLocks noChangeAspect="1" noChangeArrowheads="1"/>
          </p:cNvPicPr>
          <p:nvPr/>
        </p:nvPicPr>
        <p:blipFill>
          <a:blip r:embed="rId2"/>
          <a:srcRect/>
          <a:stretch>
            <a:fillRect/>
          </a:stretch>
        </p:blipFill>
        <p:spPr bwMode="auto">
          <a:xfrm>
            <a:off x="588963" y="361950"/>
            <a:ext cx="11079162" cy="62055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w 2 giugnio"/>
          <p:cNvPicPr>
            <a:picLocks noChangeAspect="1" noChangeArrowheads="1"/>
          </p:cNvPicPr>
          <p:nvPr/>
        </p:nvPicPr>
        <p:blipFill>
          <a:blip r:embed="rId2"/>
          <a:srcRect/>
          <a:stretch>
            <a:fillRect/>
          </a:stretch>
        </p:blipFill>
        <p:spPr bwMode="auto">
          <a:xfrm>
            <a:off x="1057275" y="325438"/>
            <a:ext cx="9901238" cy="61182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114300" y="1946275"/>
            <a:ext cx="11922125" cy="2838450"/>
          </a:xfrm>
          <a:prstGeom prst="rect">
            <a:avLst/>
          </a:prstGeom>
          <a:noFill/>
          <a:ln w="9525">
            <a:noFill/>
            <a:miter lim="800000"/>
            <a:headEnd/>
            <a:tailEnd/>
          </a:ln>
          <a:effectLst/>
        </p:spPr>
        <p:txBody>
          <a:bodyPr anchor="ctr">
            <a:spAutoFit/>
          </a:bodyPr>
          <a:lstStyle/>
          <a:p>
            <a:r>
              <a:rPr lang="es-ES"/>
              <a:t>C’erano […] uomini e donne che temevano di sbagliare, di confondersi, di farsi vincere dall’emozione e chiedevano di portarsi nella cabina un congiunto o un compagno più preparato. Quanta pazienza, quanto fiato, quanti pacchi di facsimili di scheda! E per molti amarezza di non poter votare. Ragazzi di 19-20 anni appena scesi dalle montagne dove avevano combattuto, comandato formazioni partigiane, subito carcere e tortura, ragazze che avevano rischiato la vita ogni giorno portando armi, viveri e ordini nelle borse della spesa, arrancando in bicicletta fra un posto di blocco tedesco e un ponte crollato, non accettavano facilmente di non essere considerati idonei ad una operazione semplice e non rischiosa come il voto, di non essere chiamati a decidere sulla sorte del paese che avevano liberato. Ma si votava a 21 anni compiuti, bisognava rassegnarsi a insegnare agli altri a votare21.</a:t>
            </a:r>
          </a:p>
          <a:p>
            <a:endParaRPr lang="es-ES"/>
          </a:p>
          <a:p>
            <a:r>
              <a:rPr lang="it-IT"/>
              <a:t> (</a:t>
            </a:r>
            <a:r>
              <a:rPr lang="it-IT" sz="1400"/>
              <a:t>B. Bracci Torsi, 2 giugno 1946: la seconda liberazione, in “Liberazione”, 2 giugno 2002)</a:t>
            </a:r>
            <a:endParaRPr lang="es-E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agen 1"/>
          <p:cNvPicPr>
            <a:picLocks noChangeAspect="1"/>
          </p:cNvPicPr>
          <p:nvPr/>
        </p:nvPicPr>
        <p:blipFill>
          <a:blip r:embed="rId2"/>
          <a:srcRect/>
          <a:stretch>
            <a:fillRect/>
          </a:stretch>
        </p:blipFill>
        <p:spPr bwMode="auto">
          <a:xfrm>
            <a:off x="3602038" y="0"/>
            <a:ext cx="49879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4357688" y="153988"/>
            <a:ext cx="1927225" cy="42862"/>
          </a:xfrm>
        </p:spPr>
        <p:txBody>
          <a:bodyPr/>
          <a:lstStyle/>
          <a:p>
            <a:pPr eaLnBrk="1" hangingPunct="1"/>
            <a:endParaRPr lang="it-IT" sz="1200"/>
          </a:p>
        </p:txBody>
      </p:sp>
      <p:pic>
        <p:nvPicPr>
          <p:cNvPr id="15362" name="Picture 4" descr="1945-gen-NOI-DONNE"/>
          <p:cNvPicPr>
            <a:picLocks noChangeAspect="1" noChangeArrowheads="1"/>
          </p:cNvPicPr>
          <p:nvPr/>
        </p:nvPicPr>
        <p:blipFill>
          <a:blip r:embed="rId2"/>
          <a:srcRect/>
          <a:stretch>
            <a:fillRect/>
          </a:stretch>
        </p:blipFill>
        <p:spPr bwMode="auto">
          <a:xfrm>
            <a:off x="2466975" y="114300"/>
            <a:ext cx="6057900" cy="65627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1" descr="risultati assemblea costituente.jpg"/>
          <p:cNvPicPr>
            <a:picLocks noChangeAspect="1"/>
          </p:cNvPicPr>
          <p:nvPr/>
        </p:nvPicPr>
        <p:blipFill>
          <a:blip r:embed="rId2"/>
          <a:srcRect/>
          <a:stretch>
            <a:fillRect/>
          </a:stretch>
        </p:blipFill>
        <p:spPr bwMode="auto">
          <a:xfrm>
            <a:off x="3400425" y="0"/>
            <a:ext cx="7210425" cy="7572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1" descr="vittoria Repubblica a Milano.jpg"/>
          <p:cNvPicPr>
            <a:picLocks noChangeAspect="1"/>
          </p:cNvPicPr>
          <p:nvPr/>
        </p:nvPicPr>
        <p:blipFill>
          <a:blip r:embed="rId2"/>
          <a:srcRect/>
          <a:stretch>
            <a:fillRect/>
          </a:stretch>
        </p:blipFill>
        <p:spPr bwMode="auto">
          <a:xfrm>
            <a:off x="1123950" y="-725488"/>
            <a:ext cx="11782425" cy="758348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magine 1" descr="vittoria Repubblica.jpg"/>
          <p:cNvPicPr>
            <a:picLocks noChangeAspect="1"/>
          </p:cNvPicPr>
          <p:nvPr/>
        </p:nvPicPr>
        <p:blipFill>
          <a:blip r:embed="rId2"/>
          <a:srcRect/>
          <a:stretch>
            <a:fillRect/>
          </a:stretch>
        </p:blipFill>
        <p:spPr bwMode="auto">
          <a:xfrm>
            <a:off x="1131888" y="295275"/>
            <a:ext cx="11583987"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1" descr="scheda elettorale.jpg"/>
          <p:cNvPicPr>
            <a:picLocks noChangeAspect="1"/>
          </p:cNvPicPr>
          <p:nvPr/>
        </p:nvPicPr>
        <p:blipFill>
          <a:blip r:embed="rId2"/>
          <a:srcRect/>
          <a:stretch>
            <a:fillRect/>
          </a:stretch>
        </p:blipFill>
        <p:spPr bwMode="auto">
          <a:xfrm>
            <a:off x="2809875" y="0"/>
            <a:ext cx="5172075" cy="66960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1" descr="voti Repubblica per provincia.jpg"/>
          <p:cNvPicPr>
            <a:picLocks noChangeAspect="1"/>
          </p:cNvPicPr>
          <p:nvPr/>
        </p:nvPicPr>
        <p:blipFill>
          <a:blip r:embed="rId2"/>
          <a:srcRect/>
          <a:stretch>
            <a:fillRect/>
          </a:stretch>
        </p:blipFill>
        <p:spPr bwMode="auto">
          <a:xfrm>
            <a:off x="2286000" y="0"/>
            <a:ext cx="615315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magine 1" descr="risultati referendum per regione.jpg"/>
          <p:cNvPicPr>
            <a:picLocks noChangeAspect="1"/>
          </p:cNvPicPr>
          <p:nvPr/>
        </p:nvPicPr>
        <p:blipFill>
          <a:blip r:embed="rId2"/>
          <a:srcRect/>
          <a:stretch>
            <a:fillRect/>
          </a:stretch>
        </p:blipFill>
        <p:spPr bwMode="auto">
          <a:xfrm>
            <a:off x="2667000" y="0"/>
            <a:ext cx="5724525"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21 donne della Costituente"/>
          <p:cNvPicPr>
            <a:picLocks noChangeAspect="1" noChangeArrowheads="1"/>
          </p:cNvPicPr>
          <p:nvPr/>
        </p:nvPicPr>
        <p:blipFill>
          <a:blip r:embed="rId2"/>
          <a:srcRect/>
          <a:stretch>
            <a:fillRect/>
          </a:stretch>
        </p:blipFill>
        <p:spPr bwMode="auto">
          <a:xfrm>
            <a:off x="2668588" y="722313"/>
            <a:ext cx="6219825" cy="532606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p:nvPr>
        </p:nvSpPr>
        <p:spPr>
          <a:xfrm>
            <a:off x="161925" y="307975"/>
            <a:ext cx="10639425" cy="1320800"/>
          </a:xfrm>
        </p:spPr>
        <p:txBody>
          <a:bodyPr/>
          <a:lstStyle/>
          <a:p>
            <a:pPr algn="ctr"/>
            <a:r>
              <a:rPr lang="it-IT" sz="3200" b="1"/>
              <a:t>21 donne elette alla Assemblea Costituente</a:t>
            </a:r>
          </a:p>
        </p:txBody>
      </p:sp>
      <p:sp>
        <p:nvSpPr>
          <p:cNvPr id="40962" name="Rettangolo 2"/>
          <p:cNvSpPr>
            <a:spLocks noChangeArrowheads="1"/>
          </p:cNvSpPr>
          <p:nvPr/>
        </p:nvSpPr>
        <p:spPr bwMode="auto">
          <a:xfrm>
            <a:off x="123825" y="1724025"/>
            <a:ext cx="9372600" cy="5078413"/>
          </a:xfrm>
          <a:prstGeom prst="rect">
            <a:avLst/>
          </a:prstGeom>
          <a:noFill/>
          <a:ln w="9525">
            <a:noFill/>
            <a:miter lim="800000"/>
            <a:headEnd/>
            <a:tailEnd/>
          </a:ln>
        </p:spPr>
        <p:txBody>
          <a:bodyPr>
            <a:spAutoFit/>
          </a:bodyPr>
          <a:lstStyle/>
          <a:p>
            <a:pPr>
              <a:lnSpc>
                <a:spcPct val="150000"/>
              </a:lnSpc>
            </a:pPr>
            <a:r>
              <a:rPr lang="it-IT"/>
              <a:t>Le elette furono 21 su 556, cioè poco meno del 4%. Nove erano comuniste, nove democristiane, due socialiste e una era stata eletta tra i candidati dell’Uomo Qualunque.</a:t>
            </a:r>
            <a:br>
              <a:rPr lang="it-IT"/>
            </a:br>
            <a:r>
              <a:rPr lang="it-IT"/>
              <a:t>Quasi tutte laureate, molte di loro insegnanti, qualche giornalista-pubblicista, una sindacalista e una casalinga; tutte piuttosto giovani e alcune giovanissime. Molte avevano preso parte alla Resistenza, pagando spesso personalmente e a caro prezzo le loro scelte, come Adele Bei (condannata nel 1934 dal Tribunale speciale a 18 anni di carcere per attività antifascista), Teresa Noce (detta Estella, che dopo aver scontato un anno e mezzo di carcere perchè antifascista venne deportata in un campo di concentramento nazista in Germania dove rimase fino alla fine della guerra) e Rita Montagnana (che aveva passato la maggior parte della sua vita in esilio).  </a:t>
            </a:r>
            <a:r>
              <a:rPr lang="it-IT">
                <a:hlinkClick r:id="rId2"/>
              </a:rPr>
              <a:t>http://www.treccani.it/scuola/tesine/assemblea_costituente/5.html</a:t>
            </a:r>
            <a:endParaRPr lang="it-IT"/>
          </a:p>
          <a:p>
            <a:pPr>
              <a:lnSpc>
                <a:spcPct val="150000"/>
              </a:lnSpc>
            </a:pPr>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1"/>
          <p:cNvSpPr>
            <a:spLocks noChangeArrowheads="1"/>
          </p:cNvSpPr>
          <p:nvPr/>
        </p:nvSpPr>
        <p:spPr bwMode="auto">
          <a:xfrm>
            <a:off x="419100" y="571500"/>
            <a:ext cx="8724900" cy="4800600"/>
          </a:xfrm>
          <a:prstGeom prst="rect">
            <a:avLst/>
          </a:prstGeom>
          <a:noFill/>
          <a:ln w="9525">
            <a:noFill/>
            <a:miter lim="800000"/>
            <a:headEnd/>
            <a:tailEnd/>
          </a:ln>
        </p:spPr>
        <p:txBody>
          <a:bodyPr>
            <a:spAutoFit/>
          </a:bodyPr>
          <a:lstStyle/>
          <a:p>
            <a:r>
              <a:rPr lang="it-IT"/>
              <a:t>Cinque delle ventuno neo deputate –  Angela Gotelli (Dc), Maria Federici (Pci), Nilde Iotti (Pci), Angelina Merlin (Psi) e Teresa Noce (Pci) – entrarono a far parte della “Commissione dei 75”, quella commissione che era stata incaricata dall’Assemblea costituente di formulare la proposta di Costituzione da dibattere e approvare in aula. Le donne avevano ottenuto una rappresentanza maggiore (circa il 7%) nel gruppo di lavoro più significativo di quella particolare Assemblea in cui erano entrate nel 1946 e la loro presenza ebbe sicuramente, tanto in aula che nelle Commissioni, un peso maggiore di quanto le percentuali indicassero.</a:t>
            </a:r>
          </a:p>
          <a:p>
            <a:r>
              <a:rPr lang="it-IT"/>
              <a:t>L’Assemblea costituente rappresentava per loro l’occasione irripetibile di cambiare, dal punto di vista giuridico, la condizione femminile che era in quel momento fortemente squilibrata. Sostenevano l’uguaglianza tra i sessi nel campo lavorativo e in quello familiare, sottolineando l’importanza di un sistema che tutelasse madri e figli per garantire la maternità, considerata fino a allora un elemento di forte discriminazione. Provenivano quasi tutte dal mondo del lavoro e quasi tutte avevano avuto un ruolo significativo durante la Resistenza e l’avvio della ricostruzione dopo la Liberazione del paese.</a:t>
            </a:r>
            <a:r>
              <a:rPr lang="it-IT">
                <a:hlinkClick r:id="rId2"/>
              </a:rPr>
              <a:t> http://www.treccani.it/scuola/tesine/assemblea_costituente/5.html</a:t>
            </a:r>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1171575" y="1190625"/>
            <a:ext cx="7905750" cy="4246563"/>
          </a:xfrm>
          <a:prstGeom prst="rect">
            <a:avLst/>
          </a:prstGeom>
          <a:noFill/>
          <a:ln w="9525">
            <a:noFill/>
            <a:miter lim="800000"/>
            <a:headEnd/>
            <a:tailEnd/>
          </a:ln>
        </p:spPr>
        <p:txBody>
          <a:bodyPr>
            <a:spAutoFit/>
          </a:bodyPr>
          <a:lstStyle/>
          <a:p>
            <a:pPr>
              <a:lnSpc>
                <a:spcPct val="150000"/>
              </a:lnSpc>
            </a:pPr>
            <a:r>
              <a:rPr lang="it-IT"/>
              <a:t>Si andò con lo slancio di quel periodo della riconquistata libertà e dell’unità democratica nazionale, proteso lo sguardo al futuro, senza le forti contrapposizioni che si manifestarono poi dinnanzi a tutte le consultazioni elettorali […]. Mancava allora, l’esperienza elettorale […] era così vivo in tutti il senso del nuovo – delle nuove condizioni, dei nuovi problemi, delle nuove esigenze da soddisfare – che il passato aveva valore di ricordo non di modello a cui fare riferimento […]. Quadri nuovi, candidati nuovi, aspirazioni protese a una esperienza nuova furono le caratteristiche di quelle due prime elezioni amministrative e politiche</a:t>
            </a:r>
          </a:p>
          <a:p>
            <a:pPr>
              <a:lnSpc>
                <a:spcPct val="150000"/>
              </a:lnSpc>
            </a:pPr>
            <a:r>
              <a:rPr lang="it-IT"/>
              <a:t>				(Lucio Luzzatto, socialista, 1956)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algn="ctr"/>
            <a:r>
              <a:rPr lang="it-IT" sz="2800" b="1"/>
              <a:t>                                    Gruppi di difesa della donna (GDD</a:t>
            </a:r>
            <a:r>
              <a:rPr lang="it-IT" sz="2800"/>
              <a:t>)</a:t>
            </a:r>
          </a:p>
        </p:txBody>
      </p:sp>
      <p:sp>
        <p:nvSpPr>
          <p:cNvPr id="16386" name="Rectangle 3"/>
          <p:cNvSpPr>
            <a:spLocks noGrp="1"/>
          </p:cNvSpPr>
          <p:nvPr>
            <p:ph type="body" idx="1"/>
          </p:nvPr>
        </p:nvSpPr>
        <p:spPr>
          <a:xfrm>
            <a:off x="3267075" y="1581150"/>
            <a:ext cx="8543925" cy="4810125"/>
          </a:xfrm>
        </p:spPr>
        <p:txBody>
          <a:bodyPr/>
          <a:lstStyle/>
          <a:p>
            <a:r>
              <a:rPr lang="it-IT" sz="2000"/>
              <a:t>Durante la Resistenza, nell’orbita del CLN nacquero diversi organismi unitari, tra i quali i Gruppi di difesa delle donna e per l’assistenza ai combattenti per la libertà.</a:t>
            </a:r>
          </a:p>
          <a:p>
            <a:r>
              <a:rPr lang="it-IT" sz="2000"/>
              <a:t>I GDD sorsero a Milano, alla fine del 1943, su iniziativa del PCI, PSIUP, PARTITO D’AZIONE, ma in alcune città anche la DC aderì ai GDD.</a:t>
            </a:r>
          </a:p>
          <a:p>
            <a:r>
              <a:rPr lang="it-IT" sz="2000"/>
              <a:t>I GDD non si limitarono a prestare assistenza ai partigiani e alle loro famiglie, ma in molte città promossero azioni. Nell'estate 1944, in realtà territoriali più dinamiche, si diede avvio alla costituzione di gruppi di "Volontarie della libertà" con donne particolarmente che si sentivano disposte a compiere atti di sabotaggio delle comunicazioni telefoniche, azioni dimostrative, atti di liberazione di prigionieri, colpi contro donne collaborazioniste. In questo contesto vanno collocati la liberazione di partigiani dagli ospedali, la posa di fiori e di corone sulle tombe delle vittime dei nazifascisti nella notte tra il 31 ottobre e il 1° novembre 1944, l’organizzazione del “Natale del partigiano”, le manifestazioni della “Giornata internazionale</a:t>
            </a:r>
            <a:r>
              <a:rPr lang="it-IT" sz="2000" b="1"/>
              <a:t> </a:t>
            </a:r>
            <a:r>
              <a:rPr lang="it-IT" sz="2000"/>
              <a:t>delle donne” dell’8 marzo 1945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1"/>
          <p:cNvSpPr>
            <a:spLocks noChangeArrowheads="1"/>
          </p:cNvSpPr>
          <p:nvPr/>
        </p:nvSpPr>
        <p:spPr bwMode="auto">
          <a:xfrm>
            <a:off x="1743075" y="1952625"/>
            <a:ext cx="7400925" cy="3416300"/>
          </a:xfrm>
          <a:prstGeom prst="rect">
            <a:avLst/>
          </a:prstGeom>
          <a:noFill/>
          <a:ln w="9525">
            <a:noFill/>
            <a:miter lim="800000"/>
            <a:headEnd/>
            <a:tailEnd/>
          </a:ln>
        </p:spPr>
        <p:txBody>
          <a:bodyPr>
            <a:spAutoFit/>
          </a:bodyPr>
          <a:lstStyle/>
          <a:p>
            <a:pPr>
              <a:lnSpc>
                <a:spcPct val="150000"/>
              </a:lnSpc>
            </a:pPr>
            <a:r>
              <a:rPr lang="it-IT"/>
              <a:t>Quando votai per la prima volta alle elezioni amministrative dell’aprile 1946 avevo quasi 37 anni. L’atto di gettare liberamente una scheda nell’urna, senza sguardi indiscreti, un atto che ora è diventato un’abitudine – talora, come nel caso di certi referendum, persino stucchevole – apparve quella prima volta una grande conquista civile, che ci rendeva finalmente cittadini adulti. Rappresentava non solo per noi ma anche per il nostro paese l’inizio di una nuova storia</a:t>
            </a:r>
          </a:p>
          <a:p>
            <a:pPr>
              <a:lnSpc>
                <a:spcPct val="150000"/>
              </a:lnSpc>
            </a:pPr>
            <a:r>
              <a:rPr lang="it-IT"/>
              <a:t>				(Norberto Bobbio, 1996)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1428750" y="609600"/>
            <a:ext cx="7715250" cy="5441950"/>
          </a:xfrm>
          <a:prstGeom prst="rect">
            <a:avLst/>
          </a:prstGeom>
          <a:noFill/>
          <a:ln w="9525">
            <a:noFill/>
            <a:miter lim="800000"/>
            <a:headEnd/>
            <a:tailEnd/>
          </a:ln>
        </p:spPr>
        <p:txBody>
          <a:bodyPr>
            <a:spAutoFit/>
          </a:bodyPr>
          <a:lstStyle/>
          <a:p>
            <a:pPr>
              <a:lnSpc>
                <a:spcPct val="150000"/>
              </a:lnSpc>
            </a:pPr>
            <a:r>
              <a:rPr lang="it-IT"/>
              <a:t>Una domenica pomeriggio mia madre mi dice: «Prendi un foglio e scrivi in stampatello questa grande frase: “La signora Giovanna Pansa chiude il negozio perché va a votare per la prima volta a 43 anni”. Mettici un punto esclamativo. Anzi, visto che non costa nulla metticene due. Così domani tiro giù la saracinesca del negozio, e ci attacco il cartello, così tutti vedono». […] Quando è arrivato a casa mio padre ha visto il cartello e ha chiesto a mia madre: «Perchè hai fatto scrivere questo cartello?». E lei: «Perché domani vado a votare e voglio che lo sappiano tutti». E mio padre: «Ma lo sai che domani, lunedì, non si vota? Si vota solo oggi». Insomma […] mia madre ha preso cappello e cappotto, è uscita, ed è andata subito a votare. Ma il cartello il giorno dopo lo ha appeso ugualmente…</a:t>
            </a:r>
          </a:p>
          <a:p>
            <a:pPr>
              <a:lnSpc>
                <a:spcPct val="150000"/>
              </a:lnSpc>
            </a:pPr>
            <a:r>
              <a:rPr lang="it-IT"/>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ttangolo 1"/>
          <p:cNvSpPr>
            <a:spLocks noChangeArrowheads="1"/>
          </p:cNvSpPr>
          <p:nvPr/>
        </p:nvSpPr>
        <p:spPr bwMode="auto">
          <a:xfrm>
            <a:off x="1133475" y="361950"/>
            <a:ext cx="8591550" cy="7478713"/>
          </a:xfrm>
          <a:prstGeom prst="rect">
            <a:avLst/>
          </a:prstGeom>
          <a:noFill/>
          <a:ln w="9525">
            <a:noFill/>
            <a:miter lim="800000"/>
            <a:headEnd/>
            <a:tailEnd/>
          </a:ln>
        </p:spPr>
        <p:txBody>
          <a:bodyPr>
            <a:spAutoFit/>
          </a:bodyPr>
          <a:lstStyle/>
          <a:p>
            <a:pPr>
              <a:lnSpc>
                <a:spcPct val="150000"/>
              </a:lnSpc>
            </a:pPr>
            <a:r>
              <a:rPr lang="it-IT"/>
              <a:t>Quante donne» registravano sorpresi i cronisti dell’epoca nei paesi lontani dalle grandi città, impegnati nella prima domenica elettorale. «Le giovani molto disinvolte. Le vecchiette impacciate, ma mica han voluto rimanere a casa». E una «col volto rosso e pieno di rughe, incorniciato da due magnifici orecchini d’oro da bisnonna» rivelava una grande emozione: «mi tremava un poco la mano» e «scuote la mano bruna e grassa di vecchia contadina». Donne ai comizi, alle urne, quindi lontane dalle loro abituali occupazioni. Per i cronisti affamati, quel giorno sarebbe stato difficile persino trovare un piatto di fettuccine. «Benedette donne. Andavano tutte a votare, erano in grande orgasmo»</a:t>
            </a:r>
            <a:r>
              <a:rPr lang="it-IT" baseline="30000"/>
              <a:t>7</a:t>
            </a:r>
            <a:r>
              <a:rPr lang="it-IT"/>
              <a:t>. Una «profonda emozione» fu il sentimento provato anche da Sibilla Aleramo, al voto per la prima volta il 2 giugno del 1946</a:t>
            </a:r>
            <a:r>
              <a:rPr lang="it-IT" baseline="30000"/>
              <a:t>8</a:t>
            </a:r>
            <a:r>
              <a:rPr lang="it-IT"/>
              <a:t>. Maria Bellonci, invece, ebbe la percezione di un profondo cambiamento del proprio essere sociale. </a:t>
            </a:r>
          </a:p>
          <a:p>
            <a:pPr>
              <a:lnSpc>
                <a:spcPct val="150000"/>
              </a:lnSpc>
            </a:pPr>
            <a:r>
              <a:rPr lang="it-IT"/>
              <a:t>(</a:t>
            </a:r>
            <a:r>
              <a:rPr lang="it-IT" sz="1400" b="1"/>
              <a:t>C. Ridomi</a:t>
            </a:r>
            <a:r>
              <a:rPr lang="it-IT" sz="1400"/>
              <a:t>, Venti anni dopo, in “Il Popolo”, 12 marzo 1946 e </a:t>
            </a:r>
            <a:r>
              <a:rPr lang="it-IT" sz="1400" b="1"/>
              <a:t>S. Aleramo</a:t>
            </a:r>
            <a:r>
              <a:rPr lang="it-IT" sz="1400"/>
              <a:t>, </a:t>
            </a:r>
            <a:r>
              <a:rPr lang="it-IT" sz="1400" i="1"/>
              <a:t>Diario di una donna. Inediti 1945-1960</a:t>
            </a:r>
            <a:r>
              <a:rPr lang="it-IT" sz="1400"/>
              <a:t>, Feltrinelli, Milano 1978, pp. 99-100).</a:t>
            </a:r>
          </a:p>
          <a:p>
            <a:pPr>
              <a:lnSpc>
                <a:spcPct val="150000"/>
              </a:lnSpc>
            </a:pPr>
            <a:endParaRPr lang="it-IT"/>
          </a:p>
          <a:p>
            <a:pPr>
              <a:lnSpc>
                <a:spcPct val="150000"/>
              </a:lnSpc>
            </a:pPr>
            <a:endParaRPr lang="it-IT"/>
          </a:p>
          <a:p>
            <a:pPr>
              <a:lnSpc>
                <a:spcPct val="150000"/>
              </a:lnSpc>
            </a:pPr>
            <a:endParaRPr lang="it-IT"/>
          </a:p>
          <a:p>
            <a:pPr>
              <a:lnSpc>
                <a:spcPct val="150000"/>
              </a:lnSpc>
            </a:pPr>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ttangolo 1"/>
          <p:cNvSpPr>
            <a:spLocks noChangeArrowheads="1"/>
          </p:cNvSpPr>
          <p:nvPr/>
        </p:nvSpPr>
        <p:spPr bwMode="auto">
          <a:xfrm>
            <a:off x="1647825" y="904875"/>
            <a:ext cx="7496175" cy="4062413"/>
          </a:xfrm>
          <a:prstGeom prst="rect">
            <a:avLst/>
          </a:prstGeom>
          <a:noFill/>
          <a:ln w="9525">
            <a:noFill/>
            <a:miter lim="800000"/>
            <a:headEnd/>
            <a:tailEnd/>
          </a:ln>
        </p:spPr>
        <p:txBody>
          <a:bodyPr>
            <a:spAutoFit/>
          </a:bodyPr>
          <a:lstStyle/>
          <a:p>
            <a:pPr>
              <a:lnSpc>
                <a:spcPct val="150000"/>
              </a:lnSpc>
            </a:pPr>
            <a:r>
              <a:rPr lang="it-IT"/>
              <a:t>A Milano – secondo una cronaca filmata dell’Istituto Luce – una donna di ottant’anni giunse alle porte della sezione elettorale alle sei di mattina, in largo anticipo</a:t>
            </a:r>
            <a:r>
              <a:rPr lang="it-IT" baseline="30000"/>
              <a:t>10</a:t>
            </a:r>
            <a:r>
              <a:rPr lang="it-IT"/>
              <a:t>. La donna – secondo un’altra cronaca – venne fatta entrare nella sala di voto, al riparo dal freddo. Si sedette, si accomodò tranquilla e osservò la preparazione delle urne, dei registri, delle cabine. Non si annoiò ma, anzi, con un sorriso «pareva ringraziare quei signori democratici, che le davano la soddisfazione di assaporare anche questa novità prima di morire</a:t>
            </a:r>
            <a:r>
              <a:rPr lang="it-IT" sz="1400"/>
              <a:t>» </a:t>
            </a:r>
          </a:p>
          <a:p>
            <a:pPr>
              <a:lnSpc>
                <a:spcPct val="150000"/>
              </a:lnSpc>
            </a:pPr>
            <a:r>
              <a:rPr lang="it-IT" sz="1400"/>
              <a:t>(</a:t>
            </a:r>
            <a:r>
              <a:rPr lang="it-IT" sz="1400" i="1"/>
              <a:t>Vita politica. Le elezioni a Milano</a:t>
            </a:r>
            <a:r>
              <a:rPr lang="it-IT" sz="1400"/>
              <a:t>, in “La Settimana Incom”, 9, 23 aprile 1946, durata: 1 minuto e 10 secondi, www.archivioluce.com)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ttangolo 1"/>
          <p:cNvSpPr>
            <a:spLocks noChangeArrowheads="1"/>
          </p:cNvSpPr>
          <p:nvPr/>
        </p:nvSpPr>
        <p:spPr bwMode="auto">
          <a:xfrm>
            <a:off x="2171700" y="609600"/>
            <a:ext cx="6972300" cy="4632325"/>
          </a:xfrm>
          <a:prstGeom prst="rect">
            <a:avLst/>
          </a:prstGeom>
          <a:noFill/>
          <a:ln w="9525">
            <a:noFill/>
            <a:miter lim="800000"/>
            <a:headEnd/>
            <a:tailEnd/>
          </a:ln>
        </p:spPr>
        <p:txBody>
          <a:bodyPr>
            <a:spAutoFit/>
          </a:bodyPr>
          <a:lstStyle/>
          <a:p>
            <a:pPr>
              <a:lnSpc>
                <a:spcPct val="150000"/>
              </a:lnSpc>
            </a:pPr>
            <a:r>
              <a:rPr lang="it-IT"/>
              <a:t>Nel comune di Zaccanopoli (in provincia di Vibo Valentia) si è avuta una totale astensione delle donne alle urne, ma dalle indagini espletate è risultato che tale inconveniente non fu dovuto a cause di carattere politico od a preoccupazioni per l’ordine pubblico, ma soltanto alla deficiente educazione politica di quel centro rurale, per cui le donne hanno ritenuto d’intesa con i loro uomini, che l’esercizio del diritto di voto potesse apparire come una manifestazione di immodestia e di esibizionismo. I Capi dei partiti locali hanno ora promesso che per le elezioni politiche svolgeranno ogni propaganda perché le donne acquistino la coscienza dei loro diritti politici e la necessità di esercitarla.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ttangolo 1"/>
          <p:cNvSpPr>
            <a:spLocks noChangeArrowheads="1"/>
          </p:cNvSpPr>
          <p:nvPr/>
        </p:nvSpPr>
        <p:spPr bwMode="auto">
          <a:xfrm>
            <a:off x="1990725" y="590550"/>
            <a:ext cx="7353300" cy="5078413"/>
          </a:xfrm>
          <a:prstGeom prst="rect">
            <a:avLst/>
          </a:prstGeom>
          <a:noFill/>
          <a:ln w="9525">
            <a:noFill/>
            <a:miter lim="800000"/>
            <a:headEnd/>
            <a:tailEnd/>
          </a:ln>
        </p:spPr>
        <p:txBody>
          <a:bodyPr>
            <a:spAutoFit/>
          </a:bodyPr>
          <a:lstStyle/>
          <a:p>
            <a:pPr>
              <a:lnSpc>
                <a:spcPct val="150000"/>
              </a:lnSpc>
            </a:pPr>
            <a:r>
              <a:rPr lang="it-IT"/>
              <a:t>A Roselle – in provincia di Grosseto – era un contadino a mostrare come si dovesse votare, di casolare in casolare. Il tinello diveniva un improvvisato – ma funzionale – seggio elettorale. Il contadino assumeva le funzioni di presidente. Gli altri, con il certificato elettorale e la carta d’identità, una volta presa la scheda elettorale si recavano in camera da letto – la segretezza della cabina – per segnare le crocette. Poi, avanti «finché tutti non avevano capito bene»</a:t>
            </a:r>
            <a:r>
              <a:rPr lang="it-IT" baseline="30000"/>
              <a:t>19</a:t>
            </a:r>
            <a:r>
              <a:rPr lang="it-IT"/>
              <a:t>. «E voi, organizzatori democratici cristiani, avete capito?» reclamava il quotidiano democristiano, invitando ad imitare ed imparare dai comunisti. «Dai comunisti, sissignori» </a:t>
            </a:r>
          </a:p>
          <a:p>
            <a:pPr>
              <a:lnSpc>
                <a:spcPct val="150000"/>
              </a:lnSpc>
            </a:pPr>
            <a:r>
              <a:rPr lang="it-IT" sz="1400"/>
              <a:t>(M. Cesarini, </a:t>
            </a:r>
            <a:r>
              <a:rPr lang="it-IT" sz="1400" i="1"/>
              <a:t>Abbiamo visto votare. A Grosseto</a:t>
            </a:r>
            <a:r>
              <a:rPr lang="it-IT" sz="1400"/>
              <a:t>, in «l’Unità», 12 marzo 1946; </a:t>
            </a:r>
            <a:br>
              <a:rPr lang="it-IT" sz="1400"/>
            </a:br>
            <a:r>
              <a:rPr lang="it-IT" sz="1400"/>
              <a:t> </a:t>
            </a:r>
            <a:r>
              <a:rPr lang="it-IT" sz="1400" i="1"/>
              <a:t>Rassegna. Impariamo</a:t>
            </a:r>
            <a:r>
              <a:rPr lang="it-IT" sz="1400"/>
              <a:t>, in “Il Popolo”, 16 marzo 1946)</a:t>
            </a:r>
            <a:r>
              <a:rPr lang="it-IT"/>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ttangolo 1"/>
          <p:cNvSpPr>
            <a:spLocks noChangeArrowheads="1"/>
          </p:cNvSpPr>
          <p:nvPr/>
        </p:nvSpPr>
        <p:spPr bwMode="auto">
          <a:xfrm>
            <a:off x="1743075" y="1266825"/>
            <a:ext cx="7400925" cy="3365500"/>
          </a:xfrm>
          <a:prstGeom prst="rect">
            <a:avLst/>
          </a:prstGeom>
          <a:noFill/>
          <a:ln w="9525">
            <a:noFill/>
            <a:miter lim="800000"/>
            <a:headEnd/>
            <a:tailEnd/>
          </a:ln>
        </p:spPr>
        <p:txBody>
          <a:bodyPr>
            <a:spAutoFit/>
          </a:bodyPr>
          <a:lstStyle/>
          <a:p>
            <a:pPr>
              <a:lnSpc>
                <a:spcPct val="150000"/>
              </a:lnSpc>
            </a:pPr>
            <a:r>
              <a:rPr lang="it-IT"/>
              <a:t>I protagonisti delle prime campagne elettorali – in una testimonianza di molto successiva e riferita alle elezioni del 2 giugno 1946 – furono i giovani. Non solo per «cartelli fatti a mano», caricature, fotomontaggi, bandiere, canzoni, manifesti affissi «con la colla casalinga», scritte «fantasiose». Ma perché furono proprio ragazzi e ragazze, «a distribuire volantini, a animare i dibattiti di strada e a insegnare a votare», a studiare i regolamenti e spiegare «ai coetanei e ai più anziani, cominciando dalla propria famiglia» come votare.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simone\Pictures\Donne dalla Resistenza alla repubblica\donna in bicicletta.jpg"/>
          <p:cNvPicPr>
            <a:picLocks noChangeAspect="1" noChangeArrowheads="1"/>
          </p:cNvPicPr>
          <p:nvPr/>
        </p:nvPicPr>
        <p:blipFill>
          <a:blip r:embed="rId2"/>
          <a:srcRect/>
          <a:stretch>
            <a:fillRect/>
          </a:stretch>
        </p:blipFill>
        <p:spPr bwMode="auto">
          <a:xfrm>
            <a:off x="1123720" y="396875"/>
            <a:ext cx="9668105" cy="60134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simone\Pictures\Donne dalla Resistenza alla repubblica\partigiane armate.jpg"/>
          <p:cNvPicPr>
            <a:picLocks noChangeAspect="1" noChangeArrowheads="1"/>
          </p:cNvPicPr>
          <p:nvPr/>
        </p:nvPicPr>
        <p:blipFill>
          <a:blip r:embed="rId2"/>
          <a:srcRect/>
          <a:stretch>
            <a:fillRect/>
          </a:stretch>
        </p:blipFill>
        <p:spPr bwMode="auto">
          <a:xfrm>
            <a:off x="495759" y="714375"/>
            <a:ext cx="11315241" cy="5705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simone\Pictures\Donne dalla Resistenza alla repubblica\partigiane in pausa.jpg"/>
          <p:cNvPicPr>
            <a:picLocks noChangeAspect="1" noChangeArrowheads="1"/>
          </p:cNvPicPr>
          <p:nvPr/>
        </p:nvPicPr>
        <p:blipFill>
          <a:blip r:embed="rId2"/>
          <a:srcRect/>
          <a:stretch>
            <a:fillRect/>
          </a:stretch>
        </p:blipFill>
        <p:spPr bwMode="auto">
          <a:xfrm>
            <a:off x="881349" y="366713"/>
            <a:ext cx="10167651" cy="57388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simone\Pictures\Donne dalla Resistenza alla repubblica\partigiane dopo la Liberazione.jpg"/>
          <p:cNvPicPr>
            <a:picLocks noChangeAspect="1" noChangeArrowheads="1"/>
          </p:cNvPicPr>
          <p:nvPr/>
        </p:nvPicPr>
        <p:blipFill>
          <a:blip r:embed="rId2"/>
          <a:srcRect/>
          <a:stretch>
            <a:fillRect/>
          </a:stretch>
        </p:blipFill>
        <p:spPr bwMode="auto">
          <a:xfrm>
            <a:off x="473725" y="523875"/>
            <a:ext cx="10937226" cy="58864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pPr algn="ctr"/>
            <a:r>
              <a:rPr lang="it-IT" b="1"/>
              <a:t>                 Donne nella Resistenza</a:t>
            </a:r>
          </a:p>
        </p:txBody>
      </p:sp>
      <p:sp>
        <p:nvSpPr>
          <p:cNvPr id="21506" name="Segnaposto contenuto 2"/>
          <p:cNvSpPr>
            <a:spLocks noGrp="1"/>
          </p:cNvSpPr>
          <p:nvPr>
            <p:ph idx="1"/>
          </p:nvPr>
        </p:nvSpPr>
        <p:spPr>
          <a:xfrm>
            <a:off x="2181225" y="1781175"/>
            <a:ext cx="11039475" cy="4733925"/>
          </a:xfrm>
        </p:spPr>
        <p:txBody>
          <a:bodyPr/>
          <a:lstStyle/>
          <a:p>
            <a:r>
              <a:rPr lang="it-IT" b="1" i="1"/>
              <a:t>        Partigiane:</a:t>
            </a:r>
            <a:r>
              <a:rPr lang="it-IT" i="1"/>
              <a:t> 35.000</a:t>
            </a:r>
            <a:r>
              <a:rPr lang="it-IT" b="1" i="1"/>
              <a:t>- Patriote:</a:t>
            </a:r>
            <a:r>
              <a:rPr lang="it-IT" i="1"/>
              <a:t> 20.000</a:t>
            </a:r>
            <a:endParaRPr lang="it-IT"/>
          </a:p>
          <a:p>
            <a:r>
              <a:rPr lang="it-IT" b="1" i="1"/>
              <a:t>      - Gruppi di difesa:</a:t>
            </a:r>
            <a:r>
              <a:rPr lang="it-IT" i="1"/>
              <a:t> 70.000 iscritte </a:t>
            </a:r>
            <a:endParaRPr lang="it-IT"/>
          </a:p>
          <a:p>
            <a:r>
              <a:rPr lang="it-IT" b="1" i="1"/>
              <a:t>      - Arrestate, torturate:</a:t>
            </a:r>
            <a:r>
              <a:rPr lang="it-IT" i="1"/>
              <a:t> 4.653 </a:t>
            </a:r>
            <a:endParaRPr lang="it-IT"/>
          </a:p>
          <a:p>
            <a:r>
              <a:rPr lang="it-IT" b="1" i="1"/>
              <a:t>      - Deportate:</a:t>
            </a:r>
            <a:r>
              <a:rPr lang="it-IT" i="1"/>
              <a:t> 2.750</a:t>
            </a:r>
            <a:endParaRPr lang="it-IT"/>
          </a:p>
          <a:p>
            <a:r>
              <a:rPr lang="it-IT" b="1" i="1"/>
              <a:t>      - Commissarie di guerra:</a:t>
            </a:r>
            <a:r>
              <a:rPr lang="it-IT" i="1"/>
              <a:t> 512 </a:t>
            </a:r>
            <a:endParaRPr lang="it-IT"/>
          </a:p>
          <a:p>
            <a:r>
              <a:rPr lang="it-IT" b="1" i="1"/>
              <a:t>      - Medaglie d'oro:</a:t>
            </a:r>
            <a:r>
              <a:rPr lang="it-IT" i="1"/>
              <a:t> 16</a:t>
            </a:r>
            <a:endParaRPr lang="it-IT"/>
          </a:p>
          <a:p>
            <a:r>
              <a:rPr lang="it-IT" b="1" i="1"/>
              <a:t>      - Medaglie d'argento:</a:t>
            </a:r>
            <a:r>
              <a:rPr lang="it-IT" i="1"/>
              <a:t> 17</a:t>
            </a:r>
            <a:endParaRPr lang="it-IT"/>
          </a:p>
          <a:p>
            <a:r>
              <a:rPr lang="it-IT" b="1" i="1"/>
              <a:t>      - Fucilate o cadute in combattimento:</a:t>
            </a:r>
            <a:r>
              <a:rPr lang="it-IT" i="1"/>
              <a:t> 2.900</a:t>
            </a:r>
            <a:endParaRPr lang="it-IT"/>
          </a:p>
          <a:p>
            <a:endParaRPr lang="it-IT"/>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2592</Words>
  <Application>Microsoft Office PowerPoint</Application>
  <PresentationFormat>Panorámica</PresentationFormat>
  <Paragraphs>156</Paragraphs>
  <Slides>46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46</vt:i4>
      </vt:variant>
    </vt:vector>
  </HeadingPairs>
  <TitlesOfParts>
    <vt:vector size="50" baseType="lpstr">
      <vt:lpstr>Arial</vt:lpstr>
      <vt:lpstr>Calibri</vt:lpstr>
      <vt:lpstr>Calibri Light</vt:lpstr>
      <vt:lpstr>Tema de Office</vt:lpstr>
      <vt:lpstr>2 giugno1946  l’Italia diventa una Repubblica</vt:lpstr>
      <vt:lpstr>Presentación de PowerPoint</vt:lpstr>
      <vt:lpstr>Presentación de PowerPoint</vt:lpstr>
      <vt:lpstr>                                    Gruppi di difesa della donna (GDD)</vt:lpstr>
      <vt:lpstr>Presentación de PowerPoint</vt:lpstr>
      <vt:lpstr>Presentación de PowerPoint</vt:lpstr>
      <vt:lpstr>Presentación de PowerPoint</vt:lpstr>
      <vt:lpstr>Presentación de PowerPoint</vt:lpstr>
      <vt:lpstr>                 Donne nella Resistenza</vt:lpstr>
      <vt:lpstr>                     Ma i pregiudizi verso le donne resistono</vt:lpstr>
      <vt:lpstr>Ruolo delle donne nella Resistenza</vt:lpstr>
      <vt:lpstr>Presentación de PowerPoint</vt:lpstr>
      <vt:lpstr>Presentación de PowerPoint</vt:lpstr>
      <vt:lpstr>    Ada Gobetti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21 donne elette alla Assemblea Costituente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1946 l’Italia diventa una Repubblica</dc:title>
  <dc:creator>Simone</dc:creator>
  <cp:lastModifiedBy>Simone Campanozzi</cp:lastModifiedBy>
  <cp:revision>71</cp:revision>
  <dcterms:created xsi:type="dcterms:W3CDTF">2016-03-12T12:11:59Z</dcterms:created>
  <dcterms:modified xsi:type="dcterms:W3CDTF">2019-05-06T09:28:48Z</dcterms:modified>
</cp:coreProperties>
</file>