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8" r:id="rId2"/>
    <p:sldId id="256" r:id="rId3"/>
    <p:sldId id="257" r:id="rId4"/>
    <p:sldId id="258" r:id="rId5"/>
    <p:sldId id="259" r:id="rId6"/>
    <p:sldId id="260" r:id="rId7"/>
    <p:sldId id="261" r:id="rId8"/>
    <p:sldId id="262" r:id="rId9"/>
    <p:sldId id="274" r:id="rId10"/>
    <p:sldId id="273" r:id="rId11"/>
    <p:sldId id="263" r:id="rId12"/>
    <p:sldId id="264" r:id="rId13"/>
    <p:sldId id="265" r:id="rId14"/>
    <p:sldId id="268" r:id="rId15"/>
    <p:sldId id="271" r:id="rId16"/>
    <p:sldId id="269" r:id="rId17"/>
    <p:sldId id="272" r:id="rId18"/>
    <p:sldId id="276" r:id="rId19"/>
    <p:sldId id="275" r:id="rId20"/>
    <p:sldId id="277" r:id="rId21"/>
    <p:sldId id="267"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83" autoAdjust="0"/>
    <p:restoredTop sz="93370" autoAdjust="0"/>
  </p:normalViewPr>
  <p:slideViewPr>
    <p:cSldViewPr snapToGrid="0">
      <p:cViewPr varScale="1">
        <p:scale>
          <a:sx n="68" d="100"/>
          <a:sy n="68"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4A11E6-68FD-4F24-BB7E-8F73CDFB1B05}" type="datetimeFigureOut">
              <a:rPr lang="it-IT" smtClean="0"/>
              <a:t>29/11/2020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5ED1E8-3529-456F-8D22-B7E8E61C6A7E}" type="slidenum">
              <a:rPr lang="it-IT" smtClean="0"/>
              <a:t>‹N›</a:t>
            </a:fld>
            <a:endParaRPr lang="it-IT"/>
          </a:p>
        </p:txBody>
      </p:sp>
    </p:spTree>
    <p:extLst>
      <p:ext uri="{BB962C8B-B14F-4D97-AF65-F5344CB8AC3E}">
        <p14:creationId xmlns:p14="http://schemas.microsoft.com/office/powerpoint/2010/main" val="1546565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A04E8F5-6327-4AF0-9444-A4DC94498AD9}"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1257324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5C0689F6-025D-4C11-B87E-C35FCCCA983C}"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2733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B3F9BA5F-C505-48EF-85F5-0D4EFD59C1F6}"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3121680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18CE514A-6C63-4706-AF51-3C61D9379C27}"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170148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2456EB9-56E9-4729-93AA-C3FB4792CB3A}" type="datetime1">
              <a:rPr lang="it-IT" smtClean="0"/>
              <a:t>29/11/2020</a:t>
            </a:fld>
            <a:endParaRPr lang="it-IT"/>
          </a:p>
        </p:txBody>
      </p:sp>
      <p:sp>
        <p:nvSpPr>
          <p:cNvPr id="5" name="Segnaposto piè di pagina 4"/>
          <p:cNvSpPr>
            <a:spLocks noGrp="1"/>
          </p:cNvSpPr>
          <p:nvPr>
            <p:ph type="ftr" sz="quarter" idx="11"/>
          </p:nvPr>
        </p:nvSpPr>
        <p:spPr/>
        <p:txBody>
          <a:bodyPr/>
          <a:lstStyle/>
          <a:p>
            <a:r>
              <a:rPr lang="it-IT"/>
              <a:t>Simone Campanozzi</a:t>
            </a:r>
          </a:p>
        </p:txBody>
      </p:sp>
      <p:sp>
        <p:nvSpPr>
          <p:cNvPr id="6" name="Segnaposto numero diapositiva 5"/>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386055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B7BA96BA-1B69-4F26-BC16-C343544C0EAA}" type="datetime1">
              <a:rPr lang="it-IT" smtClean="0"/>
              <a:t>29/11/2020</a:t>
            </a:fld>
            <a:endParaRPr lang="it-IT"/>
          </a:p>
        </p:txBody>
      </p:sp>
      <p:sp>
        <p:nvSpPr>
          <p:cNvPr id="6" name="Segnaposto piè di pagina 5"/>
          <p:cNvSpPr>
            <a:spLocks noGrp="1"/>
          </p:cNvSpPr>
          <p:nvPr>
            <p:ph type="ftr" sz="quarter" idx="11"/>
          </p:nvPr>
        </p:nvSpPr>
        <p:spPr/>
        <p:txBody>
          <a:bodyPr/>
          <a:lstStyle/>
          <a:p>
            <a:r>
              <a:rPr lang="it-IT"/>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2263605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626C45F-0F06-443F-9894-E8E500E07362}" type="datetime1">
              <a:rPr lang="it-IT" smtClean="0"/>
              <a:t>29/11/2020</a:t>
            </a:fld>
            <a:endParaRPr lang="it-IT"/>
          </a:p>
        </p:txBody>
      </p:sp>
      <p:sp>
        <p:nvSpPr>
          <p:cNvPr id="8" name="Segnaposto piè di pagina 7"/>
          <p:cNvSpPr>
            <a:spLocks noGrp="1"/>
          </p:cNvSpPr>
          <p:nvPr>
            <p:ph type="ftr" sz="quarter" idx="11"/>
          </p:nvPr>
        </p:nvSpPr>
        <p:spPr/>
        <p:txBody>
          <a:bodyPr/>
          <a:lstStyle/>
          <a:p>
            <a:r>
              <a:rPr lang="it-IT"/>
              <a:t>Simone Campanozzi</a:t>
            </a:r>
          </a:p>
        </p:txBody>
      </p:sp>
      <p:sp>
        <p:nvSpPr>
          <p:cNvPr id="9" name="Segnaposto numero diapositiva 8"/>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41701899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F9E8AD8-8502-49B5-AFCA-39F1729FC202}" type="datetime1">
              <a:rPr lang="it-IT" smtClean="0"/>
              <a:t>29/11/2020</a:t>
            </a:fld>
            <a:endParaRPr lang="it-IT"/>
          </a:p>
        </p:txBody>
      </p:sp>
      <p:sp>
        <p:nvSpPr>
          <p:cNvPr id="4" name="Segnaposto piè di pagina 3"/>
          <p:cNvSpPr>
            <a:spLocks noGrp="1"/>
          </p:cNvSpPr>
          <p:nvPr>
            <p:ph type="ftr" sz="quarter" idx="11"/>
          </p:nvPr>
        </p:nvSpPr>
        <p:spPr/>
        <p:txBody>
          <a:bodyPr/>
          <a:lstStyle/>
          <a:p>
            <a:r>
              <a:rPr lang="it-IT"/>
              <a:t>Simone Campanozzi</a:t>
            </a:r>
          </a:p>
        </p:txBody>
      </p:sp>
      <p:sp>
        <p:nvSpPr>
          <p:cNvPr id="5" name="Segnaposto numero diapositiva 4"/>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3612752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2CAA9FF-0BC2-452A-8251-6290716B2701}" type="datetime1">
              <a:rPr lang="it-IT" smtClean="0"/>
              <a:t>29/11/2020</a:t>
            </a:fld>
            <a:endParaRPr lang="it-IT"/>
          </a:p>
        </p:txBody>
      </p:sp>
      <p:sp>
        <p:nvSpPr>
          <p:cNvPr id="3" name="Segnaposto piè di pagina 2"/>
          <p:cNvSpPr>
            <a:spLocks noGrp="1"/>
          </p:cNvSpPr>
          <p:nvPr>
            <p:ph type="ftr" sz="quarter" idx="11"/>
          </p:nvPr>
        </p:nvSpPr>
        <p:spPr/>
        <p:txBody>
          <a:bodyPr/>
          <a:lstStyle/>
          <a:p>
            <a:r>
              <a:rPr lang="it-IT"/>
              <a:t>Simone Campanozzi</a:t>
            </a:r>
          </a:p>
        </p:txBody>
      </p:sp>
      <p:sp>
        <p:nvSpPr>
          <p:cNvPr id="4" name="Segnaposto numero diapositiva 3"/>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459076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C785D0BC-E347-4F42-9872-BCC3E23F89B2}" type="datetime1">
              <a:rPr lang="it-IT" smtClean="0"/>
              <a:t>29/11/2020</a:t>
            </a:fld>
            <a:endParaRPr lang="it-IT"/>
          </a:p>
        </p:txBody>
      </p:sp>
      <p:sp>
        <p:nvSpPr>
          <p:cNvPr id="6" name="Segnaposto piè di pagina 5"/>
          <p:cNvSpPr>
            <a:spLocks noGrp="1"/>
          </p:cNvSpPr>
          <p:nvPr>
            <p:ph type="ftr" sz="quarter" idx="11"/>
          </p:nvPr>
        </p:nvSpPr>
        <p:spPr/>
        <p:txBody>
          <a:bodyPr/>
          <a:lstStyle/>
          <a:p>
            <a:r>
              <a:rPr lang="it-IT"/>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4059851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11DC5994-19CA-4FDD-8AB5-75EDF35ACF8D}" type="datetime1">
              <a:rPr lang="it-IT" smtClean="0"/>
              <a:t>29/11/2020</a:t>
            </a:fld>
            <a:endParaRPr lang="it-IT"/>
          </a:p>
        </p:txBody>
      </p:sp>
      <p:sp>
        <p:nvSpPr>
          <p:cNvPr id="6" name="Segnaposto piè di pagina 5"/>
          <p:cNvSpPr>
            <a:spLocks noGrp="1"/>
          </p:cNvSpPr>
          <p:nvPr>
            <p:ph type="ftr" sz="quarter" idx="11"/>
          </p:nvPr>
        </p:nvSpPr>
        <p:spPr/>
        <p:txBody>
          <a:bodyPr/>
          <a:lstStyle/>
          <a:p>
            <a:r>
              <a:rPr lang="it-IT"/>
              <a:t>Simone Campanozzi</a:t>
            </a:r>
          </a:p>
        </p:txBody>
      </p:sp>
      <p:sp>
        <p:nvSpPr>
          <p:cNvPr id="7" name="Segnaposto numero diapositiva 6"/>
          <p:cNvSpPr>
            <a:spLocks noGrp="1"/>
          </p:cNvSpPr>
          <p:nvPr>
            <p:ph type="sldNum" sz="quarter" idx="12"/>
          </p:nvPr>
        </p:nvSpPr>
        <p:spPr/>
        <p:txBody>
          <a:bodyPr/>
          <a:lstStyle/>
          <a:p>
            <a:fld id="{8CB7E188-26E6-47EC-B955-E68FE1F3B7AF}" type="slidenum">
              <a:rPr lang="it-IT" smtClean="0"/>
              <a:t>‹N›</a:t>
            </a:fld>
            <a:endParaRPr lang="it-IT"/>
          </a:p>
        </p:txBody>
      </p:sp>
    </p:spTree>
    <p:extLst>
      <p:ext uri="{BB962C8B-B14F-4D97-AF65-F5344CB8AC3E}">
        <p14:creationId xmlns:p14="http://schemas.microsoft.com/office/powerpoint/2010/main" val="2665889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707B4A-D89F-4FDC-B12D-5853F6535FC9}" type="datetime1">
              <a:rPr lang="it-IT" smtClean="0"/>
              <a:t>29/11/2020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t-IT"/>
              <a:t>Simone Campanozzi</a:t>
            </a: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B7E188-26E6-47EC-B955-E68FE1F3B7AF}" type="slidenum">
              <a:rPr lang="it-IT" smtClean="0"/>
              <a:t>‹N›</a:t>
            </a:fld>
            <a:endParaRPr lang="it-IT"/>
          </a:p>
        </p:txBody>
      </p:sp>
    </p:spTree>
    <p:extLst>
      <p:ext uri="{BB962C8B-B14F-4D97-AF65-F5344CB8AC3E}">
        <p14:creationId xmlns:p14="http://schemas.microsoft.com/office/powerpoint/2010/main" val="16045869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antiwarsongs.org/canzone.php?lang=en&amp;id=771" TargetMode="External"/><Relationship Id="rId2" Type="http://schemas.openxmlformats.org/officeDocument/2006/relationships/hyperlink" Target="https://www.antiwarsongs.org/canzone.php?lang=en&amp;id=38" TargetMode="Externa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www.youtube.com/watch?v=zN2QVA6wx9g"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www.serviziocivile.gov.it/menu-dx/obiezione-di-coscienza/alcune-date-salienti-della-storia-dellobiezione-di-coscienza.asp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video" Target="https://www.youtube.com/embed/pgeohGexmQU?feature=oembed" TargetMode="Externa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019476-2039-4BE1-94FD-18DE35A3CF3F}"/>
              </a:ext>
            </a:extLst>
          </p:cNvPr>
          <p:cNvSpPr>
            <a:spLocks noGrp="1"/>
          </p:cNvSpPr>
          <p:nvPr>
            <p:ph type="ctrTitle"/>
          </p:nvPr>
        </p:nvSpPr>
        <p:spPr>
          <a:solidFill>
            <a:srgbClr val="FF0000"/>
          </a:solidFill>
        </p:spPr>
        <p:txBody>
          <a:bodyPr/>
          <a:lstStyle/>
          <a:p>
            <a:r>
              <a:rPr lang="it-IT" dirty="0"/>
              <a:t>Aldo Capitini</a:t>
            </a:r>
          </a:p>
        </p:txBody>
      </p:sp>
      <p:sp>
        <p:nvSpPr>
          <p:cNvPr id="3" name="Sottotitolo 2">
            <a:extLst>
              <a:ext uri="{FF2B5EF4-FFF2-40B4-BE49-F238E27FC236}">
                <a16:creationId xmlns:a16="http://schemas.microsoft.com/office/drawing/2014/main" id="{4132773F-A922-468B-B1A0-EFC0A4246B2E}"/>
              </a:ext>
            </a:extLst>
          </p:cNvPr>
          <p:cNvSpPr>
            <a:spLocks noGrp="1"/>
          </p:cNvSpPr>
          <p:nvPr>
            <p:ph type="subTitle" idx="1"/>
          </p:nvPr>
        </p:nvSpPr>
        <p:spPr>
          <a:xfrm>
            <a:off x="1524000" y="3428999"/>
            <a:ext cx="9144000" cy="2387599"/>
          </a:xfrm>
          <a:solidFill>
            <a:srgbClr val="FF0000"/>
          </a:solidFill>
        </p:spPr>
        <p:txBody>
          <a:bodyPr>
            <a:normAutofit/>
          </a:bodyPr>
          <a:lstStyle/>
          <a:p>
            <a:endParaRPr lang="it-IT" sz="3200" dirty="0"/>
          </a:p>
          <a:p>
            <a:r>
              <a:rPr lang="it-IT" sz="3200" dirty="0"/>
              <a:t>Nonviolenza, educazione alla pace</a:t>
            </a:r>
            <a:r>
              <a:rPr lang="it-IT" sz="3200"/>
              <a:t>, antimilitarismo </a:t>
            </a:r>
            <a:r>
              <a:rPr lang="it-IT" sz="3200" dirty="0"/>
              <a:t>nell’Italia del secondo dopoguerra.  </a:t>
            </a:r>
          </a:p>
        </p:txBody>
      </p:sp>
      <p:sp>
        <p:nvSpPr>
          <p:cNvPr id="4" name="Segnaposto piè di pagina 3">
            <a:extLst>
              <a:ext uri="{FF2B5EF4-FFF2-40B4-BE49-F238E27FC236}">
                <a16:creationId xmlns:a16="http://schemas.microsoft.com/office/drawing/2014/main" id="{52E367D1-CAD0-4588-A8A4-17CD18950F7E}"/>
              </a:ext>
            </a:extLst>
          </p:cNvPr>
          <p:cNvSpPr>
            <a:spLocks noGrp="1"/>
          </p:cNvSpPr>
          <p:nvPr>
            <p:ph type="ftr" sz="quarter" idx="11"/>
          </p:nvPr>
        </p:nvSpPr>
        <p:spPr/>
        <p:txBody>
          <a:bodyPr/>
          <a:lstStyle/>
          <a:p>
            <a:r>
              <a:rPr lang="it-IT" sz="1800" dirty="0">
                <a:solidFill>
                  <a:srgbClr val="FF0000"/>
                </a:solidFill>
              </a:rPr>
              <a:t>Prof. Simone Campanozzi            </a:t>
            </a:r>
          </a:p>
        </p:txBody>
      </p:sp>
      <p:pic>
        <p:nvPicPr>
          <p:cNvPr id="6" name="Immagine 5">
            <a:extLst>
              <a:ext uri="{FF2B5EF4-FFF2-40B4-BE49-F238E27FC236}">
                <a16:creationId xmlns:a16="http://schemas.microsoft.com/office/drawing/2014/main" id="{5C7AFA1D-954D-4AC6-9829-BE2699E3817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552823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F1A3CB-57A8-442B-913B-A6EFD37EB933}"/>
              </a:ext>
            </a:extLst>
          </p:cNvPr>
          <p:cNvSpPr>
            <a:spLocks noGrp="1"/>
          </p:cNvSpPr>
          <p:nvPr>
            <p:ph type="title"/>
          </p:nvPr>
        </p:nvSpPr>
        <p:spPr>
          <a:solidFill>
            <a:srgbClr val="FF0000"/>
          </a:solidFill>
        </p:spPr>
        <p:txBody>
          <a:bodyPr/>
          <a:lstStyle/>
          <a:p>
            <a:r>
              <a:rPr lang="it-IT" dirty="0"/>
              <a:t>			</a:t>
            </a:r>
            <a:r>
              <a:rPr lang="it-IT" sz="3600" dirty="0"/>
              <a:t>	La realtà di tutti</a:t>
            </a:r>
          </a:p>
        </p:txBody>
      </p:sp>
      <p:sp>
        <p:nvSpPr>
          <p:cNvPr id="3" name="Segnaposto contenuto 2">
            <a:extLst>
              <a:ext uri="{FF2B5EF4-FFF2-40B4-BE49-F238E27FC236}">
                <a16:creationId xmlns:a16="http://schemas.microsoft.com/office/drawing/2014/main" id="{62DB9A04-7024-48E4-9DE4-264D3762A7C7}"/>
              </a:ext>
            </a:extLst>
          </p:cNvPr>
          <p:cNvSpPr>
            <a:spLocks noGrp="1"/>
          </p:cNvSpPr>
          <p:nvPr>
            <p:ph idx="1"/>
          </p:nvPr>
        </p:nvSpPr>
        <p:spPr/>
        <p:txBody>
          <a:bodyPr>
            <a:normAutofit fontScale="92500"/>
          </a:bodyPr>
          <a:lstStyle/>
          <a:p>
            <a:r>
              <a:rPr lang="it-IT" sz="2400" dirty="0"/>
              <a:t>Capitini non è un utopista, che disegna una città futura, una pace perpetua, in attesa di una palingenesi prossima ventura. A lui interessa il momento storico che ciascun individuo è chiamato a vivere, nella concretezza di atti e comportamenti da compiere, qui e ora (Fabrizio </a:t>
            </a:r>
            <a:r>
              <a:rPr lang="it-IT" sz="2400" dirty="0" err="1"/>
              <a:t>Truini</a:t>
            </a:r>
            <a:r>
              <a:rPr lang="it-IT" sz="2400" dirty="0"/>
              <a:t>, Aldo Capitini, Ed. Cultura della Pace, 1989)</a:t>
            </a:r>
          </a:p>
          <a:p>
            <a:r>
              <a:rPr lang="it-IT" sz="2400" dirty="0"/>
              <a:t>«</a:t>
            </a:r>
            <a:r>
              <a:rPr lang="it-IT" sz="2400" i="1" dirty="0"/>
              <a:t>Se fosse possibile staccare i due termini, </a:t>
            </a:r>
            <a:r>
              <a:rPr lang="it-IT" sz="2400" b="1" i="1" dirty="0"/>
              <a:t>realtà</a:t>
            </a:r>
            <a:r>
              <a:rPr lang="it-IT" sz="2400" i="1" dirty="0"/>
              <a:t> e </a:t>
            </a:r>
            <a:r>
              <a:rPr lang="it-IT" sz="2400" b="1" i="1" dirty="0"/>
              <a:t>valore</a:t>
            </a:r>
            <a:r>
              <a:rPr lang="it-IT" sz="2400" i="1" dirty="0"/>
              <a:t>, e ci fosse imposto di scegliere, noi non dovremmo esitare…E’ necessaria una scelta…la coscienza sta proprio lì, nella linea di divisione e di scelta…Orfeo quando col suo canto è riuscito a  vincere il regno della morte e ne risale alla luce cantando un inno di gioia ancor più intensa, non resiste al desiderio di cogliere con lo sguardo la </a:t>
            </a:r>
            <a:r>
              <a:rPr lang="it-IT" sz="2400" b="1" i="1" dirty="0"/>
              <a:t>realtà </a:t>
            </a:r>
            <a:r>
              <a:rPr lang="it-IT" sz="2400" i="1" dirty="0"/>
              <a:t>vivente della sua amata, e lascia il canto e si volge e la perde. Ha rinnegato il valore, e perde la realtà. Questo è severo, ma è il dramma continuo della vita…»</a:t>
            </a:r>
          </a:p>
          <a:p>
            <a:r>
              <a:rPr lang="it-IT" sz="2400" dirty="0"/>
              <a:t>Realizzare valori universali per tutti, i viventi (gli sfruttati, oppressi, torturati, scomparsi, vinti, sfiniti, stroncati…) e i morti, ossia coloro già passati attraverso questa vita.  </a:t>
            </a:r>
          </a:p>
        </p:txBody>
      </p:sp>
      <p:sp>
        <p:nvSpPr>
          <p:cNvPr id="4" name="Segnaposto piè di pagina 3">
            <a:extLst>
              <a:ext uri="{FF2B5EF4-FFF2-40B4-BE49-F238E27FC236}">
                <a16:creationId xmlns:a16="http://schemas.microsoft.com/office/drawing/2014/main" id="{81B33043-3FCF-420A-8E84-4479643C016A}"/>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CAE98754-D462-4733-B09D-C3C4BC7F91B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3736830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dirty="0"/>
              <a:t>			</a:t>
            </a:r>
            <a:r>
              <a:rPr lang="it-IT" sz="3600" dirty="0"/>
              <a:t>La scuola media unica</a:t>
            </a:r>
          </a:p>
        </p:txBody>
      </p:sp>
      <p:sp>
        <p:nvSpPr>
          <p:cNvPr id="3" name="Segnaposto contenuto 2"/>
          <p:cNvSpPr>
            <a:spLocks noGrp="1"/>
          </p:cNvSpPr>
          <p:nvPr>
            <p:ph idx="1"/>
          </p:nvPr>
        </p:nvSpPr>
        <p:spPr/>
        <p:txBody>
          <a:bodyPr>
            <a:normAutofit fontScale="92500" lnSpcReduction="10000"/>
          </a:bodyPr>
          <a:lstStyle/>
          <a:p>
            <a:r>
              <a:rPr lang="it-IT" dirty="0"/>
              <a:t>Legge del 31 Dicembre 1962 (G.U. 30 gennaio 1963, n. 27) firmata dal Ministro della Pubblica Istruzione Luigi </a:t>
            </a:r>
            <a:r>
              <a:rPr lang="it-IT" dirty="0" err="1"/>
              <a:t>Gui</a:t>
            </a:r>
            <a:r>
              <a:rPr lang="it-IT" dirty="0"/>
              <a:t>, entrata in vigore il 14 febbraio del 1963 e avviata effettivamente con l’anno scolastico 1963-64.</a:t>
            </a:r>
          </a:p>
          <a:p>
            <a:pPr marL="0" indent="0">
              <a:buNone/>
            </a:pPr>
            <a:r>
              <a:rPr lang="it-IT" dirty="0"/>
              <a:t>Ma la legge, per </a:t>
            </a:r>
            <a:r>
              <a:rPr lang="it-IT" dirty="0" err="1"/>
              <a:t>Capitini</a:t>
            </a:r>
            <a:r>
              <a:rPr lang="it-IT" dirty="0"/>
              <a:t>, aveva bisogno di aggiunte: </a:t>
            </a:r>
          </a:p>
          <a:p>
            <a:pPr marL="0" indent="0">
              <a:buNone/>
            </a:pPr>
            <a:r>
              <a:rPr lang="it-IT" dirty="0"/>
              <a:t>- non doveva essere più una scuola «socialmente discriminante», riproponendo «la distinzione tra «signorini e ragazzacci», ma «orientativa», poiché la cultura doveva destare, a quell’età, le vocazioni degli allievi; </a:t>
            </a:r>
          </a:p>
          <a:p>
            <a:pPr marL="0" indent="0">
              <a:buNone/>
            </a:pPr>
            <a:r>
              <a:rPr lang="it-IT" dirty="0"/>
              <a:t>- doveva essere «unica», nel senso di fornire «una formazione di base a tutti i futuri cittadini»; «di carattere secondario, cioè con aspetti nuovi rispetto alla scuola elementare, come nuova è la situazione psicologica, la capacità di responsabilità, il problema di vita sociale, il senso della varia qualità del sapere».</a:t>
            </a:r>
          </a:p>
        </p:txBody>
      </p:sp>
      <p:sp>
        <p:nvSpPr>
          <p:cNvPr id="4" name="Segnaposto piè di pagina 3">
            <a:extLst>
              <a:ext uri="{FF2B5EF4-FFF2-40B4-BE49-F238E27FC236}">
                <a16:creationId xmlns:a16="http://schemas.microsoft.com/office/drawing/2014/main" id="{F6EE08CF-45E3-4FEF-9739-6327B49AB95F}"/>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613EADE1-91FD-48F5-8712-F0EBF3EB0A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908012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BB2FB5-EB7A-4A63-B37A-62DCD8D4A53F}"/>
              </a:ext>
            </a:extLst>
          </p:cNvPr>
          <p:cNvSpPr>
            <a:spLocks noGrp="1"/>
          </p:cNvSpPr>
          <p:nvPr>
            <p:ph type="title"/>
          </p:nvPr>
        </p:nvSpPr>
        <p:spPr>
          <a:solidFill>
            <a:srgbClr val="FF0000"/>
          </a:solidFill>
        </p:spPr>
        <p:txBody>
          <a:bodyPr/>
          <a:lstStyle/>
          <a:p>
            <a:r>
              <a:rPr lang="it-IT" dirty="0"/>
              <a:t>			</a:t>
            </a:r>
            <a:r>
              <a:rPr lang="it-IT" sz="3600" dirty="0"/>
              <a:t>Il Giornale Scuola</a:t>
            </a:r>
          </a:p>
        </p:txBody>
      </p:sp>
      <p:sp>
        <p:nvSpPr>
          <p:cNvPr id="3" name="Segnaposto contenuto 2">
            <a:extLst>
              <a:ext uri="{FF2B5EF4-FFF2-40B4-BE49-F238E27FC236}">
                <a16:creationId xmlns:a16="http://schemas.microsoft.com/office/drawing/2014/main" id="{2E10FA96-8FB9-4F2A-ABD3-6D15E9D10C5F}"/>
              </a:ext>
            </a:extLst>
          </p:cNvPr>
          <p:cNvSpPr>
            <a:spLocks noGrp="1"/>
          </p:cNvSpPr>
          <p:nvPr>
            <p:ph idx="1"/>
          </p:nvPr>
        </p:nvSpPr>
        <p:spPr>
          <a:xfrm>
            <a:off x="838199" y="1825624"/>
            <a:ext cx="10773229" cy="5047737"/>
          </a:xfrm>
        </p:spPr>
        <p:txBody>
          <a:bodyPr>
            <a:normAutofit/>
          </a:bodyPr>
          <a:lstStyle/>
          <a:p>
            <a:r>
              <a:rPr lang="it-IT" sz="2400" dirty="0"/>
              <a:t>Il «Giornale Scuola. Periodico di lotta contro l’analfabetismo», scaturisce dall’incontro di Capitini con Don Lorenzo Milani.</a:t>
            </a:r>
          </a:p>
          <a:p>
            <a:r>
              <a:rPr lang="it-IT" sz="2400" dirty="0"/>
              <a:t>Seconda esperienza educativa promossa da Capitini dopo i COS, il periodico uscirà gratuito solo per quattro numeri, tra il settembre 1960 e il febbraio 1961. </a:t>
            </a:r>
          </a:p>
          <a:p>
            <a:r>
              <a:rPr lang="it-IT" sz="2400" dirty="0"/>
              <a:t>Composto di una sola pagine con due «facce»: nella prima un articolo breve, nella seconda la spiegazione delle parole più difficili, soprattutto quelle connotate politicamente, i commenti utili a comprendere a </a:t>
            </a:r>
            <a:r>
              <a:rPr lang="it-IT" sz="2400" dirty="0" err="1"/>
              <a:t>a</a:t>
            </a:r>
            <a:r>
              <a:rPr lang="it-IT" sz="2400" dirty="0"/>
              <a:t> contestualizzare l’articolo.</a:t>
            </a:r>
          </a:p>
          <a:p>
            <a:r>
              <a:rPr lang="it-IT" sz="2400" dirty="0"/>
              <a:t>Finalità: la «coscientizzazione» più ampia possibile.</a:t>
            </a:r>
          </a:p>
          <a:p>
            <a:pPr marL="0" indent="0">
              <a:buNone/>
            </a:pPr>
            <a:r>
              <a:rPr lang="it-IT" sz="2400" b="1" dirty="0"/>
              <a:t>«I governi passati hanno preso gli analfabeti e invece di mandarli a scuola, li hanno mandati in guerra»</a:t>
            </a:r>
          </a:p>
        </p:txBody>
      </p:sp>
      <p:sp>
        <p:nvSpPr>
          <p:cNvPr id="4" name="Segnaposto piè di pagina 3">
            <a:extLst>
              <a:ext uri="{FF2B5EF4-FFF2-40B4-BE49-F238E27FC236}">
                <a16:creationId xmlns:a16="http://schemas.microsoft.com/office/drawing/2014/main" id="{BF1B5F6A-D219-44CA-B738-DA72353797AB}"/>
              </a:ext>
            </a:extLst>
          </p:cNvPr>
          <p:cNvSpPr>
            <a:spLocks noGrp="1"/>
          </p:cNvSpPr>
          <p:nvPr>
            <p:ph type="ftr" sz="quarter" idx="11"/>
          </p:nvPr>
        </p:nvSpPr>
        <p:spPr>
          <a:xfrm>
            <a:off x="4038600" y="6492875"/>
            <a:ext cx="4114800" cy="380486"/>
          </a:xfrm>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7BAEB4CF-3770-4B31-BCEF-EE6DE109D5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655109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36CB1A-DC99-4F48-93C0-E0E01FEE97B8}"/>
              </a:ext>
            </a:extLst>
          </p:cNvPr>
          <p:cNvSpPr>
            <a:spLocks noGrp="1"/>
          </p:cNvSpPr>
          <p:nvPr>
            <p:ph type="title"/>
          </p:nvPr>
        </p:nvSpPr>
        <p:spPr>
          <a:solidFill>
            <a:srgbClr val="FF0000"/>
          </a:solidFill>
        </p:spPr>
        <p:txBody>
          <a:bodyPr/>
          <a:lstStyle/>
          <a:p>
            <a:r>
              <a:rPr lang="it-IT" dirty="0"/>
              <a:t>	</a:t>
            </a:r>
            <a:r>
              <a:rPr lang="it-IT" sz="3600" dirty="0"/>
              <a:t>La democrazia si conquista studiando</a:t>
            </a:r>
          </a:p>
        </p:txBody>
      </p:sp>
      <p:sp>
        <p:nvSpPr>
          <p:cNvPr id="3" name="Segnaposto contenuto 2">
            <a:extLst>
              <a:ext uri="{FF2B5EF4-FFF2-40B4-BE49-F238E27FC236}">
                <a16:creationId xmlns:a16="http://schemas.microsoft.com/office/drawing/2014/main" id="{6BDC50BC-439D-4FD9-B22B-97FB46C13CA8}"/>
              </a:ext>
            </a:extLst>
          </p:cNvPr>
          <p:cNvSpPr>
            <a:spLocks noGrp="1"/>
          </p:cNvSpPr>
          <p:nvPr>
            <p:ph idx="1"/>
          </p:nvPr>
        </p:nvSpPr>
        <p:spPr/>
        <p:txBody>
          <a:bodyPr/>
          <a:lstStyle/>
          <a:p>
            <a:r>
              <a:rPr lang="it-IT" sz="2400" dirty="0"/>
              <a:t>Dal terzo numero di «Giornale Scuola» compare un’epigrafe, che riecheggia il pensiero di John Dewey:</a:t>
            </a:r>
          </a:p>
          <a:p>
            <a:pPr marL="0" indent="0">
              <a:buNone/>
            </a:pPr>
            <a:r>
              <a:rPr lang="it-IT" sz="2400" b="1" dirty="0"/>
              <a:t>«Democrazia è quella dove esiste il diritto per gli uomini non solo di pensare liberamente, ma anche di sapere pensare, di saper scrivere quello che pensano, di saper leggere quello che pensano gli altri».</a:t>
            </a:r>
          </a:p>
          <a:p>
            <a:pPr marL="0" indent="0">
              <a:buNone/>
            </a:pPr>
            <a:r>
              <a:rPr lang="it-IT" sz="2400" dirty="0"/>
              <a:t>Peraltro saper leggere e scrivere – ammoniva Capitini – non basta più:</a:t>
            </a:r>
          </a:p>
          <a:p>
            <a:pPr marL="0" indent="0">
              <a:buNone/>
            </a:pPr>
            <a:r>
              <a:rPr lang="it-IT" sz="2400" b="1" dirty="0"/>
              <a:t>«L’operaio d’oggi con il suo diploma di quinta elementare è in stato di maggior minorazione sociale che non il bracciante analfabeta del 1841»</a:t>
            </a:r>
          </a:p>
          <a:p>
            <a:pPr marL="0" indent="0">
              <a:buNone/>
            </a:pPr>
            <a:endParaRPr lang="it-IT" b="1" dirty="0"/>
          </a:p>
          <a:p>
            <a:pPr marL="0" indent="0">
              <a:buNone/>
            </a:pPr>
            <a:endParaRPr lang="it-IT" b="1" dirty="0"/>
          </a:p>
        </p:txBody>
      </p:sp>
      <p:sp>
        <p:nvSpPr>
          <p:cNvPr id="4" name="Segnaposto piè di pagina 3">
            <a:extLst>
              <a:ext uri="{FF2B5EF4-FFF2-40B4-BE49-F238E27FC236}">
                <a16:creationId xmlns:a16="http://schemas.microsoft.com/office/drawing/2014/main" id="{E9000C60-6D0D-46E7-8B7B-095A9EE233E9}"/>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BE194913-3565-47B5-B7F9-D99ED4A92D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8746969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6739A3-FF5F-4FD6-8CE6-7566B7D1AC23}"/>
              </a:ext>
            </a:extLst>
          </p:cNvPr>
          <p:cNvSpPr>
            <a:spLocks noGrp="1"/>
          </p:cNvSpPr>
          <p:nvPr>
            <p:ph type="title"/>
          </p:nvPr>
        </p:nvSpPr>
        <p:spPr>
          <a:solidFill>
            <a:srgbClr val="FF0000"/>
          </a:solidFill>
        </p:spPr>
        <p:txBody>
          <a:bodyPr/>
          <a:lstStyle/>
          <a:p>
            <a:r>
              <a:rPr lang="it-IT" dirty="0"/>
              <a:t>	 </a:t>
            </a:r>
            <a:r>
              <a:rPr lang="it-IT" sz="3600" dirty="0"/>
              <a:t>Prima marcia della Pace Perugia - Assisi</a:t>
            </a:r>
          </a:p>
        </p:txBody>
      </p:sp>
      <p:sp>
        <p:nvSpPr>
          <p:cNvPr id="3" name="Segnaposto contenuto 2">
            <a:extLst>
              <a:ext uri="{FF2B5EF4-FFF2-40B4-BE49-F238E27FC236}">
                <a16:creationId xmlns:a16="http://schemas.microsoft.com/office/drawing/2014/main" id="{14883CDA-E942-462A-B9EF-7BAA09B43357}"/>
              </a:ext>
            </a:extLst>
          </p:cNvPr>
          <p:cNvSpPr>
            <a:spLocks noGrp="1"/>
          </p:cNvSpPr>
          <p:nvPr>
            <p:ph idx="1"/>
          </p:nvPr>
        </p:nvSpPr>
        <p:spPr>
          <a:xfrm>
            <a:off x="838200" y="1690688"/>
            <a:ext cx="10515600" cy="5039297"/>
          </a:xfrm>
        </p:spPr>
        <p:txBody>
          <a:bodyPr>
            <a:normAutofit/>
          </a:bodyPr>
          <a:lstStyle/>
          <a:p>
            <a:r>
              <a:rPr lang="it-IT" sz="2000" dirty="0">
                <a:latin typeface="Arial" panose="020B0604020202020204" pitchFamily="34" charset="0"/>
                <a:cs typeface="Arial" panose="020B0604020202020204" pitchFamily="34" charset="0"/>
              </a:rPr>
              <a:t>24 settembre 1961 prima Marcia della Pace voluta da Aldo Capitini. Fausto Amodei intona con la chitarra, accompagnato da Franco Fortini, alcune canzoni di lotta e di pace scritte da Calvino: </a:t>
            </a:r>
          </a:p>
          <a:p>
            <a:r>
              <a:rPr lang="it-IT" sz="2000" b="0" i="1" dirty="0">
                <a:solidFill>
                  <a:srgbClr val="222222"/>
                </a:solidFill>
                <a:effectLst/>
                <a:latin typeface="arial" panose="020B0604020202020204" pitchFamily="34" charset="0"/>
              </a:rPr>
              <a:t>«Un giorno nel mondo finita fu l'ultima guerra. Il cupo cannone si tacque e più non sparò. E, privo del tristo suo cibo, dall'arida terra, </a:t>
            </a:r>
            <a:r>
              <a:rPr lang="it-IT" sz="2000" i="1" dirty="0">
                <a:solidFill>
                  <a:srgbClr val="222222"/>
                </a:solidFill>
                <a:latin typeface="arial" panose="020B0604020202020204" pitchFamily="34" charset="0"/>
              </a:rPr>
              <a:t>u</a:t>
            </a:r>
            <a:r>
              <a:rPr lang="it-IT" sz="2000" b="0" i="1" dirty="0">
                <a:solidFill>
                  <a:srgbClr val="222222"/>
                </a:solidFill>
                <a:effectLst/>
                <a:latin typeface="arial" panose="020B0604020202020204" pitchFamily="34" charset="0"/>
              </a:rPr>
              <a:t>n branco di neri avvoltoi si levò» («</a:t>
            </a:r>
            <a:r>
              <a:rPr lang="it-IT" sz="2000" b="0" dirty="0">
                <a:solidFill>
                  <a:srgbClr val="222222"/>
                </a:solidFill>
                <a:effectLst/>
                <a:latin typeface="arial" panose="020B0604020202020204" pitchFamily="34" charset="0"/>
              </a:rPr>
              <a:t>Dove vola l’avvoltoio</a:t>
            </a:r>
            <a:r>
              <a:rPr lang="it-IT" sz="2000" dirty="0">
                <a:solidFill>
                  <a:srgbClr val="222222"/>
                </a:solidFill>
                <a:latin typeface="arial" panose="020B0604020202020204" pitchFamily="34" charset="0"/>
              </a:rPr>
              <a:t>», </a:t>
            </a:r>
            <a:r>
              <a:rPr lang="it-IT" sz="2000" dirty="0">
                <a:solidFill>
                  <a:srgbClr val="000000"/>
                </a:solidFill>
                <a:latin typeface="Open Sans"/>
              </a:rPr>
              <a:t>1961, testo di Italo Calvino,</a:t>
            </a:r>
            <a:r>
              <a:rPr lang="it-IT" sz="2000" dirty="0"/>
              <a:t> </a:t>
            </a:r>
            <a:r>
              <a:rPr lang="it-IT" sz="2000" dirty="0">
                <a:solidFill>
                  <a:srgbClr val="000000"/>
                </a:solidFill>
                <a:latin typeface="Open Sans"/>
              </a:rPr>
              <a:t>musica di Sergio </a:t>
            </a:r>
            <a:r>
              <a:rPr lang="it-IT" sz="2000" dirty="0" err="1">
                <a:solidFill>
                  <a:srgbClr val="000000"/>
                </a:solidFill>
                <a:latin typeface="Open Sans"/>
              </a:rPr>
              <a:t>Liberovici</a:t>
            </a:r>
            <a:r>
              <a:rPr lang="it-IT" sz="2000" dirty="0"/>
              <a:t> </a:t>
            </a:r>
            <a:r>
              <a:rPr lang="it-IT" sz="2000" dirty="0">
                <a:solidFill>
                  <a:srgbClr val="222222"/>
                </a:solidFill>
                <a:latin typeface="arial" panose="020B0604020202020204" pitchFamily="34" charset="0"/>
                <a:hlinkClick r:id="rId2"/>
              </a:rPr>
              <a:t>https://www.antiwarsongs.org/canzone.php?lang=en&amp;id=38</a:t>
            </a:r>
            <a:endParaRPr lang="it-IT" sz="2000" b="0" dirty="0">
              <a:solidFill>
                <a:srgbClr val="222222"/>
              </a:solidFill>
              <a:effectLst/>
              <a:latin typeface="arial" panose="020B0604020202020204" pitchFamily="34" charset="0"/>
            </a:endParaRPr>
          </a:p>
          <a:p>
            <a:r>
              <a:rPr lang="it-IT" sz="2000" b="0" i="1" dirty="0">
                <a:solidFill>
                  <a:srgbClr val="222222"/>
                </a:solidFill>
                <a:effectLst/>
                <a:latin typeface="arial" panose="020B0604020202020204" pitchFamily="34" charset="0"/>
              </a:rPr>
              <a:t>«La speranza era nostra compagna a assaltar caposaldi nemici, conquistandoci l'armi in battaglia, scalzi e laceri eppure felici» («</a:t>
            </a:r>
            <a:r>
              <a:rPr lang="it-IT" sz="2000" b="0" dirty="0">
                <a:solidFill>
                  <a:srgbClr val="222222"/>
                </a:solidFill>
                <a:effectLst/>
                <a:latin typeface="arial" panose="020B0604020202020204" pitchFamily="34" charset="0"/>
              </a:rPr>
              <a:t>Oltre il ponte»,</a:t>
            </a:r>
            <a:r>
              <a:rPr lang="it-IT" sz="2000" dirty="0">
                <a:solidFill>
                  <a:srgbClr val="000000"/>
                </a:solidFill>
                <a:latin typeface="Open Sans"/>
              </a:rPr>
              <a:t>1961, testo di Italo Calvino,</a:t>
            </a:r>
            <a:r>
              <a:rPr lang="it-IT" sz="2000" dirty="0"/>
              <a:t> </a:t>
            </a:r>
            <a:r>
              <a:rPr lang="it-IT" sz="2000" dirty="0">
                <a:solidFill>
                  <a:srgbClr val="000000"/>
                </a:solidFill>
                <a:latin typeface="Open Sans"/>
              </a:rPr>
              <a:t>musica di Sergio </a:t>
            </a:r>
            <a:r>
              <a:rPr lang="it-IT" sz="2000" dirty="0" err="1">
                <a:solidFill>
                  <a:srgbClr val="000000"/>
                </a:solidFill>
                <a:latin typeface="Open Sans"/>
              </a:rPr>
              <a:t>Liberovici</a:t>
            </a:r>
            <a:r>
              <a:rPr lang="it-IT" sz="2000" dirty="0">
                <a:solidFill>
                  <a:srgbClr val="000000"/>
                </a:solidFill>
                <a:latin typeface="Open Sans"/>
              </a:rPr>
              <a:t>   </a:t>
            </a:r>
            <a:r>
              <a:rPr lang="it-IT" sz="2000" dirty="0">
                <a:solidFill>
                  <a:srgbClr val="222222"/>
                </a:solidFill>
                <a:latin typeface="arial" panose="020B0604020202020204" pitchFamily="34" charset="0"/>
                <a:hlinkClick r:id="rId3"/>
              </a:rPr>
              <a:t>https://www.antiwarsongs.org/canzone.php?lang=en&amp;id=771</a:t>
            </a:r>
            <a:endParaRPr lang="it-IT" sz="2000" b="0" dirty="0">
              <a:solidFill>
                <a:srgbClr val="222222"/>
              </a:solidFill>
              <a:effectLst/>
              <a:latin typeface="arial" panose="020B0604020202020204" pitchFamily="34" charset="0"/>
            </a:endParaRPr>
          </a:p>
          <a:p>
            <a:r>
              <a:rPr lang="it-IT" sz="2000" b="1" dirty="0">
                <a:solidFill>
                  <a:srgbClr val="222222"/>
                </a:solidFill>
                <a:effectLst/>
                <a:latin typeface="arial" panose="020B0604020202020204" pitchFamily="34" charset="0"/>
              </a:rPr>
              <a:t>“Aver mostrato che il pacifismo, che la non violenza, non sono inerte e passiva accettazione dei mali esistenti, ma sono attivi e in lotta con un proprio metodo che non lascia un momento di sosta nelle solidarietà che suscita e nelle non collaborazioni, nelle proteste, nelle denunce aperte, è un grande risultato della marcia” (A. Capitini).</a:t>
            </a:r>
          </a:p>
          <a:p>
            <a:endParaRPr lang="it-IT" sz="2000" b="0" i="1" dirty="0">
              <a:solidFill>
                <a:srgbClr val="222222"/>
              </a:solidFill>
              <a:effectLst/>
              <a:latin typeface="arial" panose="020B0604020202020204" pitchFamily="34" charset="0"/>
            </a:endParaRPr>
          </a:p>
          <a:p>
            <a:endParaRPr lang="it-IT" sz="2000" dirty="0">
              <a:solidFill>
                <a:srgbClr val="222222"/>
              </a:solidFill>
              <a:latin typeface="arial" panose="020B0604020202020204" pitchFamily="34" charset="0"/>
            </a:endParaRPr>
          </a:p>
          <a:p>
            <a:endParaRPr lang="it-IT" sz="2000" dirty="0">
              <a:hlinkClick r:id="rId4"/>
            </a:endParaRPr>
          </a:p>
          <a:p>
            <a:endParaRPr lang="it-IT" sz="2000" dirty="0"/>
          </a:p>
        </p:txBody>
      </p:sp>
      <p:sp>
        <p:nvSpPr>
          <p:cNvPr id="4" name="Segnaposto piè di pagina 3">
            <a:extLst>
              <a:ext uri="{FF2B5EF4-FFF2-40B4-BE49-F238E27FC236}">
                <a16:creationId xmlns:a16="http://schemas.microsoft.com/office/drawing/2014/main" id="{2ED4827E-5BF2-4EA6-A9DA-F614F235812A}"/>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B02C7A58-C4F2-4E09-B488-03A84888C62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1695305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C65F56-C18D-4AED-95D3-EDFA80520491}"/>
              </a:ext>
            </a:extLst>
          </p:cNvPr>
          <p:cNvSpPr>
            <a:spLocks noGrp="1"/>
          </p:cNvSpPr>
          <p:nvPr>
            <p:ph type="title"/>
          </p:nvPr>
        </p:nvSpPr>
        <p:spPr>
          <a:solidFill>
            <a:srgbClr val="FF0000"/>
          </a:solidFill>
        </p:spPr>
        <p:txBody>
          <a:bodyPr/>
          <a:lstStyle/>
          <a:p>
            <a:r>
              <a:rPr lang="it-IT" dirty="0"/>
              <a:t>	</a:t>
            </a:r>
            <a:r>
              <a:rPr lang="it-IT" sz="3600" dirty="0"/>
              <a:t>Antimilitarismo e obiezione di coscienza</a:t>
            </a:r>
          </a:p>
        </p:txBody>
      </p:sp>
      <p:sp>
        <p:nvSpPr>
          <p:cNvPr id="3" name="Segnaposto contenuto 2">
            <a:extLst>
              <a:ext uri="{FF2B5EF4-FFF2-40B4-BE49-F238E27FC236}">
                <a16:creationId xmlns:a16="http://schemas.microsoft.com/office/drawing/2014/main" id="{CBECDCDA-02CC-4764-8BC1-F26852FB54A0}"/>
              </a:ext>
            </a:extLst>
          </p:cNvPr>
          <p:cNvSpPr>
            <a:spLocks noGrp="1"/>
          </p:cNvSpPr>
          <p:nvPr>
            <p:ph idx="1"/>
          </p:nvPr>
        </p:nvSpPr>
        <p:spPr>
          <a:xfrm>
            <a:off x="838200" y="1825624"/>
            <a:ext cx="10515600" cy="4856529"/>
          </a:xfrm>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22 maggio 1947 all’Assemblea Costituente viene bocciato l'emendamento dei socialisti </a:t>
            </a:r>
            <a:r>
              <a:rPr kumimoji="0" lang="it-IT" sz="2200" b="0" i="0" u="none" strike="noStrike" kern="1200" cap="none" spc="0" normalizeH="0" baseline="0" noProof="0" dirty="0" err="1">
                <a:ln>
                  <a:noFill/>
                </a:ln>
                <a:solidFill>
                  <a:prstClr val="black"/>
                </a:solidFill>
                <a:effectLst/>
                <a:uLnTx/>
                <a:uFillTx/>
                <a:latin typeface="Calibri" panose="020F0502020204030204"/>
                <a:ea typeface="+mn-ea"/>
                <a:cs typeface="+mn-cs"/>
              </a:rPr>
              <a:t>G.E.Caporali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e </a:t>
            </a:r>
            <a:r>
              <a:rPr kumimoji="0" lang="it-IT" sz="2200" b="0" i="0" u="none" strike="noStrike" kern="1200" cap="none" spc="0" normalizeH="0" baseline="0" noProof="0" dirty="0" err="1">
                <a:ln>
                  <a:noFill/>
                </a:ln>
                <a:solidFill>
                  <a:prstClr val="black"/>
                </a:solidFill>
                <a:effectLst/>
                <a:uLnTx/>
                <a:uFillTx/>
                <a:latin typeface="Calibri" panose="020F0502020204030204"/>
                <a:ea typeface="+mn-ea"/>
                <a:cs typeface="+mn-cs"/>
              </a:rPr>
              <a:t>P.Rossi</a:t>
            </a: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 volto a introdurre nella Costituzione il riconoscimento dell'obiezione di coscienza.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11 febbraio 1950 in un articolo su "La civiltà cattolica" il gesuita A. Messineo esprime forte contrarietà all'obiezione di coscienza al servizio militare, invocata in nome della fede cattolica, e dà ragione ai giudici che hanno condannato Pietro Pinna.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19 aprile 1955 viene pubblicato, anonimo, "Tu non uccidere" di don Primo Mazzolari.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23 dicembre 1955, nel radiomessaggio natalizio, papa Pio XII dichiara "un cittadino cattolico non può appellarsi alla propria coscienza per rifiutar di prestare i servizi e adempiere i doveri fissati per legge".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20 luglio 1957, l'on. Lelio Basso e altri sei deputati socialisti presentano una proposta di legge per il riconoscimento dell'obiezione di coscienza.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Dopo 15 anni verrà finalmente approvata la legge 15 dicembre 1972, n. 772 che dava il diritto all'obiezione e al servizio civile sostitutivo per motivi morali, religiosi e filosofici.</a:t>
            </a:r>
          </a:p>
          <a:p>
            <a:endParaRPr lang="it-IT" dirty="0"/>
          </a:p>
        </p:txBody>
      </p:sp>
      <p:sp>
        <p:nvSpPr>
          <p:cNvPr id="4" name="Segnaposto piè di pagina 3">
            <a:extLst>
              <a:ext uri="{FF2B5EF4-FFF2-40B4-BE49-F238E27FC236}">
                <a16:creationId xmlns:a16="http://schemas.microsoft.com/office/drawing/2014/main" id="{1BB1E54A-4A2A-4742-BDCA-07B4B0823BF0}"/>
              </a:ext>
            </a:extLst>
          </p:cNvPr>
          <p:cNvSpPr>
            <a:spLocks noGrp="1"/>
          </p:cNvSpPr>
          <p:nvPr>
            <p:ph type="ftr" sz="quarter" idx="11"/>
          </p:nvPr>
        </p:nvSpPr>
        <p:spPr>
          <a:xfrm>
            <a:off x="4038600" y="6492874"/>
            <a:ext cx="4114800" cy="365125"/>
          </a:xfrm>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1B019100-717A-407B-B05C-20324C6D6F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74190"/>
            <a:ext cx="1842868" cy="583809"/>
          </a:xfrm>
          <a:prstGeom prst="rect">
            <a:avLst/>
          </a:prstGeom>
        </p:spPr>
      </p:pic>
    </p:spTree>
    <p:extLst>
      <p:ext uri="{BB962C8B-B14F-4D97-AF65-F5344CB8AC3E}">
        <p14:creationId xmlns:p14="http://schemas.microsoft.com/office/powerpoint/2010/main" val="494307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5601A54-6CD8-445A-BD08-FE0D8AC9065F}"/>
              </a:ext>
            </a:extLst>
          </p:cNvPr>
          <p:cNvSpPr>
            <a:spLocks noGrp="1"/>
          </p:cNvSpPr>
          <p:nvPr>
            <p:ph type="title"/>
          </p:nvPr>
        </p:nvSpPr>
        <p:spPr>
          <a:solidFill>
            <a:srgbClr val="FF0000"/>
          </a:solidFill>
        </p:spPr>
        <p:txBody>
          <a:bodyPr/>
          <a:lstStyle/>
          <a:p>
            <a:r>
              <a:rPr lang="it-IT" dirty="0"/>
              <a:t>	</a:t>
            </a:r>
            <a:r>
              <a:rPr lang="it-IT" sz="3600" dirty="0"/>
              <a:t>Antimilitarismo e obiezione di coscienza</a:t>
            </a:r>
          </a:p>
        </p:txBody>
      </p:sp>
      <p:sp>
        <p:nvSpPr>
          <p:cNvPr id="3" name="Segnaposto contenuto 2">
            <a:extLst>
              <a:ext uri="{FF2B5EF4-FFF2-40B4-BE49-F238E27FC236}">
                <a16:creationId xmlns:a16="http://schemas.microsoft.com/office/drawing/2014/main" id="{8FADFEE2-11FB-49DF-972D-D111C68B5833}"/>
              </a:ext>
            </a:extLst>
          </p:cNvPr>
          <p:cNvSpPr>
            <a:spLocks noGrp="1"/>
          </p:cNvSpPr>
          <p:nvPr>
            <p:ph idx="1"/>
          </p:nvPr>
        </p:nvSpPr>
        <p:spPr>
          <a:xfrm>
            <a:off x="838200" y="1690688"/>
            <a:ext cx="10515600" cy="5033669"/>
          </a:xfrm>
        </p:spPr>
        <p:txBody>
          <a:bodyPr>
            <a:normAutofit fontScale="92500" lnSpcReduction="20000"/>
          </a:bodyPr>
          <a:lstStyle/>
          <a:p>
            <a:endParaRPr lang="it-IT" dirty="0"/>
          </a:p>
          <a:p>
            <a:r>
              <a:rPr lang="it-IT" sz="2600" dirty="0"/>
              <a:t>30 agosto 1949 Pietro Pinna, il primo obiettore di coscienza, viene condannato a 10 mesi di reclusione per «rifiuto di obbedienza», essendosi rifiutato di giurare sotto le armi. A nulla valse la testimonianza a suo favore di Capitini e di Umberto Calosso, già membro della Costituente, poi estensore del primo progetto di legge sul riconoscimento dell’obiezione di coscienza in Italia. </a:t>
            </a:r>
          </a:p>
          <a:p>
            <a:r>
              <a:rPr lang="it-IT" sz="2600" dirty="0"/>
              <a:t>La legge prevedeva la possibilità che il giovane che si rifiutava ripetutamente di servire nell’esercito restasse in carcere fino ai 45 anni di età, anno in cui scattava (per tutti) l’esonero dal servizio di leva.</a:t>
            </a:r>
          </a:p>
          <a:p>
            <a:r>
              <a:rPr lang="it-IT" sz="2600" dirty="0"/>
              <a:t>Grazie alla sospensione condizionale, Pinna è costretto nuovamente a rientrare in caserma e, per la seconda volta si rifiuta di giurare. Il 5 ottobre il tribunale militare di Napoli lo condanna a otto mesi di reclusione, da scontare nel carcere di Sant’Elmo. Viene liberato a dicembre grazie all’amnistia per l’anno santo, ma nel gennaio del 1950 viene nuovamente richiamato alla leva e lui obietterà per la terza volta. Il medico attesta una «nevrosi cardiaca» e così Pinna viene finalmente riformato, divenendo uno dei più stretti collaboratori di Capitini. </a:t>
            </a:r>
          </a:p>
          <a:p>
            <a:endParaRPr lang="it-IT" sz="2400" dirty="0"/>
          </a:p>
          <a:p>
            <a:endParaRPr lang="it-IT" sz="2400" dirty="0"/>
          </a:p>
        </p:txBody>
      </p:sp>
      <p:sp>
        <p:nvSpPr>
          <p:cNvPr id="4" name="Segnaposto piè di pagina 3">
            <a:extLst>
              <a:ext uri="{FF2B5EF4-FFF2-40B4-BE49-F238E27FC236}">
                <a16:creationId xmlns:a16="http://schemas.microsoft.com/office/drawing/2014/main" id="{2B862B9A-75E7-4DBD-A5B6-9C8BBEF59530}"/>
              </a:ext>
            </a:extLst>
          </p:cNvPr>
          <p:cNvSpPr>
            <a:spLocks noGrp="1"/>
          </p:cNvSpPr>
          <p:nvPr>
            <p:ph type="ftr" sz="quarter" idx="11"/>
          </p:nvPr>
        </p:nvSpPr>
        <p:spPr>
          <a:xfrm>
            <a:off x="4038600" y="6492874"/>
            <a:ext cx="4114800" cy="365125"/>
          </a:xfrm>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988ED251-EF9E-43D1-95C8-9551F76B83B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330462"/>
            <a:ext cx="1842868" cy="527537"/>
          </a:xfrm>
          <a:prstGeom prst="rect">
            <a:avLst/>
          </a:prstGeom>
        </p:spPr>
      </p:pic>
    </p:spTree>
    <p:extLst>
      <p:ext uri="{BB962C8B-B14F-4D97-AF65-F5344CB8AC3E}">
        <p14:creationId xmlns:p14="http://schemas.microsoft.com/office/powerpoint/2010/main" val="3906502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4B7196-43A3-40FD-AB3A-EDA8A45457FC}"/>
              </a:ext>
            </a:extLst>
          </p:cNvPr>
          <p:cNvSpPr>
            <a:spLocks noGrp="1"/>
          </p:cNvSpPr>
          <p:nvPr>
            <p:ph type="title"/>
          </p:nvPr>
        </p:nvSpPr>
        <p:spPr>
          <a:solidFill>
            <a:srgbClr val="FF0000"/>
          </a:solidFill>
        </p:spPr>
        <p:txBody>
          <a:bodyPr/>
          <a:lstStyle/>
          <a:p>
            <a:r>
              <a:rPr lang="it-IT" dirty="0"/>
              <a:t>	   </a:t>
            </a:r>
            <a:r>
              <a:rPr lang="it-IT" sz="3600" dirty="0"/>
              <a:t>Antimilitarismo e obiezione di coscienza</a:t>
            </a:r>
          </a:p>
        </p:txBody>
      </p:sp>
      <p:sp>
        <p:nvSpPr>
          <p:cNvPr id="3" name="Segnaposto contenuto 2">
            <a:extLst>
              <a:ext uri="{FF2B5EF4-FFF2-40B4-BE49-F238E27FC236}">
                <a16:creationId xmlns:a16="http://schemas.microsoft.com/office/drawing/2014/main" id="{84772DC5-FDDA-4F17-A780-45D7D18409B4}"/>
              </a:ext>
            </a:extLst>
          </p:cNvPr>
          <p:cNvSpPr>
            <a:spLocks noGrp="1"/>
          </p:cNvSpPr>
          <p:nvPr>
            <p:ph idx="1"/>
          </p:nvPr>
        </p:nvSpPr>
        <p:spPr>
          <a:xfrm>
            <a:off x="348343" y="1825624"/>
            <a:ext cx="11654971" cy="5032376"/>
          </a:xfrm>
        </p:spPr>
        <p:txBody>
          <a:bodyPr>
            <a:normAutofit fontScale="92500" lnSpcReduction="10000"/>
          </a:bodyPr>
          <a:lstStyle/>
          <a:p>
            <a:r>
              <a:rPr lang="it-IT" sz="2600" dirty="0"/>
              <a:t>Giuseppe Gozzini fu il primo obiettore di coscienza cattolico: </a:t>
            </a:r>
            <a:r>
              <a:rPr lang="it-IT" sz="2600" i="1" dirty="0"/>
              <a:t>"Mi sentivo insomma chiamato a una libera scelta di testimonianza che diventava per me un dovere. Era una decisione controcorrente, la mia, esposta al pubblico dileggio (non si scherzava con “Dio-Patria-Famiglia”!) e mi consolava l’affermazione di Gandhi: «nelle questioni di coscienza, la maggioranza non conta”.</a:t>
            </a:r>
          </a:p>
          <a:p>
            <a:r>
              <a:rPr lang="it-IT" sz="2600" dirty="0"/>
              <a:t>Nella seconda metà degli anni Cinquanta è già orientato verso la disobbedienza civile come forma di lotta nonviolenta vicino ai gruppi pacifisti formati da protestanti, quaccheri, tolstojani, anarchici. Ma di cattolici, nemmeno l'ombra</a:t>
            </a:r>
            <a:r>
              <a:rPr lang="it-IT" sz="2600" i="1" dirty="0"/>
              <a:t>.</a:t>
            </a:r>
          </a:p>
          <a:p>
            <a:r>
              <a:rPr lang="it-IT" sz="2600" dirty="0"/>
              <a:t>Nell’autunno del 1962, chiamato alle armi, va al Car di Pistoia ma rifiuta di indossare la divisa militare a motivo della sua fede. Il 24 novembre è internato nel Carcere Militare Giudiziario della Fortezza da Basso, a Firenze. L’11 gennaio 1963 è condannato a sei mesi di carcere senza condizionale. </a:t>
            </a:r>
            <a:r>
              <a:rPr kumimoji="0" lang="it-IT" sz="2600" b="0" i="0" u="none" strike="noStrike" kern="1200" cap="none" spc="0" normalizeH="0" baseline="0" noProof="0" dirty="0">
                <a:ln>
                  <a:noFill/>
                </a:ln>
                <a:solidFill>
                  <a:prstClr val="black"/>
                </a:solidFill>
                <a:effectLst/>
                <a:uLnTx/>
                <a:uFillTx/>
                <a:latin typeface="Calibri" panose="020F0502020204030204"/>
                <a:ea typeface="+mn-ea"/>
                <a:cs typeface="+mn-cs"/>
              </a:rPr>
              <a:t>Prendono posizioni a favore di Gozzini il sindaco di Firenze La Pira, Capitini, padre Ernesto Balducci e don Lorenzo Milani, gli ultimi due immediatamente denunciati da alcuni ambienti cattolici per “istigazione a disobbedire alle leggi” ed altri reati.</a:t>
            </a:r>
          </a:p>
          <a:p>
            <a:endParaRPr lang="it-IT" dirty="0"/>
          </a:p>
        </p:txBody>
      </p:sp>
      <p:sp>
        <p:nvSpPr>
          <p:cNvPr id="4" name="Segnaposto piè di pagina 3">
            <a:extLst>
              <a:ext uri="{FF2B5EF4-FFF2-40B4-BE49-F238E27FC236}">
                <a16:creationId xmlns:a16="http://schemas.microsoft.com/office/drawing/2014/main" id="{8380907D-C15D-4612-A6D4-517985156D5C}"/>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8844A9FF-7672-450B-87F3-725D5DB7C82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356350"/>
            <a:ext cx="1842868" cy="501650"/>
          </a:xfrm>
          <a:prstGeom prst="rect">
            <a:avLst/>
          </a:prstGeom>
        </p:spPr>
      </p:pic>
    </p:spTree>
    <p:extLst>
      <p:ext uri="{BB962C8B-B14F-4D97-AF65-F5344CB8AC3E}">
        <p14:creationId xmlns:p14="http://schemas.microsoft.com/office/powerpoint/2010/main" val="2024528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A4F397-0440-40E4-BB10-2EAC4AC6E139}"/>
              </a:ext>
            </a:extLst>
          </p:cNvPr>
          <p:cNvSpPr>
            <a:spLocks noGrp="1"/>
          </p:cNvSpPr>
          <p:nvPr>
            <p:ph type="title"/>
          </p:nvPr>
        </p:nvSpPr>
        <p:spPr>
          <a:xfrm>
            <a:off x="838200" y="1"/>
            <a:ext cx="10515600" cy="984737"/>
          </a:xfrm>
          <a:solidFill>
            <a:srgbClr val="FF0000"/>
          </a:solidFill>
        </p:spPr>
        <p:txBody>
          <a:bodyPr>
            <a:normAutofit/>
          </a:bodyPr>
          <a:lstStyle/>
          <a:p>
            <a:r>
              <a:rPr lang="it-IT" sz="3600" dirty="0"/>
              <a:t>      Ernesto Balducci difende l’obiezione di coscienza</a:t>
            </a:r>
          </a:p>
        </p:txBody>
      </p:sp>
      <p:sp>
        <p:nvSpPr>
          <p:cNvPr id="3" name="Segnaposto contenuto 2">
            <a:extLst>
              <a:ext uri="{FF2B5EF4-FFF2-40B4-BE49-F238E27FC236}">
                <a16:creationId xmlns:a16="http://schemas.microsoft.com/office/drawing/2014/main" id="{E9876EF5-B2D5-42CA-AFC2-6D32AEE34D28}"/>
              </a:ext>
            </a:extLst>
          </p:cNvPr>
          <p:cNvSpPr>
            <a:spLocks noGrp="1"/>
          </p:cNvSpPr>
          <p:nvPr>
            <p:ph idx="1"/>
          </p:nvPr>
        </p:nvSpPr>
        <p:spPr>
          <a:xfrm>
            <a:off x="154745" y="1139484"/>
            <a:ext cx="11805026" cy="5718516"/>
          </a:xfrm>
        </p:spPr>
        <p:txBody>
          <a:bodyPr>
            <a:normAutofit/>
          </a:bodyPr>
          <a:lstStyle/>
          <a:p>
            <a:r>
              <a:rPr lang="it-IT" sz="2400" dirty="0"/>
              <a:t>13 gennaio 1963: in un'intervista su "Il giornale del mattino«, Padre Ernesto Balducci prende le difese di Gozzini "</a:t>
            </a:r>
            <a:r>
              <a:rPr lang="it-IT" sz="2400" i="1" dirty="0"/>
              <a:t>Un cattolico in caso di guerra totale ha, non dico il diritto, ma il dovere di disertare</a:t>
            </a:r>
            <a:r>
              <a:rPr lang="it-IT" sz="2400" dirty="0"/>
              <a:t>".</a:t>
            </a:r>
          </a:p>
          <a:p>
            <a:r>
              <a:rPr lang="it-IT" sz="2400" dirty="0"/>
              <a:t>15 marzo 1963: il Card. Ottaviani, segretario del Sant'Uffizio, afferma "</a:t>
            </a:r>
            <a:r>
              <a:rPr lang="it-IT" sz="2400" i="1" dirty="0"/>
              <a:t>come può un individuo sottrarsi al suo dovere? Oggi non è concepibile una guerra d'attacco ma soltanto di difesa… ma non si può negare il diritto alla difesa</a:t>
            </a:r>
            <a:r>
              <a:rPr lang="it-IT" sz="2400" dirty="0"/>
              <a:t>".</a:t>
            </a:r>
          </a:p>
          <a:p>
            <a:r>
              <a:rPr lang="it-IT" sz="2400" dirty="0"/>
              <a:t>15 ottobre 1963: la Corte di Appello di Firenze, rovesciando la sentenza di primo grado, condanna a 8 mesi di carcere Ernesto Balducci per apologia di reato, per aver difeso l'obiettore Gozzini.</a:t>
            </a:r>
          </a:p>
          <a:p>
            <a:r>
              <a:rPr lang="it-IT" sz="2400" dirty="0"/>
              <a:t>7 dicembre 1965, viene promulgata dal Concilio Vaticano II la costituzione "Gaudium et </a:t>
            </a:r>
            <a:r>
              <a:rPr lang="it-IT" sz="2400" dirty="0" err="1"/>
              <a:t>spes</a:t>
            </a:r>
            <a:r>
              <a:rPr lang="it-IT" sz="2400" dirty="0"/>
              <a:t>" dove si legge: "</a:t>
            </a:r>
            <a:r>
              <a:rPr lang="it-IT" sz="2400" i="1" dirty="0"/>
              <a:t>sembra conforme ad equità che le leggi provvedano umanamente al caso di coloro che, per motivi di coscienza, ricusano l'uso delle armi, mentre tuttavia accettano qualche altra forma di servizio della comunità umana</a:t>
            </a:r>
            <a:r>
              <a:rPr lang="it-IT" sz="2400" dirty="0"/>
              <a:t>". </a:t>
            </a:r>
            <a:r>
              <a:rPr lang="it-IT" sz="2400" dirty="0">
                <a:hlinkClick r:id="rId2"/>
              </a:rPr>
              <a:t>https://www.serviziocivile.gov.it/menu-dx/obiezione-di-coscienza/alcune-date-salienti-della-storia-dellobiezione-di-coscienza.aspx</a:t>
            </a:r>
            <a:endParaRPr lang="it-IT" sz="2400" dirty="0"/>
          </a:p>
          <a:p>
            <a:endParaRPr lang="it-IT" sz="2400" dirty="0"/>
          </a:p>
        </p:txBody>
      </p:sp>
      <p:sp>
        <p:nvSpPr>
          <p:cNvPr id="4" name="Segnaposto piè di pagina 3">
            <a:extLst>
              <a:ext uri="{FF2B5EF4-FFF2-40B4-BE49-F238E27FC236}">
                <a16:creationId xmlns:a16="http://schemas.microsoft.com/office/drawing/2014/main" id="{D945B782-8BBF-4165-BACC-5839572095D1}"/>
              </a:ext>
            </a:extLst>
          </p:cNvPr>
          <p:cNvSpPr>
            <a:spLocks noGrp="1"/>
          </p:cNvSpPr>
          <p:nvPr>
            <p:ph type="ftr" sz="quarter" idx="11"/>
          </p:nvPr>
        </p:nvSpPr>
        <p:spPr>
          <a:xfrm>
            <a:off x="4038600" y="6492875"/>
            <a:ext cx="4114800" cy="365124"/>
          </a:xfrm>
        </p:spPr>
        <p:txBody>
          <a:bodyPr/>
          <a:lstStyle/>
          <a:p>
            <a:endParaRPr lang="it-IT" dirty="0"/>
          </a:p>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1771A3FB-91B0-4FE5-BB49-9AE78C64C11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53822" y="6344529"/>
            <a:ext cx="1645920" cy="513470"/>
          </a:xfrm>
          <a:prstGeom prst="rect">
            <a:avLst/>
          </a:prstGeom>
        </p:spPr>
      </p:pic>
    </p:spTree>
    <p:extLst>
      <p:ext uri="{BB962C8B-B14F-4D97-AF65-F5344CB8AC3E}">
        <p14:creationId xmlns:p14="http://schemas.microsoft.com/office/powerpoint/2010/main" val="24879592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C54121-0E83-4DAA-A7A4-D51FC0410CB2}"/>
              </a:ext>
            </a:extLst>
          </p:cNvPr>
          <p:cNvSpPr>
            <a:spLocks noGrp="1"/>
          </p:cNvSpPr>
          <p:nvPr>
            <p:ph type="title"/>
          </p:nvPr>
        </p:nvSpPr>
        <p:spPr>
          <a:xfrm>
            <a:off x="838200" y="365125"/>
            <a:ext cx="10515600" cy="1027577"/>
          </a:xfrm>
          <a:solidFill>
            <a:srgbClr val="FF0000"/>
          </a:solidFill>
        </p:spPr>
        <p:txBody>
          <a:bodyPr/>
          <a:lstStyle/>
          <a:p>
            <a:r>
              <a:rPr lang="it-IT" dirty="0"/>
              <a:t>	    </a:t>
            </a:r>
            <a:r>
              <a:rPr lang="it-IT" sz="3600" dirty="0"/>
              <a:t>Don Milani e la «Lettera ai cappellani»</a:t>
            </a:r>
          </a:p>
        </p:txBody>
      </p:sp>
      <p:sp>
        <p:nvSpPr>
          <p:cNvPr id="3" name="Segnaposto contenuto 2">
            <a:extLst>
              <a:ext uri="{FF2B5EF4-FFF2-40B4-BE49-F238E27FC236}">
                <a16:creationId xmlns:a16="http://schemas.microsoft.com/office/drawing/2014/main" id="{288EFD8A-8AF4-475E-A79D-8739CD7009EA}"/>
              </a:ext>
            </a:extLst>
          </p:cNvPr>
          <p:cNvSpPr>
            <a:spLocks noGrp="1"/>
          </p:cNvSpPr>
          <p:nvPr>
            <p:ph idx="1"/>
          </p:nvPr>
        </p:nvSpPr>
        <p:spPr>
          <a:xfrm>
            <a:off x="838200" y="1547446"/>
            <a:ext cx="10515600" cy="5310554"/>
          </a:xfrm>
        </p:spPr>
        <p:txBody>
          <a:bodyPr>
            <a:normAutofit fontScale="92500" lnSpcReduction="10000"/>
          </a:bodyPr>
          <a:lstStyle/>
          <a:p>
            <a:r>
              <a:rPr lang="it-IT" b="0" i="0" dirty="0">
                <a:solidFill>
                  <a:srgbClr val="000000"/>
                </a:solidFill>
                <a:effectLst/>
                <a:latin typeface="Lora"/>
              </a:rPr>
              <a:t> </a:t>
            </a:r>
            <a:r>
              <a:rPr lang="it-IT" sz="2400" b="0" i="0" dirty="0">
                <a:solidFill>
                  <a:srgbClr val="000000"/>
                </a:solidFill>
                <a:effectLst/>
                <a:latin typeface="Calibri" panose="020F0502020204030204" pitchFamily="34" charset="0"/>
                <a:cs typeface="Calibri" panose="020F0502020204030204" pitchFamily="34" charset="0"/>
              </a:rPr>
              <a:t>12 febbraio 1965 i cappellani militari in congedo della Toscana insorgono contro gli obiettori di coscienza: in una lettera a “La Nazione” scrivono che la scelta di obiettare non ha niente a che fare con il cristianesimo e che si tratta di mera viltà</a:t>
            </a:r>
          </a:p>
          <a:p>
            <a:r>
              <a:rPr lang="it-IT" sz="2400" dirty="0">
                <a:latin typeface="Calibri" panose="020F0502020204030204" pitchFamily="34" charset="0"/>
                <a:cs typeface="Calibri" panose="020F0502020204030204" pitchFamily="34" charset="0"/>
              </a:rPr>
              <a:t>Nella Lettera ai cappellani militari, Don Milani risponde chiedendo loro di approvare soltanto le «armi» dello sciopero e del voto, invitandoli a rispettare le idee altrui, soprattutto se si tratta di uomini che per le loro idee pagano di persona. Per don Milani, è la coscienza, e non l’obbedienza cieca e assoluta, che deve guidare i cappellani, se vogliono essere guide morali dei soldati italiani. Ma l’accusa più dura di cui il priore di </a:t>
            </a:r>
            <a:r>
              <a:rPr lang="it-IT" sz="2400" dirty="0" err="1">
                <a:latin typeface="Calibri" panose="020F0502020204030204" pitchFamily="34" charset="0"/>
                <a:cs typeface="Calibri" panose="020F0502020204030204" pitchFamily="34" charset="0"/>
              </a:rPr>
              <a:t>Barbiana</a:t>
            </a:r>
            <a:r>
              <a:rPr lang="it-IT" sz="2400" dirty="0">
                <a:latin typeface="Calibri" panose="020F0502020204030204" pitchFamily="34" charset="0"/>
                <a:cs typeface="Calibri" panose="020F0502020204030204" pitchFamily="34" charset="0"/>
              </a:rPr>
              <a:t> dovette rispondere in Tribunale era che negli ultimi 100 anni la storia dell’esercito italiano era tutta intessuta di offese alle patrie altrui. L’unica guerra di difesa dell’Italia era stata quella partigiana.</a:t>
            </a:r>
          </a:p>
          <a:p>
            <a:r>
              <a:rPr lang="it-IT" sz="2400" dirty="0">
                <a:latin typeface="Calibri" panose="020F0502020204030204" pitchFamily="34" charset="0"/>
                <a:cs typeface="Calibri" panose="020F0502020204030204" pitchFamily="34" charset="0"/>
              </a:rPr>
              <a:t>Capitini chiede a Ignazio Silone, Riccardo Lombardi, Ferruccio Parri, Ernesto Rossi, a Guido Calogero il pieno sostegno in difesa del sacerdote di </a:t>
            </a:r>
            <a:r>
              <a:rPr lang="it-IT" sz="2400" dirty="0" err="1">
                <a:latin typeface="Calibri" panose="020F0502020204030204" pitchFamily="34" charset="0"/>
                <a:cs typeface="Calibri" panose="020F0502020204030204" pitchFamily="34" charset="0"/>
              </a:rPr>
              <a:t>Barbiana</a:t>
            </a:r>
            <a:r>
              <a:rPr lang="it-IT" sz="2400" dirty="0">
                <a:latin typeface="Calibri" panose="020F0502020204030204" pitchFamily="34" charset="0"/>
                <a:cs typeface="Calibri" panose="020F0502020204030204" pitchFamily="34" charset="0"/>
              </a:rPr>
              <a:t>.</a:t>
            </a:r>
          </a:p>
          <a:p>
            <a:r>
              <a:rPr lang="it-IT" sz="2400" dirty="0">
                <a:latin typeface="Calibri" panose="020F0502020204030204" pitchFamily="34" charset="0"/>
                <a:cs typeface="Calibri" panose="020F0502020204030204" pitchFamily="34" charset="0"/>
              </a:rPr>
              <a:t>Il 15 febbraio 1966, il processo in prima istanza si concluse con l’assoluzione di don Milani. La Corte d’Appello non poté condannare il priore di </a:t>
            </a:r>
            <a:r>
              <a:rPr lang="it-IT" sz="2400" dirty="0" err="1">
                <a:latin typeface="Calibri" panose="020F0502020204030204" pitchFamily="34" charset="0"/>
                <a:cs typeface="Calibri" panose="020F0502020204030204" pitchFamily="34" charset="0"/>
              </a:rPr>
              <a:t>Barbiana</a:t>
            </a:r>
            <a:r>
              <a:rPr lang="it-IT" sz="2400" dirty="0">
                <a:latin typeface="Calibri" panose="020F0502020204030204" pitchFamily="34" charset="0"/>
                <a:cs typeface="Calibri" panose="020F0502020204030204" pitchFamily="34" charset="0"/>
              </a:rPr>
              <a:t>, perché nel frattempo era deceduto (26 giugno 1967).</a:t>
            </a:r>
          </a:p>
        </p:txBody>
      </p:sp>
      <p:sp>
        <p:nvSpPr>
          <p:cNvPr id="4" name="Segnaposto piè di pagina 3">
            <a:extLst>
              <a:ext uri="{FF2B5EF4-FFF2-40B4-BE49-F238E27FC236}">
                <a16:creationId xmlns:a16="http://schemas.microsoft.com/office/drawing/2014/main" id="{07C1A5A7-1141-44C9-B1F5-CF16D7FC5888}"/>
              </a:ext>
            </a:extLst>
          </p:cNvPr>
          <p:cNvSpPr>
            <a:spLocks noGrp="1"/>
          </p:cNvSpPr>
          <p:nvPr>
            <p:ph type="ftr" sz="quarter" idx="11"/>
          </p:nvPr>
        </p:nvSpPr>
        <p:spPr>
          <a:xfrm>
            <a:off x="4038600" y="6356350"/>
            <a:ext cx="4114800" cy="501650"/>
          </a:xfrm>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3544724E-787B-44B9-8254-800C984805D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3599196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9132" y="1184366"/>
            <a:ext cx="8786948" cy="3431177"/>
          </a:xfrm>
          <a:prstGeom prst="rect">
            <a:avLst/>
          </a:prstGeom>
        </p:spPr>
      </p:pic>
      <p:sp>
        <p:nvSpPr>
          <p:cNvPr id="2" name="Segnaposto piè di pagina 1">
            <a:extLst>
              <a:ext uri="{FF2B5EF4-FFF2-40B4-BE49-F238E27FC236}">
                <a16:creationId xmlns:a16="http://schemas.microsoft.com/office/drawing/2014/main" id="{0664E0D8-A447-4804-AA52-04703AD538E9}"/>
              </a:ext>
            </a:extLst>
          </p:cNvPr>
          <p:cNvSpPr>
            <a:spLocks noGrp="1"/>
          </p:cNvSpPr>
          <p:nvPr>
            <p:ph type="ftr" sz="quarter" idx="11"/>
          </p:nvPr>
        </p:nvSpPr>
        <p:spPr>
          <a:xfrm>
            <a:off x="4038600" y="6356350"/>
            <a:ext cx="4050323" cy="365125"/>
          </a:xfrm>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1CEEBBA9-94DB-433D-AF34-4ACA21EA59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3731332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dirty="0"/>
              <a:t>			</a:t>
            </a:r>
            <a:r>
              <a:rPr lang="it-IT" sz="3600" dirty="0"/>
              <a:t>Il testamento di Aldo Capitini</a:t>
            </a:r>
          </a:p>
        </p:txBody>
      </p:sp>
      <p:sp>
        <p:nvSpPr>
          <p:cNvPr id="3" name="Segnaposto contenuto 2"/>
          <p:cNvSpPr>
            <a:spLocks noGrp="1"/>
          </p:cNvSpPr>
          <p:nvPr>
            <p:ph idx="1"/>
          </p:nvPr>
        </p:nvSpPr>
        <p:spPr/>
        <p:txBody>
          <a:bodyPr>
            <a:normAutofit fontScale="92500" lnSpcReduction="10000"/>
          </a:bodyPr>
          <a:lstStyle/>
          <a:p>
            <a:r>
              <a:rPr lang="it-IT" sz="2400" dirty="0"/>
              <a:t>L’ultimo libro di </a:t>
            </a:r>
            <a:r>
              <a:rPr lang="it-IT" sz="2400" dirty="0" err="1"/>
              <a:t>Capitini</a:t>
            </a:r>
            <a:r>
              <a:rPr lang="it-IT" sz="2400" dirty="0"/>
              <a:t>, «Il potere di tutti», uscirà postumo nel 1969. Si era spento, a causa dei postumi di un delicato intervento chirurgico, il 19 ottobre 1968, nel pieno della contestazione (solo inizialmente nonviolenta).</a:t>
            </a:r>
          </a:p>
          <a:p>
            <a:r>
              <a:rPr lang="it-IT" sz="2400" i="1" dirty="0"/>
              <a:t>Si vis </a:t>
            </a:r>
            <a:r>
              <a:rPr lang="it-IT" sz="2400" i="1" dirty="0" err="1"/>
              <a:t>pacem</a:t>
            </a:r>
            <a:r>
              <a:rPr lang="it-IT" sz="2400" i="1" dirty="0"/>
              <a:t>, para </a:t>
            </a:r>
            <a:r>
              <a:rPr lang="it-IT" sz="2400" i="1" dirty="0" err="1"/>
              <a:t>bellum</a:t>
            </a:r>
            <a:r>
              <a:rPr lang="it-IT" sz="2400" dirty="0"/>
              <a:t>, ripetevano in tanti, ma per </a:t>
            </a:r>
            <a:r>
              <a:rPr lang="it-IT" sz="2400" dirty="0" err="1"/>
              <a:t>Capitini</a:t>
            </a:r>
            <a:r>
              <a:rPr lang="it-IT" sz="2400" dirty="0"/>
              <a:t> «se vuoi la liberazione, se vuoi la pace, attua la nonviolenza».</a:t>
            </a:r>
          </a:p>
          <a:p>
            <a:r>
              <a:rPr lang="it-IT" sz="2400" dirty="0"/>
              <a:t>«La nonviolenza non è l’antitesi letterale e simmetrica della guerra…è guerra anch’essa, una lotta continua contro le situazioni circostanti. Le leggi esistenti, le abitudini altrui e proprie, contro il proprio animo e il subcosciente che sono insieme pieni di paura e di violenza disperata. La nonviolenza significa essere preparati a vedere il caos intorno, il disordine sociale, la prepotenza dei malvagi, significa prospettarsi una situazione tormentosa». Sono dunque condannabili tanto la violenza attiva quanto la nonviolenza dell’inerte. La vera nonviolenza è quella attivissima dell’uomo coraggioso, non quella passiva del debole, come aveva già dimostrato Gandhi.</a:t>
            </a:r>
          </a:p>
          <a:p>
            <a:r>
              <a:rPr lang="it-IT" sz="2400" dirty="0" err="1"/>
              <a:t>Capitini</a:t>
            </a:r>
            <a:r>
              <a:rPr lang="it-IT" sz="2400" dirty="0"/>
              <a:t> non definì mai la propria azione «pacifista». </a:t>
            </a:r>
          </a:p>
        </p:txBody>
      </p:sp>
      <p:sp>
        <p:nvSpPr>
          <p:cNvPr id="4" name="Segnaposto piè di pagina 3">
            <a:extLst>
              <a:ext uri="{FF2B5EF4-FFF2-40B4-BE49-F238E27FC236}">
                <a16:creationId xmlns:a16="http://schemas.microsoft.com/office/drawing/2014/main" id="{B3DCA584-C446-41EB-9E30-FB4213842360}"/>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24BCBCB2-0F60-41F1-8994-26C588249F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4874578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59A2A5-2202-4D70-BF09-51CADB5060AD}"/>
              </a:ext>
            </a:extLst>
          </p:cNvPr>
          <p:cNvSpPr>
            <a:spLocks noGrp="1"/>
          </p:cNvSpPr>
          <p:nvPr>
            <p:ph type="title"/>
          </p:nvPr>
        </p:nvSpPr>
        <p:spPr>
          <a:solidFill>
            <a:srgbClr val="FF0000"/>
          </a:solidFill>
        </p:spPr>
        <p:txBody>
          <a:bodyPr>
            <a:normAutofit/>
          </a:bodyPr>
          <a:lstStyle/>
          <a:p>
            <a:r>
              <a:rPr lang="it-IT" dirty="0"/>
              <a:t>	</a:t>
            </a:r>
            <a:r>
              <a:rPr lang="it-IT" sz="3600" dirty="0"/>
              <a:t>2° Marcia della Pace 24 settembre 1978</a:t>
            </a:r>
          </a:p>
        </p:txBody>
      </p:sp>
      <p:sp>
        <p:nvSpPr>
          <p:cNvPr id="3" name="Segnaposto contenuto 2">
            <a:extLst>
              <a:ext uri="{FF2B5EF4-FFF2-40B4-BE49-F238E27FC236}">
                <a16:creationId xmlns:a16="http://schemas.microsoft.com/office/drawing/2014/main" id="{9DE2A944-4EDD-45FA-A7C5-A460FC5709E9}"/>
              </a:ext>
            </a:extLst>
          </p:cNvPr>
          <p:cNvSpPr>
            <a:spLocks noGrp="1"/>
          </p:cNvSpPr>
          <p:nvPr>
            <p:ph idx="1"/>
          </p:nvPr>
        </p:nvSpPr>
        <p:spPr>
          <a:xfrm>
            <a:off x="838200" y="1690688"/>
            <a:ext cx="10515600" cy="5167312"/>
          </a:xfrm>
        </p:spPr>
        <p:txBody>
          <a:bodyPr/>
          <a:lstStyle/>
          <a:p>
            <a:r>
              <a:rPr lang="it-IT" sz="2400" dirty="0"/>
              <a:t>A 10 anni dalla morte di Capitini e nel pieno della tragica stagione della violenza del terrorismo in Italia, un lungo corteo di giovani sfila da Perugia ad Assisi, contro ogni guerra e ogni violenza, per affermare una volontà di pace in un mondo ancora dominato dalla guerra fredda e dalla corsa agli armamenti nucleari. La memoria di Capitini è viva e feconda i nuovi giovani.</a:t>
            </a:r>
          </a:p>
          <a:p>
            <a:endParaRPr lang="it-IT" dirty="0"/>
          </a:p>
          <a:p>
            <a:endParaRPr lang="it-IT" dirty="0"/>
          </a:p>
        </p:txBody>
      </p:sp>
      <p:pic>
        <p:nvPicPr>
          <p:cNvPr id="5" name="Elementi multimediali online 4" title="Aldo Capitini alle Radici della Nonviolenza | Documentario RAI (1978)">
            <a:hlinkClick r:id="" action="ppaction://media"/>
            <a:extLst>
              <a:ext uri="{FF2B5EF4-FFF2-40B4-BE49-F238E27FC236}">
                <a16:creationId xmlns:a16="http://schemas.microsoft.com/office/drawing/2014/main" id="{1EDD7714-4294-41BD-B500-116088C1456F}"/>
              </a:ext>
            </a:extLst>
          </p:cNvPr>
          <p:cNvPicPr>
            <a:picLocks noRot="1" noChangeAspect="1"/>
          </p:cNvPicPr>
          <p:nvPr>
            <a:videoFile r:link="rId1"/>
          </p:nvPr>
        </p:nvPicPr>
        <p:blipFill>
          <a:blip r:embed="rId3"/>
          <a:stretch>
            <a:fillRect/>
          </a:stretch>
        </p:blipFill>
        <p:spPr>
          <a:xfrm>
            <a:off x="2216443" y="3429000"/>
            <a:ext cx="7202659" cy="2662311"/>
          </a:xfrm>
          <a:prstGeom prst="rect">
            <a:avLst/>
          </a:prstGeom>
        </p:spPr>
      </p:pic>
      <p:sp>
        <p:nvSpPr>
          <p:cNvPr id="4" name="Segnaposto piè di pagina 3">
            <a:extLst>
              <a:ext uri="{FF2B5EF4-FFF2-40B4-BE49-F238E27FC236}">
                <a16:creationId xmlns:a16="http://schemas.microsoft.com/office/drawing/2014/main" id="{B88ECC44-18EE-4528-B9D9-3B24FBC89486}"/>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6" name="Immagine 5">
            <a:extLst>
              <a:ext uri="{FF2B5EF4-FFF2-40B4-BE49-F238E27FC236}">
                <a16:creationId xmlns:a16="http://schemas.microsoft.com/office/drawing/2014/main" id="{C28F5CEA-A7FA-469A-862C-A11CFE8954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107523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100000">
                <a:srgbClr val="FF0000"/>
              </a:gs>
              <a:gs pos="100000">
                <a:schemeClr val="accent1">
                  <a:lumMod val="45000"/>
                  <a:lumOff val="55000"/>
                </a:schemeClr>
              </a:gs>
              <a:gs pos="100000">
                <a:schemeClr val="accent1">
                  <a:lumMod val="30000"/>
                  <a:lumOff val="70000"/>
                </a:schemeClr>
              </a:gs>
            </a:gsLst>
            <a:lin ang="5400000" scaled="1"/>
          </a:gradFill>
        </p:spPr>
        <p:txBody>
          <a:bodyPr/>
          <a:lstStyle/>
          <a:p>
            <a:r>
              <a:rPr lang="it-IT" dirty="0"/>
              <a:t>	</a:t>
            </a:r>
            <a:r>
              <a:rPr lang="it-IT" sz="3600" dirty="0"/>
              <a:t>Concetto generale di</a:t>
            </a:r>
            <a:r>
              <a:rPr lang="it-IT" dirty="0"/>
              <a:t> «</a:t>
            </a:r>
            <a:r>
              <a:rPr lang="it-IT" sz="3600" dirty="0"/>
              <a:t>nonviolenza» per </a:t>
            </a:r>
            <a:r>
              <a:rPr lang="it-IT" sz="3600" dirty="0" err="1"/>
              <a:t>Capitini</a:t>
            </a:r>
            <a:endParaRPr lang="it-IT" sz="3600" dirty="0"/>
          </a:p>
        </p:txBody>
      </p:sp>
      <p:sp>
        <p:nvSpPr>
          <p:cNvPr id="3" name="Segnaposto contenuto 2"/>
          <p:cNvSpPr>
            <a:spLocks noGrp="1"/>
          </p:cNvSpPr>
          <p:nvPr>
            <p:ph idx="1"/>
          </p:nvPr>
        </p:nvSpPr>
        <p:spPr/>
        <p:txBody>
          <a:bodyPr/>
          <a:lstStyle/>
          <a:p>
            <a:r>
              <a:rPr lang="it-IT" dirty="0"/>
              <a:t>Scrivendo «nonviolenza» in una sola parola, </a:t>
            </a:r>
            <a:r>
              <a:rPr lang="it-IT" dirty="0" err="1"/>
              <a:t>Capitini</a:t>
            </a:r>
            <a:r>
              <a:rPr lang="it-IT" dirty="0"/>
              <a:t> intende fornirle un significato organico, in positivo, superando in questo modo la concezione riduttiva di «assenza di violenza».</a:t>
            </a:r>
          </a:p>
          <a:p>
            <a:r>
              <a:rPr lang="it-IT" dirty="0"/>
              <a:t>Il metodo «nonviolento» è dato da un insieme di teorie e prassi, sorretto e alimentato da una costante preoccupazione pedagogica.</a:t>
            </a:r>
          </a:p>
          <a:p>
            <a:r>
              <a:rPr lang="it-IT" dirty="0"/>
              <a:t>Il fine della pace si realizza solo attraverso la pace, coincidenza di mezzi e fini. </a:t>
            </a:r>
          </a:p>
          <a:p>
            <a:r>
              <a:rPr lang="it-IT" dirty="0"/>
              <a:t>La nonviolenza non nasconde i conflitti, li mette in luce, fa prevalere la ricerca di soluzioni e metodologie che privilegiano il dialogo. </a:t>
            </a:r>
          </a:p>
        </p:txBody>
      </p:sp>
      <p:sp>
        <p:nvSpPr>
          <p:cNvPr id="4" name="Segnaposto piè di pagina 3">
            <a:extLst>
              <a:ext uri="{FF2B5EF4-FFF2-40B4-BE49-F238E27FC236}">
                <a16:creationId xmlns:a16="http://schemas.microsoft.com/office/drawing/2014/main" id="{1C543AA9-9418-4539-B73F-841C5CB849E7}"/>
              </a:ext>
            </a:extLst>
          </p:cNvPr>
          <p:cNvSpPr>
            <a:spLocks noGrp="1"/>
          </p:cNvSpPr>
          <p:nvPr>
            <p:ph type="ftr" sz="quarter" idx="11"/>
          </p:nvPr>
        </p:nvSpPr>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C8822D42-2349-4EF9-8723-DAAAACA8A4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729891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dirty="0"/>
              <a:t>		</a:t>
            </a:r>
            <a:r>
              <a:rPr lang="it-IT" sz="3600" dirty="0"/>
              <a:t>Teoria e prassi della «nonviolenza»</a:t>
            </a:r>
          </a:p>
        </p:txBody>
      </p:sp>
      <p:sp>
        <p:nvSpPr>
          <p:cNvPr id="3" name="Segnaposto contenuto 2"/>
          <p:cNvSpPr>
            <a:spLocks noGrp="1"/>
          </p:cNvSpPr>
          <p:nvPr>
            <p:ph idx="1"/>
          </p:nvPr>
        </p:nvSpPr>
        <p:spPr>
          <a:xfrm>
            <a:off x="838200" y="1825625"/>
            <a:ext cx="10515600" cy="4667250"/>
          </a:xfrm>
        </p:spPr>
        <p:txBody>
          <a:bodyPr>
            <a:normAutofit lnSpcReduction="10000"/>
          </a:bodyPr>
          <a:lstStyle/>
          <a:p>
            <a:r>
              <a:rPr lang="it-IT" dirty="0"/>
              <a:t>Della nonviolenza si può dare una definizione molto semplice: essa è la scelta di un modo di pensare e di agire che non sia oppressione o distruzione di qualsiasi essere vivente, e particolarmente di esseri umani.</a:t>
            </a:r>
          </a:p>
          <a:p>
            <a:r>
              <a:rPr lang="it-IT" dirty="0"/>
              <a:t>La nonviolenza è uno strumento di lotta, quindi di conflitto, al servizio degli oppressi, degli sfruttati. Ma essa è efficace se diviene metodo di lotta anzitutto collettivo. </a:t>
            </a:r>
          </a:p>
          <a:p>
            <a:r>
              <a:rPr lang="it-IT" dirty="0"/>
              <a:t>Occorre che l’individuo si unisca agli altri e crei con gli altri modi di informazione, di controllo, di intervento. </a:t>
            </a:r>
          </a:p>
          <a:p>
            <a:r>
              <a:rPr lang="it-IT" dirty="0"/>
              <a:t>La nonviolenza assume le caratteristiche di una rivoluzione permanente.</a:t>
            </a:r>
          </a:p>
        </p:txBody>
      </p:sp>
      <p:sp>
        <p:nvSpPr>
          <p:cNvPr id="4" name="Segnaposto piè di pagina 3">
            <a:extLst>
              <a:ext uri="{FF2B5EF4-FFF2-40B4-BE49-F238E27FC236}">
                <a16:creationId xmlns:a16="http://schemas.microsoft.com/office/drawing/2014/main" id="{6AE2381A-40EF-4854-928F-DB4E199F2A10}"/>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B4C38760-80CE-431D-9E1C-4399BEC3B73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159343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142F1E-ED5D-4B3C-A2CD-FA09C1DAAF2C}"/>
              </a:ext>
            </a:extLst>
          </p:cNvPr>
          <p:cNvSpPr>
            <a:spLocks noGrp="1"/>
          </p:cNvSpPr>
          <p:nvPr>
            <p:ph type="title"/>
          </p:nvPr>
        </p:nvSpPr>
        <p:spPr>
          <a:solidFill>
            <a:srgbClr val="FF0000"/>
          </a:solidFill>
        </p:spPr>
        <p:txBody>
          <a:bodyPr/>
          <a:lstStyle/>
          <a:p>
            <a:r>
              <a:rPr lang="it-IT" dirty="0"/>
              <a:t>	</a:t>
            </a:r>
            <a:r>
              <a:rPr lang="it-IT" sz="3600" dirty="0"/>
              <a:t>La scuola, l’educazione, la politica, </a:t>
            </a:r>
            <a:r>
              <a:rPr lang="it-IT" sz="3600"/>
              <a:t>la religione</a:t>
            </a:r>
            <a:endParaRPr lang="it-IT" sz="3600" dirty="0"/>
          </a:p>
        </p:txBody>
      </p:sp>
      <p:sp>
        <p:nvSpPr>
          <p:cNvPr id="3" name="Segnaposto contenuto 2">
            <a:extLst>
              <a:ext uri="{FF2B5EF4-FFF2-40B4-BE49-F238E27FC236}">
                <a16:creationId xmlns:a16="http://schemas.microsoft.com/office/drawing/2014/main" id="{9D5E10B5-E2AC-48C0-BE5F-34FECBDCFACD}"/>
              </a:ext>
            </a:extLst>
          </p:cNvPr>
          <p:cNvSpPr>
            <a:spLocks noGrp="1"/>
          </p:cNvSpPr>
          <p:nvPr>
            <p:ph idx="1"/>
          </p:nvPr>
        </p:nvSpPr>
        <p:spPr/>
        <p:txBody>
          <a:bodyPr/>
          <a:lstStyle/>
          <a:p>
            <a:r>
              <a:rPr lang="it-IT" dirty="0"/>
              <a:t>Occorre «liberare la scuola, nei suoi contenuti culturali e nei metodi didattici e comunitari, dai residui di mentalità autoritarie, e instaurando il dialogo, la viva cooperazione».</a:t>
            </a:r>
          </a:p>
          <a:p>
            <a:r>
              <a:rPr lang="it-IT" dirty="0"/>
              <a:t>Il nesso tra educazione e politica è inscindibile: «l’educazione è la concreta occasione a vivere il superamento del mondo e della sua ripetizione, incontrando il di più»</a:t>
            </a:r>
          </a:p>
          <a:p>
            <a:r>
              <a:rPr lang="it-IT" dirty="0"/>
              <a:t>La dimensione «religiosa» per Capitini sta nel rifiuto della realtà per com’è, nella lotta per un cambiamento che veda uomini e donne impegnati a educare e a educarsi, ossia a cambiare se stessi per rinnovare il mondo intorno a loro. </a:t>
            </a:r>
          </a:p>
        </p:txBody>
      </p:sp>
      <p:sp>
        <p:nvSpPr>
          <p:cNvPr id="4" name="Segnaposto piè di pagina 3">
            <a:extLst>
              <a:ext uri="{FF2B5EF4-FFF2-40B4-BE49-F238E27FC236}">
                <a16:creationId xmlns:a16="http://schemas.microsoft.com/office/drawing/2014/main" id="{8AF6BD26-245D-42A6-98BC-FDCE14F7D137}"/>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22AC0A12-DD7D-440A-AA93-107AA04A616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40192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F078969-17CC-4C19-81F3-05092EC62AE3}"/>
              </a:ext>
            </a:extLst>
          </p:cNvPr>
          <p:cNvSpPr>
            <a:spLocks noGrp="1"/>
          </p:cNvSpPr>
          <p:nvPr>
            <p:ph type="title"/>
          </p:nvPr>
        </p:nvSpPr>
        <p:spPr>
          <a:solidFill>
            <a:srgbClr val="FF0000"/>
          </a:solidFill>
        </p:spPr>
        <p:txBody>
          <a:bodyPr/>
          <a:lstStyle/>
          <a:p>
            <a:r>
              <a:rPr lang="it-IT" dirty="0"/>
              <a:t>		</a:t>
            </a:r>
            <a:r>
              <a:rPr lang="it-IT" sz="3600" dirty="0"/>
              <a:t>I Centri di Orientamento Sociale</a:t>
            </a:r>
          </a:p>
        </p:txBody>
      </p:sp>
      <p:sp>
        <p:nvSpPr>
          <p:cNvPr id="4" name="Segnaposto contenuto 3">
            <a:extLst>
              <a:ext uri="{FF2B5EF4-FFF2-40B4-BE49-F238E27FC236}">
                <a16:creationId xmlns:a16="http://schemas.microsoft.com/office/drawing/2014/main" id="{9EEFD610-E60F-4D65-97CC-44B21917999C}"/>
              </a:ext>
            </a:extLst>
          </p:cNvPr>
          <p:cNvSpPr>
            <a:spLocks noGrp="1"/>
          </p:cNvSpPr>
          <p:nvPr>
            <p:ph idx="1"/>
          </p:nvPr>
        </p:nvSpPr>
        <p:spPr/>
        <p:txBody>
          <a:bodyPr>
            <a:normAutofit lnSpcReduction="10000"/>
          </a:bodyPr>
          <a:lstStyle/>
          <a:p>
            <a:r>
              <a:rPr lang="it-IT" sz="2400" dirty="0"/>
              <a:t>Capitini crea il primo COS subito dopo la liberazione di Perugia, avvenuta il 20 giugno 1944.</a:t>
            </a:r>
          </a:p>
          <a:p>
            <a:r>
              <a:rPr lang="it-IT" sz="2400" dirty="0"/>
              <a:t>«Quando, dopo la liberazione di Perugia, ci ritrovammo insieme intellettuali, antifascisti, giovanissimi molti dei quali partigiani, persone del popolo, ci fu chi disse che, nello stato di disorientamento generale e specialmente dei giovani, bisognava non abbandonarli…»</a:t>
            </a:r>
          </a:p>
          <a:p>
            <a:r>
              <a:rPr lang="it-IT" sz="2400" dirty="0"/>
              <a:t>Il CLN rappresentava una prima manifestazione di compresenza di forze etico-politiche con una volontà di amministrazione e di sviluppo democratico, che voleva salire fino alla forma dello Stato ed era già, e finalmente, l’antitesi della monarchia…Ma esaurita la spinta dei CLN, nella rinnovata vita civile e sociale occorreva realizzare una autentica democrazia, coinvolgendo tutti, soprattutto quelle persone e realtà che erano state meno coinvolte: le campagne e i piccoli centri, le donne, le persone senza partito, che sono la maggioranza.</a:t>
            </a:r>
          </a:p>
        </p:txBody>
      </p:sp>
      <p:sp>
        <p:nvSpPr>
          <p:cNvPr id="3" name="Segnaposto piè di pagina 2">
            <a:extLst>
              <a:ext uri="{FF2B5EF4-FFF2-40B4-BE49-F238E27FC236}">
                <a16:creationId xmlns:a16="http://schemas.microsoft.com/office/drawing/2014/main" id="{D4C0A5C6-D223-459E-8462-3D16AAC96E35}"/>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D051B63A-7FD6-4AD9-B502-05C488BF862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025237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FAA66E-5075-486D-AEEF-AD6C50F6179E}"/>
              </a:ext>
            </a:extLst>
          </p:cNvPr>
          <p:cNvSpPr>
            <a:spLocks noGrp="1"/>
          </p:cNvSpPr>
          <p:nvPr>
            <p:ph type="title"/>
          </p:nvPr>
        </p:nvSpPr>
        <p:spPr>
          <a:solidFill>
            <a:srgbClr val="FF0000"/>
          </a:solidFill>
        </p:spPr>
        <p:txBody>
          <a:bodyPr/>
          <a:lstStyle/>
          <a:p>
            <a:r>
              <a:rPr lang="it-IT" dirty="0"/>
              <a:t>			</a:t>
            </a:r>
            <a:r>
              <a:rPr lang="it-IT" sz="3600" dirty="0"/>
              <a:t>Parola chiave: </a:t>
            </a:r>
            <a:r>
              <a:rPr lang="it-IT" sz="3600" dirty="0" err="1"/>
              <a:t>Omnicrazia</a:t>
            </a:r>
            <a:endParaRPr lang="it-IT" sz="3600" dirty="0"/>
          </a:p>
        </p:txBody>
      </p:sp>
      <p:sp>
        <p:nvSpPr>
          <p:cNvPr id="3" name="Segnaposto contenuto 2">
            <a:extLst>
              <a:ext uri="{FF2B5EF4-FFF2-40B4-BE49-F238E27FC236}">
                <a16:creationId xmlns:a16="http://schemas.microsoft.com/office/drawing/2014/main" id="{E910B669-1F31-4D7E-A211-3603E55D992C}"/>
              </a:ext>
            </a:extLst>
          </p:cNvPr>
          <p:cNvSpPr>
            <a:spLocks noGrp="1"/>
          </p:cNvSpPr>
          <p:nvPr>
            <p:ph idx="1"/>
          </p:nvPr>
        </p:nvSpPr>
        <p:spPr>
          <a:xfrm>
            <a:off x="838200" y="1825624"/>
            <a:ext cx="10515600" cy="4479381"/>
          </a:xfrm>
        </p:spPr>
        <p:txBody>
          <a:bodyPr>
            <a:normAutofit fontScale="92500"/>
          </a:bodyPr>
          <a:lstStyle/>
          <a:p>
            <a:r>
              <a:rPr lang="it-IT" dirty="0"/>
              <a:t>I COS vengono teorizzati e promossi da Capitini quali luoghi di </a:t>
            </a:r>
            <a:r>
              <a:rPr lang="it-IT" b="1" dirty="0"/>
              <a:t>educazione per gli adulti</a:t>
            </a:r>
            <a:r>
              <a:rPr lang="it-IT" dirty="0"/>
              <a:t>, fondamentali per la costruzione di spazi di </a:t>
            </a:r>
            <a:r>
              <a:rPr lang="it-IT" b="1" dirty="0"/>
              <a:t>partecipazione </a:t>
            </a:r>
            <a:r>
              <a:rPr lang="it-IT" dirty="0"/>
              <a:t>e </a:t>
            </a:r>
            <a:r>
              <a:rPr lang="it-IT" b="1" dirty="0"/>
              <a:t>democrazia diretta</a:t>
            </a:r>
            <a:r>
              <a:rPr lang="it-IT" dirty="0"/>
              <a:t>. Purtroppo essi verranno solo sperimentati, dopo la fine della dittatura fascista, ma non portati a pieno compimento. </a:t>
            </a:r>
          </a:p>
          <a:p>
            <a:r>
              <a:rPr lang="it-IT" dirty="0"/>
              <a:t>Rete di organi dal basso: consulte locali, comitati scuola-famiglia, centri sociali, consigli scolastici, comitati universitari, centri di formazione alla nonviolenza, assemblee di formazione politica.</a:t>
            </a:r>
          </a:p>
          <a:p>
            <a:r>
              <a:rPr lang="it-IT" dirty="0"/>
              <a:t> Il Parlamento, che nasce «dal basso», rischia di diventare «dall’</a:t>
            </a:r>
            <a:r>
              <a:rPr lang="it-IT" dirty="0" err="1"/>
              <a:t>alto»,occorre</a:t>
            </a:r>
            <a:r>
              <a:rPr lang="it-IT" dirty="0"/>
              <a:t> creare contrappesi, forme e spazi di democrazia diretta e di partecipazione democratica. </a:t>
            </a:r>
          </a:p>
          <a:p>
            <a:r>
              <a:rPr lang="it-IT" b="1" dirty="0" err="1"/>
              <a:t>Omnicrazia</a:t>
            </a:r>
            <a:r>
              <a:rPr lang="it-IT" b="1" dirty="0"/>
              <a:t>= potere di tutti</a:t>
            </a:r>
            <a:r>
              <a:rPr lang="it-IT" dirty="0"/>
              <a:t> </a:t>
            </a:r>
          </a:p>
        </p:txBody>
      </p:sp>
      <p:sp>
        <p:nvSpPr>
          <p:cNvPr id="4" name="Segnaposto piè di pagina 3">
            <a:extLst>
              <a:ext uri="{FF2B5EF4-FFF2-40B4-BE49-F238E27FC236}">
                <a16:creationId xmlns:a16="http://schemas.microsoft.com/office/drawing/2014/main" id="{C18E8100-200E-46DC-9903-446A8F6BCF0B}"/>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4D8E61E3-B02E-443D-B703-14F031EBF8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2265882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0000"/>
          </a:solidFill>
        </p:spPr>
        <p:txBody>
          <a:bodyPr/>
          <a:lstStyle/>
          <a:p>
            <a:r>
              <a:rPr lang="it-IT" dirty="0"/>
              <a:t>			</a:t>
            </a:r>
            <a:r>
              <a:rPr lang="it-IT" sz="3600" dirty="0"/>
              <a:t>La democrazia si impara</a:t>
            </a:r>
          </a:p>
        </p:txBody>
      </p:sp>
      <p:sp>
        <p:nvSpPr>
          <p:cNvPr id="3" name="Segnaposto contenuto 2"/>
          <p:cNvSpPr>
            <a:spLocks noGrp="1"/>
          </p:cNvSpPr>
          <p:nvPr>
            <p:ph idx="1"/>
          </p:nvPr>
        </p:nvSpPr>
        <p:spPr/>
        <p:txBody>
          <a:bodyPr/>
          <a:lstStyle/>
          <a:p>
            <a:r>
              <a:rPr lang="it-IT" dirty="0"/>
              <a:t>Ai COS le persone imparano ad esercitare i propri diritti di cittadinanza. I COS sono cioè luoghi di formazione alla solidarietà e alla democrazia. </a:t>
            </a:r>
          </a:p>
          <a:p>
            <a:r>
              <a:rPr lang="it-IT" dirty="0"/>
              <a:t>Apprendimento del principio dialogico: «ascoltare e parlare».</a:t>
            </a:r>
          </a:p>
          <a:p>
            <a:r>
              <a:rPr lang="it-IT" dirty="0"/>
              <a:t>Si impara ad esprimere il proprio pensiero, in uno spazio nonviolento, ragionante, aperto. </a:t>
            </a:r>
          </a:p>
          <a:p>
            <a:r>
              <a:rPr lang="it-IT" dirty="0"/>
              <a:t>Si discute di problemi amministrativi e sociali, locali e internazionali, alla presenza di persone competenti ed esperte. </a:t>
            </a:r>
          </a:p>
        </p:txBody>
      </p:sp>
      <p:sp>
        <p:nvSpPr>
          <p:cNvPr id="4" name="Segnaposto piè di pagina 3">
            <a:extLst>
              <a:ext uri="{FF2B5EF4-FFF2-40B4-BE49-F238E27FC236}">
                <a16:creationId xmlns:a16="http://schemas.microsoft.com/office/drawing/2014/main" id="{036F1E8C-C62C-4458-A66F-006636CE7D8C}"/>
              </a:ext>
            </a:extLst>
          </p:cNvPr>
          <p:cNvSpPr>
            <a:spLocks noGrp="1"/>
          </p:cNvSpPr>
          <p:nvPr>
            <p:ph type="ftr" sz="quarter" idx="11"/>
          </p:nvPr>
        </p:nvSpPr>
        <p:spPr/>
        <p:txBody>
          <a:bodyPr/>
          <a:lstStyle/>
          <a:p>
            <a:r>
              <a:rPr kumimoji="0" lang="it-IT" sz="1800" b="0" i="0" u="none" strike="noStrike" kern="1200" cap="none" spc="0" normalizeH="0" baseline="0" noProof="0" dirty="0">
                <a:ln>
                  <a:noFill/>
                </a:ln>
                <a:solidFill>
                  <a:srgbClr val="FF0000"/>
                </a:solidFill>
                <a:effectLst/>
                <a:uLnTx/>
                <a:uFillTx/>
                <a:latin typeface="Calibri" panose="020F0502020204030204"/>
                <a:ea typeface="+mn-ea"/>
                <a:cs typeface="+mn-cs"/>
              </a:rPr>
              <a:t>Prof. Simone Campanozzi</a:t>
            </a:r>
            <a:endParaRPr lang="it-IT" dirty="0"/>
          </a:p>
        </p:txBody>
      </p:sp>
      <p:pic>
        <p:nvPicPr>
          <p:cNvPr id="5" name="Immagine 4">
            <a:extLst>
              <a:ext uri="{FF2B5EF4-FFF2-40B4-BE49-F238E27FC236}">
                <a16:creationId xmlns:a16="http://schemas.microsoft.com/office/drawing/2014/main" id="{978B3DAF-BFB1-4EBA-A09B-75236551F8F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1845113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A106F0-FE70-4EBD-A45B-FCCB9C64939E}"/>
              </a:ext>
            </a:extLst>
          </p:cNvPr>
          <p:cNvSpPr>
            <a:spLocks noGrp="1"/>
          </p:cNvSpPr>
          <p:nvPr>
            <p:ph type="title"/>
          </p:nvPr>
        </p:nvSpPr>
        <p:spPr>
          <a:solidFill>
            <a:srgbClr val="FF0000"/>
          </a:solidFill>
        </p:spPr>
        <p:txBody>
          <a:bodyPr/>
          <a:lstStyle/>
          <a:p>
            <a:r>
              <a:rPr lang="it-IT" dirty="0"/>
              <a:t>	</a:t>
            </a:r>
            <a:r>
              <a:rPr lang="it-IT" sz="3600" dirty="0"/>
              <a:t>I COS, la nonviolenza, i partiti di sinistra</a:t>
            </a:r>
          </a:p>
        </p:txBody>
      </p:sp>
      <p:sp>
        <p:nvSpPr>
          <p:cNvPr id="3" name="Segnaposto contenuto 2">
            <a:extLst>
              <a:ext uri="{FF2B5EF4-FFF2-40B4-BE49-F238E27FC236}">
                <a16:creationId xmlns:a16="http://schemas.microsoft.com/office/drawing/2014/main" id="{1E53DAAB-85AA-442B-BF5B-A5A42AB81A02}"/>
              </a:ext>
            </a:extLst>
          </p:cNvPr>
          <p:cNvSpPr>
            <a:spLocks noGrp="1"/>
          </p:cNvSpPr>
          <p:nvPr>
            <p:ph idx="1"/>
          </p:nvPr>
        </p:nvSpPr>
        <p:spPr/>
        <p:txBody>
          <a:bodyPr/>
          <a:lstStyle/>
          <a:p>
            <a:r>
              <a:rPr lang="it-IT" sz="2400" dirty="0"/>
              <a:t>Nei tre anni che seguirono la fine della guerra, i problemi maggiori per Capitini furono i rapporti con i partiti socialista e comunista. </a:t>
            </a:r>
          </a:p>
          <a:p>
            <a:pPr marL="0" indent="0">
              <a:buNone/>
            </a:pPr>
            <a:r>
              <a:rPr lang="it-IT" sz="2400" dirty="0"/>
              <a:t>«Il COS – aveva affermato Capitini – deve poggiare sulla sinistra, ma deve essere aperto all’intervento  e alla parola di tutti». Per lui sinistra voleva dire non «lo stupido andare verso il popolo, ma essere popolo. E prendete il popolo, mettetelo a discutere liberamente, mettetelo faccia a faccia con i suoi problemi, e non potrà che essere di sinistra». Insomma, ridimensionare il ruolo dei partiti.</a:t>
            </a:r>
          </a:p>
          <a:p>
            <a:pPr marL="0" indent="0">
              <a:buNone/>
            </a:pPr>
            <a:r>
              <a:rPr lang="it-IT" sz="2400" dirty="0"/>
              <a:t>Richiamo etico-politico di una coscienza solitaria, destinato all’insuccesso in mezzo a conflitti sociali violenti (strage di Portella della Ginestre del 1° maggio 1947, agitazioni sindacali contro la linea economica del ministro Einaudi, virulenza delle forze di polizia in mano al ministro Scelba…). </a:t>
            </a:r>
          </a:p>
          <a:p>
            <a:pPr marL="0" indent="0">
              <a:buNone/>
            </a:pPr>
            <a:endParaRPr lang="it-IT" dirty="0"/>
          </a:p>
        </p:txBody>
      </p:sp>
      <p:sp>
        <p:nvSpPr>
          <p:cNvPr id="4" name="Segnaposto piè di pagina 3">
            <a:extLst>
              <a:ext uri="{FF2B5EF4-FFF2-40B4-BE49-F238E27FC236}">
                <a16:creationId xmlns:a16="http://schemas.microsoft.com/office/drawing/2014/main" id="{EF9BEAFF-0B82-4D19-B1D8-462C1C5FD4EE}"/>
              </a:ext>
            </a:extLst>
          </p:cNvPr>
          <p:cNvSpPr>
            <a:spLocks noGrp="1"/>
          </p:cNvSpPr>
          <p:nvPr>
            <p:ph type="ftr" sz="quarter" idx="11"/>
          </p:nvPr>
        </p:nvSpPr>
        <p:spPr>
          <a:xfrm>
            <a:off x="4038600" y="6311900"/>
            <a:ext cx="4114800" cy="409575"/>
          </a:xfrm>
        </p:spPr>
        <p:txBody>
          <a:bodyPr/>
          <a:lstStyle/>
          <a:p>
            <a:r>
              <a:rPr lang="it-IT" sz="1800" dirty="0">
                <a:solidFill>
                  <a:srgbClr val="FF0000"/>
                </a:solidFill>
              </a:rPr>
              <a:t>Prof. Simone Campanozzi</a:t>
            </a:r>
          </a:p>
        </p:txBody>
      </p:sp>
      <p:pic>
        <p:nvPicPr>
          <p:cNvPr id="5" name="Immagine 4">
            <a:extLst>
              <a:ext uri="{FF2B5EF4-FFF2-40B4-BE49-F238E27FC236}">
                <a16:creationId xmlns:a16="http://schemas.microsoft.com/office/drawing/2014/main" id="{1C3474AF-730E-42AB-AE73-0668563DE25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56874" y="6217920"/>
            <a:ext cx="1842868" cy="503555"/>
          </a:xfrm>
          <a:prstGeom prst="rect">
            <a:avLst/>
          </a:prstGeom>
        </p:spPr>
      </p:pic>
    </p:spTree>
    <p:extLst>
      <p:ext uri="{BB962C8B-B14F-4D97-AF65-F5344CB8AC3E}">
        <p14:creationId xmlns:p14="http://schemas.microsoft.com/office/powerpoint/2010/main" val="3625591288"/>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2042</TotalTime>
  <Words>3178</Words>
  <Application>Microsoft Office PowerPoint</Application>
  <PresentationFormat>Widescreen</PresentationFormat>
  <Paragraphs>117</Paragraphs>
  <Slides>21</Slides>
  <Notes>0</Notes>
  <HiddenSlides>0</HiddenSlides>
  <MMClips>1</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21</vt:i4>
      </vt:variant>
    </vt:vector>
  </HeadingPairs>
  <TitlesOfParts>
    <vt:vector size="28" baseType="lpstr">
      <vt:lpstr>arial</vt:lpstr>
      <vt:lpstr>arial</vt:lpstr>
      <vt:lpstr>Calibri</vt:lpstr>
      <vt:lpstr>Calibri Light</vt:lpstr>
      <vt:lpstr>Lora</vt:lpstr>
      <vt:lpstr>Open Sans</vt:lpstr>
      <vt:lpstr>Tema di Office</vt:lpstr>
      <vt:lpstr>Aldo Capitini</vt:lpstr>
      <vt:lpstr>Presentazione standard di PowerPoint</vt:lpstr>
      <vt:lpstr> Concetto generale di «nonviolenza» per Capitini</vt:lpstr>
      <vt:lpstr>  Teoria e prassi della «nonviolenza»</vt:lpstr>
      <vt:lpstr> La scuola, l’educazione, la politica, la religione</vt:lpstr>
      <vt:lpstr>  I Centri di Orientamento Sociale</vt:lpstr>
      <vt:lpstr>   Parola chiave: Omnicrazia</vt:lpstr>
      <vt:lpstr>   La democrazia si impara</vt:lpstr>
      <vt:lpstr> I COS, la nonviolenza, i partiti di sinistra</vt:lpstr>
      <vt:lpstr>    La realtà di tutti</vt:lpstr>
      <vt:lpstr>   La scuola media unica</vt:lpstr>
      <vt:lpstr>   Il Giornale Scuola</vt:lpstr>
      <vt:lpstr> La democrazia si conquista studiando</vt:lpstr>
      <vt:lpstr>  Prima marcia della Pace Perugia - Assisi</vt:lpstr>
      <vt:lpstr> Antimilitarismo e obiezione di coscienza</vt:lpstr>
      <vt:lpstr> Antimilitarismo e obiezione di coscienza</vt:lpstr>
      <vt:lpstr>    Antimilitarismo e obiezione di coscienza</vt:lpstr>
      <vt:lpstr>      Ernesto Balducci difende l’obiezione di coscienza</vt:lpstr>
      <vt:lpstr>     Don Milani e la «Lettera ai cappellani»</vt:lpstr>
      <vt:lpstr>   Il testamento di Aldo Capitini</vt:lpstr>
      <vt:lpstr> 2° Marcia della Pace 24 settembre 1978</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Ist.Lombardo</dc:creator>
  <cp:lastModifiedBy>Simone Campanozzi</cp:lastModifiedBy>
  <cp:revision>76</cp:revision>
  <dcterms:created xsi:type="dcterms:W3CDTF">2020-10-27T11:03:07Z</dcterms:created>
  <dcterms:modified xsi:type="dcterms:W3CDTF">2020-11-29T11:01:50Z</dcterms:modified>
</cp:coreProperties>
</file>