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4"/>
  </p:notesMasterIdLst>
  <p:sldIdLst>
    <p:sldId id="274" r:id="rId4"/>
    <p:sldId id="260" r:id="rId5"/>
    <p:sldId id="273" r:id="rId6"/>
    <p:sldId id="259" r:id="rId7"/>
    <p:sldId id="256" r:id="rId8"/>
    <p:sldId id="261" r:id="rId9"/>
    <p:sldId id="263" r:id="rId10"/>
    <p:sldId id="258" r:id="rId11"/>
    <p:sldId id="257" r:id="rId12"/>
    <p:sldId id="264" r:id="rId13"/>
    <p:sldId id="262" r:id="rId14"/>
    <p:sldId id="270" r:id="rId15"/>
    <p:sldId id="265" r:id="rId16"/>
    <p:sldId id="266" r:id="rId17"/>
    <p:sldId id="267" r:id="rId18"/>
    <p:sldId id="271" r:id="rId19"/>
    <p:sldId id="268" r:id="rId20"/>
    <p:sldId id="269" r:id="rId21"/>
    <p:sldId id="272" r:id="rId22"/>
    <p:sldId id="275"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30" autoAdjust="0"/>
  </p:normalViewPr>
  <p:slideViewPr>
    <p:cSldViewPr snapToGrid="0">
      <p:cViewPr varScale="1">
        <p:scale>
          <a:sx n="61" d="100"/>
          <a:sy n="61" d="100"/>
        </p:scale>
        <p:origin x="1074" y="72"/>
      </p:cViewPr>
      <p:guideLst/>
    </p:cSldViewPr>
  </p:slideViewPr>
  <p:notesTextViewPr>
    <p:cViewPr>
      <p:scale>
        <a:sx n="1" d="1"/>
        <a:sy n="1" d="1"/>
      </p:scale>
      <p:origin x="0" y="0"/>
    </p:cViewPr>
  </p:notesTextViewPr>
  <p:sorterViewPr>
    <p:cViewPr>
      <p:scale>
        <a:sx n="100" d="100"/>
        <a:sy n="100" d="100"/>
      </p:scale>
      <p:origin x="0" y="-4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EE034-F647-4E3E-AE3F-ED40CF153DCA}" type="datetimeFigureOut">
              <a:rPr lang="it-IT" smtClean="0"/>
              <a:t>29/11/2020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110FE0-D7BC-4B21-BA1B-013AB739F4AC}" type="slidenum">
              <a:rPr lang="it-IT" smtClean="0"/>
              <a:t>‹N›</a:t>
            </a:fld>
            <a:endParaRPr lang="it-IT"/>
          </a:p>
        </p:txBody>
      </p:sp>
    </p:spTree>
    <p:extLst>
      <p:ext uri="{BB962C8B-B14F-4D97-AF65-F5344CB8AC3E}">
        <p14:creationId xmlns:p14="http://schemas.microsoft.com/office/powerpoint/2010/main" val="2389741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0110FE0-D7BC-4B21-BA1B-013AB739F4AC}" type="slidenum">
              <a:rPr lang="it-IT" smtClean="0"/>
              <a:t>18</a:t>
            </a:fld>
            <a:endParaRPr lang="it-IT"/>
          </a:p>
        </p:txBody>
      </p:sp>
    </p:spTree>
    <p:extLst>
      <p:ext uri="{BB962C8B-B14F-4D97-AF65-F5344CB8AC3E}">
        <p14:creationId xmlns:p14="http://schemas.microsoft.com/office/powerpoint/2010/main" val="983835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6EA6071-4FC6-4735-9DA8-655BAEED3B4A}"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233024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30D1D0-2B7E-493A-80E8-798DD03A2A3E}"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281386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A945F7F-6252-4DD5-9BC2-51AC007F27D5}"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2145492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1CF4C61-ECEF-46D3-9C90-FCB5F87C7795}"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08067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E95DE5F-F330-4D7A-8120-A5FD548B203F}"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92202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F5ED027-889D-4109-9D35-C7A806E9F801}"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933074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D05C342-22D2-4912-AEAC-5DF237E7CE96}"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90291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58BBF9D-D6E5-47C8-BF88-91DF48C0F2D2}" type="datetime1">
              <a:rPr lang="it-IT" smtClean="0">
                <a:solidFill>
                  <a:prstClr val="black">
                    <a:tint val="75000"/>
                  </a:prstClr>
                </a:solidFill>
              </a:rPr>
              <a:t>29/11/2020</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r>
              <a:rPr lang="it-IT">
                <a:solidFill>
                  <a:prstClr val="black">
                    <a:tint val="75000"/>
                  </a:prstClr>
                </a:solidFill>
              </a:rPr>
              <a:t>Simone Campanozzi</a:t>
            </a:r>
          </a:p>
        </p:txBody>
      </p:sp>
      <p:sp>
        <p:nvSpPr>
          <p:cNvPr id="9" name="Segnaposto numero diapositiva 8"/>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624291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65C65B8-5F38-430D-B212-017D6D299C09}" type="datetime1">
              <a:rPr lang="it-IT" smtClean="0">
                <a:solidFill>
                  <a:prstClr val="black">
                    <a:tint val="75000"/>
                  </a:prstClr>
                </a:solidFill>
              </a:rPr>
              <a:t>29/11/2020</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r>
              <a:rPr lang="it-IT">
                <a:solidFill>
                  <a:prstClr val="black">
                    <a:tint val="75000"/>
                  </a:prstClr>
                </a:solidFill>
              </a:rPr>
              <a:t>Simone Campanozzi</a:t>
            </a:r>
          </a:p>
        </p:txBody>
      </p:sp>
      <p:sp>
        <p:nvSpPr>
          <p:cNvPr id="5" name="Segnaposto numero diapositiva 4"/>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94795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BE4437-DAD6-4967-AAE4-FCEE1C88DE14}" type="datetime1">
              <a:rPr lang="it-IT" smtClean="0">
                <a:solidFill>
                  <a:prstClr val="black">
                    <a:tint val="75000"/>
                  </a:prstClr>
                </a:solidFill>
              </a:rPr>
              <a:t>29/11/2020</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r>
              <a:rPr lang="it-IT">
                <a:solidFill>
                  <a:prstClr val="black">
                    <a:tint val="75000"/>
                  </a:prstClr>
                </a:solidFill>
              </a:rPr>
              <a:t>Simone Campanozzi</a:t>
            </a:r>
          </a:p>
        </p:txBody>
      </p:sp>
      <p:sp>
        <p:nvSpPr>
          <p:cNvPr id="4" name="Segnaposto numero diapositiva 3"/>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757712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ECE7415-41D9-438E-8FDC-E72319938D96}"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20754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129F3C6-943F-4493-8854-6F274FF5BC41}"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3122396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942A6ED-9B2F-4312-BB20-1592AAE6BB07}"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88621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C073FFC-69BA-405F-803F-7F3DE61BE350}"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839818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A81BD5-13D9-4665-9633-63CE46B3A0D1}"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565378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2AA61E0-6482-4E2D-AD48-925B475849B1}"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0632187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DA104C-E57D-476D-8497-635A3E30ED0C}"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9013560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09B1F330-859B-4731-AC2C-8AE4928794DB}"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42398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F6CFF10-B51D-4B09-8A3D-685DF06A6578}"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53236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33C613BE-2DD5-47F2-92FC-325E1D7CAF72}" type="datetime1">
              <a:rPr lang="it-IT" smtClean="0">
                <a:solidFill>
                  <a:prstClr val="black">
                    <a:tint val="75000"/>
                  </a:prstClr>
                </a:solidFill>
              </a:rPr>
              <a:t>29/11/2020</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r>
              <a:rPr lang="it-IT">
                <a:solidFill>
                  <a:prstClr val="black">
                    <a:tint val="75000"/>
                  </a:prstClr>
                </a:solidFill>
              </a:rPr>
              <a:t>Simone Campanozzi</a:t>
            </a:r>
          </a:p>
        </p:txBody>
      </p:sp>
      <p:sp>
        <p:nvSpPr>
          <p:cNvPr id="9" name="Segnaposto numero diapositiva 8"/>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142395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15F831C-111F-4F75-8D36-5105D4583E27}" type="datetime1">
              <a:rPr lang="it-IT" smtClean="0">
                <a:solidFill>
                  <a:prstClr val="black">
                    <a:tint val="75000"/>
                  </a:prstClr>
                </a:solidFill>
              </a:rPr>
              <a:t>29/11/2020</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r>
              <a:rPr lang="it-IT">
                <a:solidFill>
                  <a:prstClr val="black">
                    <a:tint val="75000"/>
                  </a:prstClr>
                </a:solidFill>
              </a:rPr>
              <a:t>Simone Campanozzi</a:t>
            </a:r>
          </a:p>
        </p:txBody>
      </p:sp>
      <p:sp>
        <p:nvSpPr>
          <p:cNvPr id="5" name="Segnaposto numero diapositiva 4"/>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7384921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B8DDAB-B693-4463-80CE-E62FEBD28075}" type="datetime1">
              <a:rPr lang="it-IT" smtClean="0">
                <a:solidFill>
                  <a:prstClr val="black">
                    <a:tint val="75000"/>
                  </a:prstClr>
                </a:solidFill>
              </a:rPr>
              <a:t>29/11/2020</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r>
              <a:rPr lang="it-IT">
                <a:solidFill>
                  <a:prstClr val="black">
                    <a:tint val="75000"/>
                  </a:prstClr>
                </a:solidFill>
              </a:rPr>
              <a:t>Simone Campanozzi</a:t>
            </a:r>
          </a:p>
        </p:txBody>
      </p:sp>
      <p:sp>
        <p:nvSpPr>
          <p:cNvPr id="4" name="Segnaposto numero diapositiva 3"/>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92617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D80AABC-E652-45EC-8CEB-4BC6BFC0636F}"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3627675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E30993-0A84-4F25-A5BD-8515DD27D962}"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587870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6E1C838-C1B8-467D-BB17-261708B35591}" type="datetime1">
              <a:rPr lang="it-IT" smtClean="0">
                <a:solidFill>
                  <a:prstClr val="black">
                    <a:tint val="75000"/>
                  </a:prstClr>
                </a:solidFill>
              </a:rPr>
              <a:t>29/11/2020</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r>
              <a:rPr lang="it-IT">
                <a:solidFill>
                  <a:prstClr val="black">
                    <a:tint val="75000"/>
                  </a:prstClr>
                </a:solidFill>
              </a:rPr>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090073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1FDC670-5854-4E67-8DE4-9D58C51CDCEC}"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0350897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18B53FE-A8E4-40CA-A2C6-2E8907B6D257}"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r>
              <a:rPr lang="it-IT">
                <a:solidFill>
                  <a:prstClr val="black">
                    <a:tint val="75000"/>
                  </a:prstClr>
                </a:solidFill>
              </a:rPr>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58911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6A46E70-E7AC-48CE-81A7-0C69AEFE40FD}"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1691990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6796971-F992-45B3-8A15-45548AF32E52}" type="datetime1">
              <a:rPr lang="it-IT" smtClean="0"/>
              <a:t>29/11/2020</a:t>
            </a:fld>
            <a:endParaRPr lang="it-IT"/>
          </a:p>
        </p:txBody>
      </p:sp>
      <p:sp>
        <p:nvSpPr>
          <p:cNvPr id="8" name="Segnaposto piè di pagina 7"/>
          <p:cNvSpPr>
            <a:spLocks noGrp="1"/>
          </p:cNvSpPr>
          <p:nvPr>
            <p:ph type="ftr" sz="quarter" idx="11"/>
          </p:nvPr>
        </p:nvSpPr>
        <p:spPr/>
        <p:txBody>
          <a:bodyPr/>
          <a:lstStyle/>
          <a:p>
            <a:r>
              <a:rPr lang="it-IT"/>
              <a:t>Simone Campanozzi</a:t>
            </a:r>
          </a:p>
        </p:txBody>
      </p:sp>
      <p:sp>
        <p:nvSpPr>
          <p:cNvPr id="9" name="Segnaposto numero diapositiva 8"/>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282604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FA6CC87-9BC9-4DEE-A899-3FA372E08B5F}" type="datetime1">
              <a:rPr lang="it-IT" smtClean="0"/>
              <a:t>29/11/2020</a:t>
            </a:fld>
            <a:endParaRPr lang="it-IT"/>
          </a:p>
        </p:txBody>
      </p:sp>
      <p:sp>
        <p:nvSpPr>
          <p:cNvPr id="4" name="Segnaposto piè di pagina 3"/>
          <p:cNvSpPr>
            <a:spLocks noGrp="1"/>
          </p:cNvSpPr>
          <p:nvPr>
            <p:ph type="ftr" sz="quarter" idx="11"/>
          </p:nvPr>
        </p:nvSpPr>
        <p:spPr/>
        <p:txBody>
          <a:bodyPr/>
          <a:lstStyle/>
          <a:p>
            <a:r>
              <a:rPr lang="it-IT"/>
              <a:t>Simone Campanozzi</a:t>
            </a:r>
          </a:p>
        </p:txBody>
      </p:sp>
      <p:sp>
        <p:nvSpPr>
          <p:cNvPr id="5" name="Segnaposto numero diapositiva 4"/>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410981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037DB23-0EA7-4FB4-B89E-B382D28A7FB4}" type="datetime1">
              <a:rPr lang="it-IT" smtClean="0"/>
              <a:t>29/11/2020</a:t>
            </a:fld>
            <a:endParaRPr lang="it-IT"/>
          </a:p>
        </p:txBody>
      </p:sp>
      <p:sp>
        <p:nvSpPr>
          <p:cNvPr id="3" name="Segnaposto piè di pagina 2"/>
          <p:cNvSpPr>
            <a:spLocks noGrp="1"/>
          </p:cNvSpPr>
          <p:nvPr>
            <p:ph type="ftr" sz="quarter" idx="11"/>
          </p:nvPr>
        </p:nvSpPr>
        <p:spPr/>
        <p:txBody>
          <a:bodyPr/>
          <a:lstStyle/>
          <a:p>
            <a:r>
              <a:rPr lang="it-IT"/>
              <a:t>Simone Campanozzi</a:t>
            </a:r>
          </a:p>
        </p:txBody>
      </p:sp>
      <p:sp>
        <p:nvSpPr>
          <p:cNvPr id="4" name="Segnaposto numero diapositiva 3"/>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161452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DD2779-ED5E-4BBE-B84E-EB1C61969060}"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237570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6C58611-0F69-41E3-AFFA-D75E8A2D2342}"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710056FE-7595-40BA-B947-DC8B83E2E7C8}" type="slidenum">
              <a:rPr lang="it-IT" smtClean="0"/>
              <a:t>‹N›</a:t>
            </a:fld>
            <a:endParaRPr lang="it-IT"/>
          </a:p>
        </p:txBody>
      </p:sp>
    </p:spTree>
    <p:extLst>
      <p:ext uri="{BB962C8B-B14F-4D97-AF65-F5344CB8AC3E}">
        <p14:creationId xmlns:p14="http://schemas.microsoft.com/office/powerpoint/2010/main" val="356915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69BD3-1EF0-4352-80B5-7525EC3E5369}" type="datetime1">
              <a:rPr lang="it-IT" smtClean="0"/>
              <a:t>29/11/2020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Simone Campanozzi</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056FE-7595-40BA-B947-DC8B83E2E7C8}" type="slidenum">
              <a:rPr lang="it-IT" smtClean="0"/>
              <a:t>‹N›</a:t>
            </a:fld>
            <a:endParaRPr lang="it-IT"/>
          </a:p>
        </p:txBody>
      </p:sp>
    </p:spTree>
    <p:extLst>
      <p:ext uri="{BB962C8B-B14F-4D97-AF65-F5344CB8AC3E}">
        <p14:creationId xmlns:p14="http://schemas.microsoft.com/office/powerpoint/2010/main" val="3916669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42FE9-7077-4E97-8B3A-498F40E7D284}"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solidFill>
                  <a:prstClr val="black">
                    <a:tint val="75000"/>
                  </a:prstClr>
                </a:solidFill>
              </a:rPr>
              <a:t>Simone Campanozzi</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445256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B11DE-A81B-4DC2-985F-4679B5CF26B1}" type="datetime1">
              <a:rPr lang="it-IT" smtClean="0">
                <a:solidFill>
                  <a:prstClr val="black">
                    <a:tint val="75000"/>
                  </a:prstClr>
                </a:solidFill>
              </a:rPr>
              <a:t>29/11/2020</a:t>
            </a:fld>
            <a:endParaRPr lang="it-IT">
              <a:solidFill>
                <a:prstClr val="black">
                  <a:tint val="75000"/>
                </a:prstClr>
              </a:solidFill>
            </a:endParaRP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solidFill>
                  <a:prstClr val="black">
                    <a:tint val="75000"/>
                  </a:prstClr>
                </a:solidFill>
              </a:rPr>
              <a:t>Simone Campanozzi</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7E188-26E6-47EC-B955-E68FE1F3B7AF}"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6921778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www.assopace.org/index.php/noi-assopace/assopace-storia"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t.wikipedia.org/wiki/Repubblica_Democratica_Tedesca" TargetMode="External"/><Relationship Id="rId2" Type="http://schemas.openxmlformats.org/officeDocument/2006/relationships/hyperlink" Target="https://it.wikipedia.org/wiki/1949"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78EA6-90C3-49AF-9BD3-71B9CD33DD29}"/>
              </a:ext>
            </a:extLst>
          </p:cNvPr>
          <p:cNvSpPr>
            <a:spLocks noGrp="1"/>
          </p:cNvSpPr>
          <p:nvPr>
            <p:ph type="ctrTitle"/>
          </p:nvPr>
        </p:nvSpPr>
        <p:spPr>
          <a:xfrm>
            <a:off x="1524000" y="1122363"/>
            <a:ext cx="9144000" cy="1655762"/>
          </a:xfrm>
          <a:solidFill>
            <a:srgbClr val="FF0000"/>
          </a:solidFill>
        </p:spPr>
        <p:txBody>
          <a:bodyPr>
            <a:normAutofit/>
          </a:bodyPr>
          <a:lstStyle/>
          <a:p>
            <a:r>
              <a:rPr lang="it-IT" sz="4000" dirty="0"/>
              <a:t>Pacifismo e antimilitarismo</a:t>
            </a:r>
          </a:p>
        </p:txBody>
      </p:sp>
      <p:sp>
        <p:nvSpPr>
          <p:cNvPr id="3" name="Sottotitolo 2">
            <a:extLst>
              <a:ext uri="{FF2B5EF4-FFF2-40B4-BE49-F238E27FC236}">
                <a16:creationId xmlns:a16="http://schemas.microsoft.com/office/drawing/2014/main" id="{0FB5EC36-022D-4EBE-8604-1C0272B53C98}"/>
              </a:ext>
            </a:extLst>
          </p:cNvPr>
          <p:cNvSpPr>
            <a:spLocks noGrp="1"/>
          </p:cNvSpPr>
          <p:nvPr>
            <p:ph type="subTitle" idx="1"/>
          </p:nvPr>
        </p:nvSpPr>
        <p:spPr>
          <a:xfrm>
            <a:off x="1524000" y="2778125"/>
            <a:ext cx="9144000" cy="2479675"/>
          </a:xfrm>
          <a:solidFill>
            <a:srgbClr val="FF0000"/>
          </a:solidFill>
        </p:spPr>
        <p:txBody>
          <a:bodyPr>
            <a:normAutofit/>
          </a:bodyPr>
          <a:lstStyle/>
          <a:p>
            <a:r>
              <a:rPr lang="it-IT" sz="2800" dirty="0"/>
              <a:t>Dalla Guerra fredda alla fine del mondo bipolare</a:t>
            </a:r>
          </a:p>
        </p:txBody>
      </p:sp>
      <p:sp>
        <p:nvSpPr>
          <p:cNvPr id="4" name="Segnaposto piè di pagina 3">
            <a:extLst>
              <a:ext uri="{FF2B5EF4-FFF2-40B4-BE49-F238E27FC236}">
                <a16:creationId xmlns:a16="http://schemas.microsoft.com/office/drawing/2014/main" id="{2E9823AF-BF2A-4D13-8270-D7EA38819481}"/>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6DBFD9D3-6166-4C27-A7E2-3E49CA0F58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473132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07D7A0-C3A1-477B-8B0D-DC5E83969E67}"/>
              </a:ext>
            </a:extLst>
          </p:cNvPr>
          <p:cNvSpPr>
            <a:spLocks noGrp="1"/>
          </p:cNvSpPr>
          <p:nvPr>
            <p:ph type="title"/>
          </p:nvPr>
        </p:nvSpPr>
        <p:spPr>
          <a:solidFill>
            <a:srgbClr val="FF0000"/>
          </a:solidFill>
        </p:spPr>
        <p:txBody>
          <a:bodyPr>
            <a:normAutofit/>
          </a:bodyPr>
          <a:lstStyle/>
          <a:p>
            <a:r>
              <a:rPr lang="it-IT" sz="3600" dirty="0"/>
              <a:t>	Guerre «calde» per i diritti e decolonizzazione </a:t>
            </a:r>
          </a:p>
        </p:txBody>
      </p:sp>
      <p:sp>
        <p:nvSpPr>
          <p:cNvPr id="3" name="Segnaposto contenuto 2">
            <a:extLst>
              <a:ext uri="{FF2B5EF4-FFF2-40B4-BE49-F238E27FC236}">
                <a16:creationId xmlns:a16="http://schemas.microsoft.com/office/drawing/2014/main" id="{89037C75-4396-4201-BE46-D980C642F272}"/>
              </a:ext>
            </a:extLst>
          </p:cNvPr>
          <p:cNvSpPr>
            <a:spLocks noGrp="1"/>
          </p:cNvSpPr>
          <p:nvPr>
            <p:ph idx="1"/>
          </p:nvPr>
        </p:nvSpPr>
        <p:spPr/>
        <p:txBody>
          <a:bodyPr>
            <a:normAutofit lnSpcReduction="10000"/>
          </a:bodyPr>
          <a:lstStyle/>
          <a:p>
            <a:r>
              <a:rPr lang="it-IT" sz="2400" dirty="0"/>
              <a:t>Il 1960 viene ricordato come l’anno dell’Africa, poiché caratterizzato da una serie di eventi che portarono all’indipendenza di diciassette Paesi: Camerun, Togo, Senegal, Mali, Madagascar, Repubblica Democratica del Congo, Somalia, Benin, Niger, Burkina Faso, Costa d’Avorio, Ciad, Repubblica Centrafricana, Repubblica del Congo, Gabon, Nigeria, Mauritania; seguiti poi da molti altri nel corso degli anni.</a:t>
            </a:r>
          </a:p>
          <a:p>
            <a:r>
              <a:rPr lang="it-IT" sz="2400" dirty="0"/>
              <a:t>5 luglio del 1962 indipendenza dell’Algeria , dopo una guerra iniziata nel novembre del 1954 e intensificatasi a partire dal 1958, quando gli indipendentisti algerini iniziarono a organizzare attentati terroristici in Francia</a:t>
            </a:r>
            <a:r>
              <a:rPr lang="it-IT" dirty="0"/>
              <a:t>. </a:t>
            </a:r>
            <a:r>
              <a:rPr lang="it-IT" sz="2400" dirty="0"/>
              <a:t>Centinaia di migliaia i morti della guerra d’indipendenza algerina. </a:t>
            </a:r>
          </a:p>
          <a:p>
            <a:r>
              <a:rPr lang="en-US" sz="2400" dirty="0"/>
              <a:t>Civil Rights Act </a:t>
            </a:r>
            <a:r>
              <a:rPr lang="en-US" sz="2400" dirty="0" err="1"/>
              <a:t>firmato</a:t>
            </a:r>
            <a:r>
              <a:rPr lang="en-US" sz="2400" dirty="0"/>
              <a:t> da Lyndon Johnson il 2 </a:t>
            </a:r>
            <a:r>
              <a:rPr lang="en-US" sz="2400" dirty="0" err="1"/>
              <a:t>luglio</a:t>
            </a:r>
            <a:r>
              <a:rPr lang="en-US" sz="2400" dirty="0"/>
              <a:t> 1964, </a:t>
            </a:r>
            <a:r>
              <a:rPr lang="it-IT" sz="2400" dirty="0"/>
              <a:t>che dichiara illegali le disparità di registrazione nelle elezioni e la separazione razziale nelle scuole, è la prima di una serie di leggi che smantellano la segregazione negli Stati Uniti.</a:t>
            </a:r>
          </a:p>
          <a:p>
            <a:endParaRPr lang="it-IT" sz="2400" dirty="0"/>
          </a:p>
        </p:txBody>
      </p:sp>
      <p:sp>
        <p:nvSpPr>
          <p:cNvPr id="4" name="Segnaposto piè di pagina 3">
            <a:extLst>
              <a:ext uri="{FF2B5EF4-FFF2-40B4-BE49-F238E27FC236}">
                <a16:creationId xmlns:a16="http://schemas.microsoft.com/office/drawing/2014/main" id="{24D4F5C0-BBAB-4F36-B7B6-C0A65DA1E213}"/>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B5A2C65F-30E9-4EA2-AEB7-0F517585C5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99675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7EAC32-2716-47C0-B720-679104E865BF}"/>
              </a:ext>
            </a:extLst>
          </p:cNvPr>
          <p:cNvSpPr>
            <a:spLocks noGrp="1"/>
          </p:cNvSpPr>
          <p:nvPr>
            <p:ph type="title"/>
          </p:nvPr>
        </p:nvSpPr>
        <p:spPr>
          <a:solidFill>
            <a:srgbClr val="FF0000"/>
          </a:solidFill>
        </p:spPr>
        <p:txBody>
          <a:bodyPr/>
          <a:lstStyle/>
          <a:p>
            <a:r>
              <a:rPr lang="it-IT" dirty="0"/>
              <a:t>	</a:t>
            </a:r>
            <a:r>
              <a:rPr lang="it-IT" sz="3600" dirty="0"/>
              <a:t>Bertrand Russel e il tribunale per la pace</a:t>
            </a:r>
          </a:p>
        </p:txBody>
      </p:sp>
      <p:sp>
        <p:nvSpPr>
          <p:cNvPr id="3" name="Segnaposto contenuto 2">
            <a:extLst>
              <a:ext uri="{FF2B5EF4-FFF2-40B4-BE49-F238E27FC236}">
                <a16:creationId xmlns:a16="http://schemas.microsoft.com/office/drawing/2014/main" id="{FB87AE69-F32C-419C-9577-C0AAB8DF9E41}"/>
              </a:ext>
            </a:extLst>
          </p:cNvPr>
          <p:cNvSpPr>
            <a:spLocks noGrp="1"/>
          </p:cNvSpPr>
          <p:nvPr>
            <p:ph idx="1"/>
          </p:nvPr>
        </p:nvSpPr>
        <p:spPr>
          <a:xfrm>
            <a:off x="838200" y="1800664"/>
            <a:ext cx="10515600" cy="4881489"/>
          </a:xfrm>
        </p:spPr>
        <p:txBody>
          <a:bodyPr>
            <a:normAutofit lnSpcReduction="10000"/>
          </a:bodyPr>
          <a:lstStyle/>
          <a:p>
            <a:r>
              <a:rPr lang="it-IT" dirty="0"/>
              <a:t> </a:t>
            </a:r>
            <a:r>
              <a:rPr lang="it-IT" sz="2400" dirty="0"/>
              <a:t>Bertrand Russell (1872-1970), matematico, logico e filosofo, si batté durante tutta la sua vita per assicurare all’individuo la massima libertà compatibile con un’armonica convivenza civile. Per promuovere le sue idee di pace e libertà nel 1963 fonda </a:t>
            </a:r>
            <a:r>
              <a:rPr lang="it-IT" sz="2400" i="1" dirty="0"/>
              <a:t>l’Atlantic Peace Foundation</a:t>
            </a:r>
            <a:r>
              <a:rPr lang="it-IT" sz="2400" dirty="0"/>
              <a:t>, con compiti di studio e di ricerca, e la </a:t>
            </a:r>
            <a:r>
              <a:rPr lang="it-IT" sz="2400" i="1" dirty="0"/>
              <a:t>Bertrand Russell Peace Foundation </a:t>
            </a:r>
            <a:r>
              <a:rPr lang="it-IT" sz="2400" dirty="0"/>
              <a:t>contro la corsa agli armamenti e in favore dei popoli oppressi. Con l’appoggio di quest’ultima, nel 1966, durante la guerra in Vietnam, riesce inoltre a istituire il «Tribunale internazionale contro i crimini di guerra», il cosiddetto </a:t>
            </a:r>
            <a:r>
              <a:rPr lang="it-IT" sz="2400" i="1" dirty="0"/>
              <a:t>Tribunale Russell</a:t>
            </a:r>
            <a:r>
              <a:rPr lang="it-IT" sz="2400" dirty="0"/>
              <a:t>, che in seguito riconoscerà gli Stati Uniti colpevoli di genocidio in Vietnam. Dell’International War Crimes </a:t>
            </a:r>
            <a:r>
              <a:rPr lang="it-IT" sz="2400" dirty="0" err="1"/>
              <a:t>Tribunal</a:t>
            </a:r>
            <a:r>
              <a:rPr lang="it-IT" sz="2400" dirty="0"/>
              <a:t> faceva parte anche il nostro Lelio Basso, che poi nel 1976 fu tra i promotori della </a:t>
            </a:r>
            <a:r>
              <a:rPr lang="it-IT" sz="2400" i="1" dirty="0"/>
              <a:t>Dichiarazione universale dei diritti dei popoli, </a:t>
            </a:r>
            <a:r>
              <a:rPr lang="it-IT" sz="2400" dirty="0"/>
              <a:t>adottata il 4 luglio 1976 ad Algeri.</a:t>
            </a:r>
          </a:p>
          <a:p>
            <a:r>
              <a:rPr lang="it-IT" sz="2400" dirty="0"/>
              <a:t>Libertà individuale, equità sociale, pacifismo, non-violenza, laicità: questi i valori essenziali che hanno guidato, nel pensiero e nella vita, il pensiero libertario e umanistico e la vita di Bertrand Russell.</a:t>
            </a:r>
          </a:p>
          <a:p>
            <a:endParaRPr lang="it-IT" sz="2400" dirty="0"/>
          </a:p>
          <a:p>
            <a:endParaRPr lang="it-IT" dirty="0"/>
          </a:p>
        </p:txBody>
      </p:sp>
      <p:sp>
        <p:nvSpPr>
          <p:cNvPr id="4" name="Segnaposto piè di pagina 3">
            <a:extLst>
              <a:ext uri="{FF2B5EF4-FFF2-40B4-BE49-F238E27FC236}">
                <a16:creationId xmlns:a16="http://schemas.microsoft.com/office/drawing/2014/main" id="{F860B895-CDBC-4026-B5CC-D4FD1B03A414}"/>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FE5FF191-765A-410B-8299-699D866039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767901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normAutofit/>
          </a:bodyPr>
          <a:lstStyle/>
          <a:p>
            <a:r>
              <a:rPr lang="it-IT" sz="3600" dirty="0"/>
              <a:t>		Le marce di Pasqua contro l’atomica</a:t>
            </a:r>
          </a:p>
        </p:txBody>
      </p:sp>
      <p:sp>
        <p:nvSpPr>
          <p:cNvPr id="3" name="Segnaposto contenuto 2"/>
          <p:cNvSpPr>
            <a:spLocks noGrp="1"/>
          </p:cNvSpPr>
          <p:nvPr>
            <p:ph idx="1"/>
          </p:nvPr>
        </p:nvSpPr>
        <p:spPr>
          <a:xfrm>
            <a:off x="838200" y="1820998"/>
            <a:ext cx="10515600" cy="4360727"/>
          </a:xfrm>
        </p:spPr>
        <p:txBody>
          <a:bodyPr>
            <a:normAutofit lnSpcReduction="10000"/>
          </a:bodyPr>
          <a:lstStyle/>
          <a:p>
            <a:r>
              <a:rPr lang="it-IT" sz="2400" dirty="0"/>
              <a:t>Il giorno di Pasqua del 1958, i pacifisti inglesi organizzano la marcia delle cinquanta miglia per protestare, invano, contro il riarmo nucleare britannico. Diecimila persone marciano da Londra fino a </a:t>
            </a:r>
            <a:r>
              <a:rPr lang="it-IT" sz="2400" dirty="0" err="1"/>
              <a:t>Aldermaston</a:t>
            </a:r>
            <a:r>
              <a:rPr lang="it-IT" sz="2400" dirty="0"/>
              <a:t>, località sede di una base militare e di una fabbrica di armi nucleari. E' la prima marcia di Pasqua della storia, cui ne seguiranno molte altre in diversi paesi dell’Europa occidentale negli anni successivi. Fa la sua prima comparsa il famoso simbolo, creata nel febbraio 1958 da Gerald </a:t>
            </a:r>
            <a:r>
              <a:rPr lang="it-IT" sz="2400" dirty="0" err="1"/>
              <a:t>Holtom</a:t>
            </a:r>
            <a:r>
              <a:rPr lang="it-IT" sz="2400" dirty="0"/>
              <a:t>, disegnatore commerciale e pacifista, su commissione della CND (Campagna per il disarmo nucleare britannica), all'epoca guidata da Bertrand Russell. «Ero in uno stato di disperazione. Profonda disperazione. Ho disegnato me stesso: la rappresentazione di un individuo disperato, con le palme delle mani allargate all'infuori e verso il basso, alla maniera del contadino di Goya davanti al plotone d'esecuzione. Ho dato al disegno la forma di una linea e ci ho fatto un cerchio intorno». </a:t>
            </a:r>
          </a:p>
          <a:p>
            <a:endParaRPr lang="it-IT" dirty="0"/>
          </a:p>
        </p:txBody>
      </p:sp>
      <p:pic>
        <p:nvPicPr>
          <p:cNvPr id="5" name="Immagine 4"/>
          <p:cNvPicPr>
            <a:picLocks noChangeAspect="1"/>
          </p:cNvPicPr>
          <p:nvPr/>
        </p:nvPicPr>
        <p:blipFill>
          <a:blip r:embed="rId2"/>
          <a:stretch>
            <a:fillRect/>
          </a:stretch>
        </p:blipFill>
        <p:spPr>
          <a:xfrm>
            <a:off x="5381625" y="5438775"/>
            <a:ext cx="1057275" cy="914399"/>
          </a:xfrm>
          <a:prstGeom prst="rect">
            <a:avLst/>
          </a:prstGeom>
        </p:spPr>
      </p:pic>
      <p:sp>
        <p:nvSpPr>
          <p:cNvPr id="4" name="Segnaposto piè di pagina 3">
            <a:extLst>
              <a:ext uri="{FF2B5EF4-FFF2-40B4-BE49-F238E27FC236}">
                <a16:creationId xmlns:a16="http://schemas.microsoft.com/office/drawing/2014/main" id="{8B64ADAA-4A0F-4A60-AB8A-4BC6FEE7A480}"/>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6" name="Immagine 5">
            <a:extLst>
              <a:ext uri="{FF2B5EF4-FFF2-40B4-BE49-F238E27FC236}">
                <a16:creationId xmlns:a16="http://schemas.microsoft.com/office/drawing/2014/main" id="{C9BFF8C0-716C-49C3-89C3-B054993FFB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706791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1173479"/>
          </a:xfrm>
          <a:solidFill>
            <a:srgbClr val="FF0000"/>
          </a:solidFill>
        </p:spPr>
        <p:txBody>
          <a:bodyPr/>
          <a:lstStyle/>
          <a:p>
            <a:r>
              <a:rPr lang="it-IT" dirty="0"/>
              <a:t>	</a:t>
            </a:r>
            <a:r>
              <a:rPr lang="it-IT" sz="3600" dirty="0"/>
              <a:t>1968: guerra e contestazione giovanile </a:t>
            </a:r>
          </a:p>
        </p:txBody>
      </p:sp>
      <p:sp>
        <p:nvSpPr>
          <p:cNvPr id="3" name="Segnaposto contenuto 2"/>
          <p:cNvSpPr>
            <a:spLocks noGrp="1"/>
          </p:cNvSpPr>
          <p:nvPr>
            <p:ph idx="1"/>
          </p:nvPr>
        </p:nvSpPr>
        <p:spPr>
          <a:xfrm>
            <a:off x="838200" y="1371600"/>
            <a:ext cx="10515600" cy="5486400"/>
          </a:xfrm>
        </p:spPr>
        <p:txBody>
          <a:bodyPr>
            <a:noAutofit/>
          </a:bodyPr>
          <a:lstStyle/>
          <a:p>
            <a:r>
              <a:rPr lang="it-IT" sz="2400" dirty="0"/>
              <a:t>Il pacifismo identifica l’insieme delle teorie che fanno riferimento all’abbandono e al superamento della guerra e della violenza come mezzo di relazione fra gli Stati e gli uomini. Lo scoppio del ’68 è anticipato da una grande mobilitazione, iniziata nelle università americane e diffusasi poi in Europa, contro la guerra del Vietnam, che funge anche da detonatore della rivolta.</a:t>
            </a:r>
          </a:p>
          <a:p>
            <a:r>
              <a:rPr lang="it-IT" sz="2400" dirty="0"/>
              <a:t>In Italia sono soprattutto i partiti di sinistra a guidare le mobilitazioni nelle piazze, sebbene non manchi una crescente partecipazione del mondo cattolico. In effetti, quello sessantottino è un pacifismo che assume una connotazione antimperialista, marxista e rivoluzionaria.</a:t>
            </a:r>
          </a:p>
          <a:p>
            <a:r>
              <a:rPr lang="it-IT" sz="2400" dirty="0"/>
              <a:t>Meno successo ha invece la pratica della nonviolenza come forma di liberazione collettiva e individuale, tanto a causa della radicalità della contestazione contro la società capitalistica dei movimenti quanto per la dura risposta che ricevono i dimostranti da parte dell'autorità, nonché per l’intensificarsi dei conflitti internazionali.</a:t>
            </a:r>
          </a:p>
        </p:txBody>
      </p:sp>
      <p:sp>
        <p:nvSpPr>
          <p:cNvPr id="4" name="Segnaposto piè di pagina 3">
            <a:extLst>
              <a:ext uri="{FF2B5EF4-FFF2-40B4-BE49-F238E27FC236}">
                <a16:creationId xmlns:a16="http://schemas.microsoft.com/office/drawing/2014/main" id="{084AC826-BBC1-4EA2-B9E9-A631C0A8E2F0}"/>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4CB2F063-BAFB-4BFE-ADE6-B53839DAC5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41633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D47713-8A47-46F5-AEA8-7A17222015FC}"/>
              </a:ext>
            </a:extLst>
          </p:cNvPr>
          <p:cNvSpPr>
            <a:spLocks noGrp="1"/>
          </p:cNvSpPr>
          <p:nvPr>
            <p:ph type="title"/>
          </p:nvPr>
        </p:nvSpPr>
        <p:spPr>
          <a:xfrm>
            <a:off x="838200" y="1"/>
            <a:ext cx="10515600" cy="1173479"/>
          </a:xfrm>
          <a:solidFill>
            <a:srgbClr val="FF0000"/>
          </a:solidFill>
        </p:spPr>
        <p:txBody>
          <a:bodyPr/>
          <a:lstStyle/>
          <a:p>
            <a:r>
              <a:rPr lang="it-IT" dirty="0"/>
              <a:t>		</a:t>
            </a:r>
            <a:r>
              <a:rPr lang="it-IT" sz="3600" dirty="0"/>
              <a:t>Contro il nucleare, contro la guerra.</a:t>
            </a:r>
          </a:p>
        </p:txBody>
      </p:sp>
      <p:sp>
        <p:nvSpPr>
          <p:cNvPr id="3" name="Segnaposto contenuto 2">
            <a:extLst>
              <a:ext uri="{FF2B5EF4-FFF2-40B4-BE49-F238E27FC236}">
                <a16:creationId xmlns:a16="http://schemas.microsoft.com/office/drawing/2014/main" id="{756BB8E3-D4AE-404D-A481-8302D9F66FDE}"/>
              </a:ext>
            </a:extLst>
          </p:cNvPr>
          <p:cNvSpPr>
            <a:spLocks noGrp="1"/>
          </p:cNvSpPr>
          <p:nvPr>
            <p:ph idx="1"/>
          </p:nvPr>
        </p:nvSpPr>
        <p:spPr>
          <a:xfrm>
            <a:off x="838200" y="1280160"/>
            <a:ext cx="10515600" cy="5577839"/>
          </a:xfrm>
        </p:spPr>
        <p:txBody>
          <a:bodyPr>
            <a:normAutofit/>
          </a:bodyPr>
          <a:lstStyle/>
          <a:p>
            <a:r>
              <a:rPr lang="it-IT" sz="2400" dirty="0"/>
              <a:t>Dopo le spaventose stragi di Hiroshima e Nagasaki si poneva l’esigenza di redimere l’immagine del fungo atomico sfruttando al tempo stesso la nuova forma di energia per fini economici: così nel 1953 gli Stati Uniti lanciarono la campagna “Atomi per la Pace” per la costruzione in tutto il mondo di reattori nucleari destinati a convertire l’energia termica prodotta dalla fissione nucleare in energia elettrica. Ma il 28 marzo del 1979, si innescò in uno dei due reattori della centrale di Three Miles Island, situata presso la cittadina di Harrisburg in Pennsylvania, una sequenza di guasti e malfunzionamenti che portarono all’incidente nucleare più grave negli Stati Uniti.</a:t>
            </a:r>
          </a:p>
          <a:p>
            <a:r>
              <a:rPr lang="it-IT" sz="2400" dirty="0"/>
              <a:t> 19-23 settembre 1979, No </a:t>
            </a:r>
            <a:r>
              <a:rPr lang="it-IT" sz="2400" dirty="0" err="1"/>
              <a:t>nukes</a:t>
            </a:r>
            <a:r>
              <a:rPr lang="it-IT" sz="2400" dirty="0"/>
              <a:t>, due concerti si svolsero al Madison </a:t>
            </a:r>
            <a:r>
              <a:rPr lang="it-IT" sz="2400" dirty="0" err="1"/>
              <a:t>Square</a:t>
            </a:r>
            <a:r>
              <a:rPr lang="it-IT" sz="2400" dirty="0"/>
              <a:t> Garden di New York: Springsteen, Jackson Browne, </a:t>
            </a:r>
            <a:r>
              <a:rPr lang="en-US" sz="2400" dirty="0"/>
              <a:t>Crosby Stills e Nash, James Taylor, Bonnie </a:t>
            </a:r>
            <a:r>
              <a:rPr lang="en-US" sz="2400" dirty="0" err="1"/>
              <a:t>Raitt</a:t>
            </a:r>
            <a:r>
              <a:rPr lang="en-US" sz="2400" dirty="0"/>
              <a:t> </a:t>
            </a:r>
            <a:r>
              <a:rPr lang="it-IT" sz="2400" dirty="0"/>
              <a:t>e altri cantanti famosi. Un evento mediatico che mise in dubbio il tradizionale consenso al nucleare dei cittadini statunitensi e che contribuì a fermare sostanzialmente il programma nucleare degli USA. </a:t>
            </a:r>
          </a:p>
          <a:p>
            <a:endParaRPr lang="it-IT" sz="2400" dirty="0"/>
          </a:p>
        </p:txBody>
      </p:sp>
      <p:sp>
        <p:nvSpPr>
          <p:cNvPr id="4" name="Segnaposto piè di pagina 3">
            <a:extLst>
              <a:ext uri="{FF2B5EF4-FFF2-40B4-BE49-F238E27FC236}">
                <a16:creationId xmlns:a16="http://schemas.microsoft.com/office/drawing/2014/main" id="{E8B79B41-457A-498F-B6CE-63E8E4C393D5}"/>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AC84DC6B-31C6-45AD-A878-F0630883E6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986317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393F1F-261F-489A-BE24-BD85C75F595C}"/>
              </a:ext>
            </a:extLst>
          </p:cNvPr>
          <p:cNvSpPr>
            <a:spLocks noGrp="1"/>
          </p:cNvSpPr>
          <p:nvPr>
            <p:ph type="title"/>
          </p:nvPr>
        </p:nvSpPr>
        <p:spPr>
          <a:xfrm>
            <a:off x="838200" y="1"/>
            <a:ext cx="10515600" cy="1036319"/>
          </a:xfrm>
          <a:solidFill>
            <a:srgbClr val="FF0000"/>
          </a:solidFill>
        </p:spPr>
        <p:txBody>
          <a:bodyPr>
            <a:normAutofit/>
          </a:bodyPr>
          <a:lstStyle/>
          <a:p>
            <a:r>
              <a:rPr lang="it-IT" sz="3600" dirty="0"/>
              <a:t>    Anni ’80: nuova ondata del movimento per la pace</a:t>
            </a:r>
          </a:p>
        </p:txBody>
      </p:sp>
      <p:sp>
        <p:nvSpPr>
          <p:cNvPr id="3" name="Segnaposto contenuto 2">
            <a:extLst>
              <a:ext uri="{FF2B5EF4-FFF2-40B4-BE49-F238E27FC236}">
                <a16:creationId xmlns:a16="http://schemas.microsoft.com/office/drawing/2014/main" id="{8DECD26D-4818-4BAC-B469-54C3CDB1F0C4}"/>
              </a:ext>
            </a:extLst>
          </p:cNvPr>
          <p:cNvSpPr>
            <a:spLocks noGrp="1"/>
          </p:cNvSpPr>
          <p:nvPr>
            <p:ph idx="1"/>
          </p:nvPr>
        </p:nvSpPr>
        <p:spPr>
          <a:xfrm>
            <a:off x="838200" y="1158240"/>
            <a:ext cx="10515600" cy="5699759"/>
          </a:xfrm>
        </p:spPr>
        <p:txBody>
          <a:bodyPr>
            <a:normAutofit lnSpcReduction="10000"/>
          </a:bodyPr>
          <a:lstStyle/>
          <a:p>
            <a:r>
              <a:rPr lang="it-IT" sz="2400" dirty="0"/>
              <a:t>Contro il nuovo pericolo nucleare e la folle corsa al riarmo ad est e ad ovest di Breznev e Reagan, si mobilitano milioni di persone in tutta Europa. </a:t>
            </a:r>
          </a:p>
          <a:p>
            <a:r>
              <a:rPr lang="it-IT" sz="2400" dirty="0"/>
              <a:t>Comiso (in provincia di Ragusa) diventa la capitale del pacifismo. Proprio lì dovrebbero arrivare i missili nucleari Cruise. La Nato nel dicembre 1979 aveva infatti deciso di dispiegare 572 missili nucleari a media gittata (Pershing e Cruise) in Olanda, Gran Bretagna, Germania, Belgio e Italia, in risposta al dispiegamento  dei missili SS20 sul territorio dei paesi del Patto di Varsavia.</a:t>
            </a:r>
          </a:p>
          <a:p>
            <a:r>
              <a:rPr lang="it-IT" sz="2400" dirty="0"/>
              <a:t>Nel 1981 si riunisce per la prima volta la Convenzione End (</a:t>
            </a:r>
            <a:r>
              <a:rPr lang="it-IT" sz="2400" dirty="0" err="1"/>
              <a:t>European</a:t>
            </a:r>
            <a:r>
              <a:rPr lang="it-IT" sz="2400" dirty="0"/>
              <a:t> </a:t>
            </a:r>
            <a:r>
              <a:rPr lang="it-IT" sz="2400" dirty="0" err="1"/>
              <a:t>Nuclear</a:t>
            </a:r>
            <a:r>
              <a:rPr lang="it-IT" sz="2400" dirty="0"/>
              <a:t> </a:t>
            </a:r>
            <a:r>
              <a:rPr lang="it-IT" sz="2400" dirty="0" err="1"/>
              <a:t>Disarmament</a:t>
            </a:r>
            <a:r>
              <a:rPr lang="it-IT" sz="2400" dirty="0"/>
              <a:t>) che promuove un comune appello per un'Europa libera dall'incubo nucleare. I pacifisti chiedevano di liberare il continente "dal Portogallo alla Polonia" dalle armi nucleari.</a:t>
            </a:r>
          </a:p>
          <a:p>
            <a:r>
              <a:rPr lang="it-IT" sz="2400" dirty="0"/>
              <a:t> Il movimento che sorge in Italia è trasversale: incontro di diverse generazioni, origini sociali, componenti politiche, fedi religiose, tradizioni culturali. Coinvolge il Partito comunista italiano, i gruppi della Nuova Sinistra, le grandi associazioni come Arci e Acli, il mondo cattolico, le esperienze di organizzazioni nonviolente e di obiettori di coscienza, i sindacati.</a:t>
            </a:r>
          </a:p>
        </p:txBody>
      </p:sp>
      <p:sp>
        <p:nvSpPr>
          <p:cNvPr id="4" name="Segnaposto piè di pagina 3">
            <a:extLst>
              <a:ext uri="{FF2B5EF4-FFF2-40B4-BE49-F238E27FC236}">
                <a16:creationId xmlns:a16="http://schemas.microsoft.com/office/drawing/2014/main" id="{F107EA6A-6832-442A-8C9B-FC5D1AAFF8FF}"/>
              </a:ext>
            </a:extLst>
          </p:cNvPr>
          <p:cNvSpPr>
            <a:spLocks noGrp="1"/>
          </p:cNvSpPr>
          <p:nvPr>
            <p:ph type="ftr" sz="quarter" idx="11"/>
          </p:nvPr>
        </p:nvSpPr>
        <p:spPr>
          <a:xfrm>
            <a:off x="4038600" y="6461760"/>
            <a:ext cx="4114800" cy="396240"/>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CF5F01CA-6EDD-4A47-B4A0-EC1E4C75EA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32368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1036319"/>
          </a:xfrm>
          <a:solidFill>
            <a:srgbClr val="FF0000"/>
          </a:solidFill>
        </p:spPr>
        <p:txBody>
          <a:bodyPr>
            <a:normAutofit/>
          </a:bodyPr>
          <a:lstStyle/>
          <a:p>
            <a:r>
              <a:rPr lang="it-IT" sz="3600" dirty="0"/>
              <a:t>			Le donne per il disarmo</a:t>
            </a:r>
          </a:p>
        </p:txBody>
      </p:sp>
      <p:sp>
        <p:nvSpPr>
          <p:cNvPr id="3" name="Segnaposto contenuto 2"/>
          <p:cNvSpPr>
            <a:spLocks noGrp="1"/>
          </p:cNvSpPr>
          <p:nvPr>
            <p:ph idx="1"/>
          </p:nvPr>
        </p:nvSpPr>
        <p:spPr>
          <a:xfrm>
            <a:off x="533400" y="1173480"/>
            <a:ext cx="11033760" cy="5684519"/>
          </a:xfrm>
        </p:spPr>
        <p:txBody>
          <a:bodyPr>
            <a:normAutofit/>
          </a:bodyPr>
          <a:lstStyle/>
          <a:p>
            <a:r>
              <a:rPr lang="it-IT" sz="2400" dirty="0">
                <a:solidFill>
                  <a:srgbClr val="3E3F3E"/>
                </a:solidFill>
                <a:latin typeface="Crimson Text"/>
              </a:rPr>
              <a:t>Uno degli aspetti più importanti del pacifismo degli anni Ottanta è stato l'emergere di un radicato pacifismo femminista.</a:t>
            </a:r>
          </a:p>
          <a:p>
            <a:r>
              <a:rPr lang="it-IT" sz="2400" dirty="0">
                <a:solidFill>
                  <a:srgbClr val="3E3F3E"/>
                </a:solidFill>
                <a:latin typeface="Crimson Text"/>
              </a:rPr>
              <a:t>Il punto di partenza simbolico è nel 1981, quando un gruppo di donne inglesi (</a:t>
            </a:r>
            <a:r>
              <a:rPr lang="it-IT" sz="2400" i="1" dirty="0" err="1">
                <a:solidFill>
                  <a:srgbClr val="3E3F3E"/>
                </a:solidFill>
                <a:latin typeface="Crimson Text"/>
              </a:rPr>
              <a:t>Women</a:t>
            </a:r>
            <a:r>
              <a:rPr lang="it-IT" sz="2400" i="1" dirty="0">
                <a:solidFill>
                  <a:srgbClr val="3E3F3E"/>
                </a:solidFill>
                <a:latin typeface="Crimson Text"/>
              </a:rPr>
              <a:t> for life on </a:t>
            </a:r>
            <a:r>
              <a:rPr lang="it-IT" sz="2400" i="1" dirty="0" err="1">
                <a:solidFill>
                  <a:srgbClr val="3E3F3E"/>
                </a:solidFill>
                <a:latin typeface="Crimson Text"/>
              </a:rPr>
              <a:t>earth</a:t>
            </a:r>
            <a:r>
              <a:rPr lang="it-IT" sz="2400" dirty="0">
                <a:solidFill>
                  <a:srgbClr val="3E3F3E"/>
                </a:solidFill>
                <a:latin typeface="Crimson Text"/>
              </a:rPr>
              <a:t>) raggiunsero la base di Greenham Common destinata a ospitare i missili </a:t>
            </a:r>
            <a:r>
              <a:rPr lang="it-IT" sz="2400" i="1" dirty="0">
                <a:solidFill>
                  <a:srgbClr val="3E3F3E"/>
                </a:solidFill>
                <a:latin typeface="Crimson Text"/>
              </a:rPr>
              <a:t>Cruise</a:t>
            </a:r>
            <a:r>
              <a:rPr lang="it-IT" sz="2400" dirty="0">
                <a:solidFill>
                  <a:srgbClr val="3E3F3E"/>
                </a:solidFill>
                <a:latin typeface="Crimson Text"/>
              </a:rPr>
              <a:t>, attrezzando un ''campo per la pace'', che ospitava solo donne e destinato a durare per anni. </a:t>
            </a:r>
          </a:p>
          <a:p>
            <a:r>
              <a:rPr lang="it-IT" sz="2400" dirty="0">
                <a:solidFill>
                  <a:srgbClr val="3E3F3E"/>
                </a:solidFill>
                <a:latin typeface="Crimson Text"/>
              </a:rPr>
              <a:t> Le iniziative andavano dall'intralcio ai lavori di preparazione della base, al blocco dei cancelli, all'invasione della base, all'inseguimento dei convogli dei Cruise una volta installati. La sfida dell'illegalità (che costò processi e carcere) era rigorosamente nonviolenta e l'esclusione degli uomini dal campo accentuò la contraddizione tra il comportamento pacifista delle donne e le azioni repressive dei militari.</a:t>
            </a:r>
          </a:p>
          <a:p>
            <a:r>
              <a:rPr lang="it-IT" sz="2400" dirty="0">
                <a:solidFill>
                  <a:srgbClr val="3E3F3E"/>
                </a:solidFill>
                <a:latin typeface="Crimson Text"/>
              </a:rPr>
              <a:t>In Italia il mondo femminista approfondisce la critica della guerra e la ricerca di modelli di conflitto diversi, che tengano conto della cultura della ''differenza sessuale'‘, favorendo scambi con le donne "dell'altro </a:t>
            </a:r>
            <a:r>
              <a:rPr lang="it-IT" sz="2400" dirty="0" err="1">
                <a:solidFill>
                  <a:srgbClr val="3E3F3E"/>
                </a:solidFill>
                <a:latin typeface="Crimson Text"/>
              </a:rPr>
              <a:t>blocco'</a:t>
            </a:r>
            <a:r>
              <a:rPr lang="it-IT" sz="2400" dirty="0">
                <a:solidFill>
                  <a:srgbClr val="3E3F3E"/>
                </a:solidFill>
                <a:latin typeface="Crimson Text"/>
              </a:rPr>
              <a:t>', pacifiste e dissidenti di Cecoslovacchia e Germania est.</a:t>
            </a:r>
          </a:p>
          <a:p>
            <a:endParaRPr lang="it-IT" dirty="0"/>
          </a:p>
        </p:txBody>
      </p:sp>
      <p:sp>
        <p:nvSpPr>
          <p:cNvPr id="4" name="Segnaposto piè di pagina 3">
            <a:extLst>
              <a:ext uri="{FF2B5EF4-FFF2-40B4-BE49-F238E27FC236}">
                <a16:creationId xmlns:a16="http://schemas.microsoft.com/office/drawing/2014/main" id="{D5B49071-4796-478A-A506-EDD6D56D2954}"/>
              </a:ext>
            </a:extLst>
          </p:cNvPr>
          <p:cNvSpPr>
            <a:spLocks noGrp="1"/>
          </p:cNvSpPr>
          <p:nvPr>
            <p:ph type="ftr" sz="quarter" idx="11"/>
          </p:nvPr>
        </p:nvSpPr>
        <p:spPr>
          <a:xfrm>
            <a:off x="4038600" y="6492240"/>
            <a:ext cx="4114800" cy="365760"/>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E635EC7B-2890-4681-A74B-11E0EBC8F0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16510" y="6339840"/>
            <a:ext cx="1650650" cy="518159"/>
          </a:xfrm>
          <a:prstGeom prst="rect">
            <a:avLst/>
          </a:prstGeom>
        </p:spPr>
      </p:pic>
    </p:spTree>
    <p:extLst>
      <p:ext uri="{BB962C8B-B14F-4D97-AF65-F5344CB8AC3E}">
        <p14:creationId xmlns:p14="http://schemas.microsoft.com/office/powerpoint/2010/main" val="2333068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E4C11-CD7C-41E7-9C36-19A8F7C7AF6A}"/>
              </a:ext>
            </a:extLst>
          </p:cNvPr>
          <p:cNvSpPr>
            <a:spLocks noGrp="1"/>
          </p:cNvSpPr>
          <p:nvPr>
            <p:ph type="title"/>
          </p:nvPr>
        </p:nvSpPr>
        <p:spPr>
          <a:xfrm>
            <a:off x="838200" y="1"/>
            <a:ext cx="10515600" cy="1066799"/>
          </a:xfrm>
          <a:solidFill>
            <a:srgbClr val="FF0000"/>
          </a:solidFill>
        </p:spPr>
        <p:txBody>
          <a:bodyPr>
            <a:normAutofit/>
          </a:bodyPr>
          <a:lstStyle/>
          <a:p>
            <a:r>
              <a:rPr kumimoji="0" lang="it-IT" sz="3600" b="0" i="0" u="none" strike="noStrike" kern="1200" cap="none" spc="0" normalizeH="0" baseline="0" noProof="0" dirty="0">
                <a:ln>
                  <a:noFill/>
                </a:ln>
                <a:solidFill>
                  <a:prstClr val="black"/>
                </a:solidFill>
                <a:effectLst/>
                <a:uLnTx/>
                <a:uFillTx/>
                <a:latin typeface="Calibri Light" panose="020F0302020204030204"/>
              </a:rPr>
              <a:t>    Anni ’80: nuova ondata del movimento per la pace</a:t>
            </a:r>
            <a:endParaRPr lang="it-IT" sz="3600" dirty="0"/>
          </a:p>
        </p:txBody>
      </p:sp>
      <p:sp>
        <p:nvSpPr>
          <p:cNvPr id="3" name="Segnaposto contenuto 2">
            <a:extLst>
              <a:ext uri="{FF2B5EF4-FFF2-40B4-BE49-F238E27FC236}">
                <a16:creationId xmlns:a16="http://schemas.microsoft.com/office/drawing/2014/main" id="{F5C64437-2E70-4E86-B104-591D3370268F}"/>
              </a:ext>
            </a:extLst>
          </p:cNvPr>
          <p:cNvSpPr>
            <a:spLocks noGrp="1"/>
          </p:cNvSpPr>
          <p:nvPr>
            <p:ph idx="1"/>
          </p:nvPr>
        </p:nvSpPr>
        <p:spPr>
          <a:xfrm>
            <a:off x="536028" y="1264920"/>
            <a:ext cx="11209282" cy="5593080"/>
          </a:xfrm>
        </p:spPr>
        <p:txBody>
          <a:bodyPr>
            <a:normAutofit/>
          </a:bodyPr>
          <a:lstStyle/>
          <a:p>
            <a:r>
              <a:rPr lang="it-IT" sz="2400" dirty="0"/>
              <a:t>Il 24 ottobre 1981 inizia la lunga serie di proteste che porta oltre tre milioni di persone a marciare nelle strade delle maggiori capitali europee. È la più grande dimostrazione contro il pericolo nucleare mai avvenuta nel vecchio continente. In Italia nascono i Comitati per la pace: quasi quattrocento gruppi che si danno un coordinamento nazionale. Coinvolgono migliaia di persone e si caratterizzano per la scelta della nonviolenza e del non allineamento.</a:t>
            </a:r>
          </a:p>
          <a:p>
            <a:r>
              <a:rPr lang="it-IT" sz="2400" dirty="0"/>
              <a:t>1983: A Comiso durante l'estate i pacifisti danno vita ad un campo permanente di iniziativa (</a:t>
            </a:r>
            <a:r>
              <a:rPr lang="it-IT" sz="2400" dirty="0" err="1"/>
              <a:t>Imac</a:t>
            </a:r>
            <a:r>
              <a:rPr lang="it-IT" sz="2400" dirty="0"/>
              <a:t>: International Meeting </a:t>
            </a:r>
            <a:r>
              <a:rPr lang="it-IT" sz="2400" dirty="0" err="1"/>
              <a:t>Against</a:t>
            </a:r>
            <a:r>
              <a:rPr lang="it-IT" sz="2400" dirty="0"/>
              <a:t> Cruise) intorno alla base militare. Migliaia di persone si alternano nei luoghi della protesta. </a:t>
            </a:r>
          </a:p>
          <a:p>
            <a:r>
              <a:rPr lang="it-IT" sz="2400" dirty="0"/>
              <a:t>26-28 febbraio 1988. Bari, a pochi chilometri dalla base militare di Gioia del Colle dove si vorrebbero installare i Tornado della Nato (altro simbolo di un'altra lunga lotta del pacifismo italiano) si tiene il primo congresso </a:t>
            </a:r>
            <a:r>
              <a:rPr lang="it-IT" sz="2400" b="1" dirty="0"/>
              <a:t>dell'Associazione per la pace</a:t>
            </a:r>
            <a:r>
              <a:rPr lang="it-IT" sz="2400" dirty="0"/>
              <a:t>, nei giorni che seguono alle grandi speranze di pace aperte dall'accordo Reagan-Gorbaciov e dall'annuncio del ritiro sovietico dall'Afghanistan.</a:t>
            </a:r>
          </a:p>
        </p:txBody>
      </p:sp>
      <p:sp>
        <p:nvSpPr>
          <p:cNvPr id="4" name="Segnaposto piè di pagina 3">
            <a:extLst>
              <a:ext uri="{FF2B5EF4-FFF2-40B4-BE49-F238E27FC236}">
                <a16:creationId xmlns:a16="http://schemas.microsoft.com/office/drawing/2014/main" id="{6C57628F-7AC7-4DE2-9D01-D4D654775787}"/>
              </a:ext>
            </a:extLst>
          </p:cNvPr>
          <p:cNvSpPr>
            <a:spLocks noGrp="1"/>
          </p:cNvSpPr>
          <p:nvPr>
            <p:ph type="ftr" sz="quarter" idx="11"/>
          </p:nvPr>
        </p:nvSpPr>
        <p:spPr>
          <a:xfrm>
            <a:off x="4038600" y="6463030"/>
            <a:ext cx="4114800" cy="394970"/>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F2911476-4DC5-4C00-A3E3-DFF0F7DEA6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9476" y="6326505"/>
            <a:ext cx="1266496" cy="394970"/>
          </a:xfrm>
          <a:prstGeom prst="rect">
            <a:avLst/>
          </a:prstGeom>
        </p:spPr>
      </p:pic>
    </p:spTree>
    <p:extLst>
      <p:ext uri="{BB962C8B-B14F-4D97-AF65-F5344CB8AC3E}">
        <p14:creationId xmlns:p14="http://schemas.microsoft.com/office/powerpoint/2010/main" val="4159848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D2634C-DBF2-4C4A-A455-6233665668A3}"/>
              </a:ext>
            </a:extLst>
          </p:cNvPr>
          <p:cNvSpPr>
            <a:spLocks noGrp="1"/>
          </p:cNvSpPr>
          <p:nvPr>
            <p:ph type="title"/>
          </p:nvPr>
        </p:nvSpPr>
        <p:spPr>
          <a:xfrm>
            <a:off x="838200" y="1"/>
            <a:ext cx="10515600" cy="1087820"/>
          </a:xfrm>
          <a:solidFill>
            <a:srgbClr val="FF0000"/>
          </a:solidFill>
        </p:spPr>
        <p:txBody>
          <a:bodyPr>
            <a:normAutofit/>
          </a:bodyPr>
          <a:lstStyle/>
          <a:p>
            <a:r>
              <a:rPr kumimoji="0" lang="it-IT" sz="3600" b="0" i="0" u="none" strike="noStrike" kern="1200" cap="none" spc="0" normalizeH="0" baseline="0" noProof="0" dirty="0">
                <a:ln>
                  <a:noFill/>
                </a:ln>
                <a:solidFill>
                  <a:prstClr val="black"/>
                </a:solidFill>
                <a:effectLst/>
                <a:uLnTx/>
                <a:uFillTx/>
                <a:latin typeface="Calibri Light" panose="020F0302020204030204"/>
              </a:rPr>
              <a:t>     Anni ’80: nuova ondata del movimento per la pace</a:t>
            </a:r>
            <a:endParaRPr lang="it-IT" sz="3600" dirty="0"/>
          </a:p>
        </p:txBody>
      </p:sp>
      <p:sp>
        <p:nvSpPr>
          <p:cNvPr id="3" name="Segnaposto contenuto 2">
            <a:extLst>
              <a:ext uri="{FF2B5EF4-FFF2-40B4-BE49-F238E27FC236}">
                <a16:creationId xmlns:a16="http://schemas.microsoft.com/office/drawing/2014/main" id="{5AAE25E3-3646-4807-8B80-A68C253889C1}"/>
              </a:ext>
            </a:extLst>
          </p:cNvPr>
          <p:cNvSpPr>
            <a:spLocks noGrp="1"/>
          </p:cNvSpPr>
          <p:nvPr>
            <p:ph idx="1"/>
          </p:nvPr>
        </p:nvSpPr>
        <p:spPr>
          <a:xfrm>
            <a:off x="541283" y="1261242"/>
            <a:ext cx="11109433" cy="5460233"/>
          </a:xfrm>
        </p:spPr>
        <p:txBody>
          <a:bodyPr>
            <a:normAutofit/>
          </a:bodyPr>
          <a:lstStyle/>
          <a:p>
            <a:r>
              <a:rPr lang="it-IT" sz="2400" dirty="0"/>
              <a:t>Se il pacifismo della prima metà degli anni Ottanta era stato dipinto come un movimento contro minacce precise e scelte concrete, quello che esce da Bari è un movimento per la pace, non come assenza di guerra, ma come contenuti di giustizia e di solidarietà, attento al legame profondo tra lotta per il disarmo e lotta per la democrazia interna agli stati e a livello internazionale. Punto di novità consistente: la norma statutaria sulla rappresentatività assolutamente paritaria tra i sessi, 50 per cento in tutti gli organismi dell'associazione. </a:t>
            </a:r>
          </a:p>
          <a:p>
            <a:r>
              <a:rPr lang="it-IT" sz="2400" dirty="0"/>
              <a:t>I temi su cui l'associazione intende radicarsi e mobilitarsi sono molti: disarmo, educazione alla pace, denuclearizzazione militare e civile dell'Italia e dell'Europa, spese militari, esercito e obiezione di coscienza, commercio d'armi, solidarietà internazionale.</a:t>
            </a:r>
          </a:p>
          <a:p>
            <a:r>
              <a:rPr lang="it-IT" sz="2400" dirty="0"/>
              <a:t> In questi anni gli obiettori sono sempre più numerosi e superano la soglia delle 10.000 domande. </a:t>
            </a:r>
            <a:r>
              <a:rPr lang="it-IT" sz="2400" dirty="0">
                <a:hlinkClick r:id="rId3"/>
              </a:rPr>
              <a:t>https://www.assopace.org/index.php/noi-assopace/assopace-storia</a:t>
            </a:r>
            <a:endParaRPr lang="it-IT" sz="2400" dirty="0"/>
          </a:p>
          <a:p>
            <a:endParaRPr lang="it-IT" sz="2400" dirty="0"/>
          </a:p>
          <a:p>
            <a:endParaRPr lang="it-IT" sz="2400" dirty="0"/>
          </a:p>
        </p:txBody>
      </p:sp>
      <p:sp>
        <p:nvSpPr>
          <p:cNvPr id="4" name="Segnaposto piè di pagina 3">
            <a:extLst>
              <a:ext uri="{FF2B5EF4-FFF2-40B4-BE49-F238E27FC236}">
                <a16:creationId xmlns:a16="http://schemas.microsoft.com/office/drawing/2014/main" id="{930712C8-34EE-4733-ABC0-4D9E37362025}"/>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CA4815DF-1563-4327-96D3-E0D104D69F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6874" y="6217920"/>
            <a:ext cx="1493843" cy="503555"/>
          </a:xfrm>
          <a:prstGeom prst="rect">
            <a:avLst/>
          </a:prstGeom>
        </p:spPr>
      </p:pic>
    </p:spTree>
    <p:extLst>
      <p:ext uri="{BB962C8B-B14F-4D97-AF65-F5344CB8AC3E}">
        <p14:creationId xmlns:p14="http://schemas.microsoft.com/office/powerpoint/2010/main" val="2447852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normAutofit/>
          </a:bodyPr>
          <a:lstStyle/>
          <a:p>
            <a:r>
              <a:rPr lang="it-IT" sz="3600" dirty="0"/>
              <a:t>	    Fine della Guerra fredda e nuovi conflitti</a:t>
            </a:r>
          </a:p>
        </p:txBody>
      </p:sp>
      <p:sp>
        <p:nvSpPr>
          <p:cNvPr id="3" name="Segnaposto contenuto 2"/>
          <p:cNvSpPr>
            <a:spLocks noGrp="1"/>
          </p:cNvSpPr>
          <p:nvPr>
            <p:ph idx="1"/>
          </p:nvPr>
        </p:nvSpPr>
        <p:spPr>
          <a:xfrm>
            <a:off x="838200" y="1876097"/>
            <a:ext cx="10515600" cy="4890463"/>
          </a:xfrm>
        </p:spPr>
        <p:txBody>
          <a:bodyPr>
            <a:normAutofit/>
          </a:bodyPr>
          <a:lstStyle/>
          <a:p>
            <a:r>
              <a:rPr lang="it-IT" sz="2400" dirty="0"/>
              <a:t>Con la fine della ''guerra fredda'', con il crollo del Muro di Berlino nel 1989 e con la successiva dissoluzione dell'URSS, anche per il pacifismo si chiude un'epoca</a:t>
            </a:r>
            <a:r>
              <a:rPr lang="it-IT" dirty="0"/>
              <a:t>.</a:t>
            </a:r>
          </a:p>
          <a:p>
            <a:r>
              <a:rPr lang="it-IT" dirty="0"/>
              <a:t> </a:t>
            </a:r>
            <a:r>
              <a:rPr lang="it-IT" sz="2400" dirty="0"/>
              <a:t>Tuttavia le grandi aspettative di una nuova era senza la minaccia della guerra vengono presto deluse. L'invasione irachena del Kuwait nell'agosto 1990 apre una nuova crisi internazionale che porterà alla Guerra del Golfo. Mentre si sviluppa un'intensa discussione sulla natura "giusta'' o "ingiusta'' della guerra, riprendono in Europa le manifestazioni contro la partecipazione al conflitto, anche da parte delle ''donne in nero'', gruppi di donne vestite a lutto che si radunano regolarmente nelle piazze di molte città.</a:t>
            </a:r>
          </a:p>
        </p:txBody>
      </p:sp>
      <p:sp>
        <p:nvSpPr>
          <p:cNvPr id="4" name="Segnaposto piè di pagina 3">
            <a:extLst>
              <a:ext uri="{FF2B5EF4-FFF2-40B4-BE49-F238E27FC236}">
                <a16:creationId xmlns:a16="http://schemas.microsoft.com/office/drawing/2014/main" id="{1F4EFEC7-914A-45C5-86C2-666B0854BAEE}"/>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F05B014C-F5E2-4C12-86EE-6C239A3EAA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793" y="6180082"/>
            <a:ext cx="1481959" cy="541393"/>
          </a:xfrm>
          <a:prstGeom prst="rect">
            <a:avLst/>
          </a:prstGeom>
        </p:spPr>
      </p:pic>
    </p:spTree>
    <p:extLst>
      <p:ext uri="{BB962C8B-B14F-4D97-AF65-F5344CB8AC3E}">
        <p14:creationId xmlns:p14="http://schemas.microsoft.com/office/powerpoint/2010/main" val="137132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sz="3200" dirty="0">
                <a:solidFill>
                  <a:prstClr val="black"/>
                </a:solidFill>
              </a:rPr>
              <a:t>	1945-1968 Pacifismo e antimilitarismo nel contesto 		della Guerra Fredda</a:t>
            </a:r>
            <a:endParaRPr lang="it-IT" dirty="0"/>
          </a:p>
        </p:txBody>
      </p:sp>
      <p:sp>
        <p:nvSpPr>
          <p:cNvPr id="3" name="Segnaposto contenuto 2"/>
          <p:cNvSpPr>
            <a:spLocks noGrp="1"/>
          </p:cNvSpPr>
          <p:nvPr>
            <p:ph idx="1"/>
          </p:nvPr>
        </p:nvSpPr>
        <p:spPr>
          <a:xfrm>
            <a:off x="838200" y="1825624"/>
            <a:ext cx="10515600" cy="5032375"/>
          </a:xfrm>
        </p:spPr>
        <p:txBody>
          <a:bodyPr>
            <a:normAutofit/>
          </a:bodyPr>
          <a:lstStyle/>
          <a:p>
            <a:r>
              <a:rPr lang="it-IT" sz="2400" dirty="0"/>
              <a:t>Il mattino del 6 agosto 1945 alle 8.16, l'Aeronautica militare statunitense lanciò la bomba atomica "Little Boy" sulla città giapponese di Hiroshima, seguita tre giorni dopo dal lancio dell'ordigno "</a:t>
            </a:r>
            <a:r>
              <a:rPr lang="it-IT" sz="2400" dirty="0" err="1"/>
              <a:t>Fat</a:t>
            </a:r>
            <a:r>
              <a:rPr lang="it-IT" sz="2400" dirty="0"/>
              <a:t> Man" su Nagasaki. Il numero di vittime dirette è stimato da 100.000 a 200.000, quasi esclusivamente civili. Per la gravità dei danni diretti ed indiretti causati dagli ordigni, e per il fatto che si è trattato del primo e unico utilizzo in guerra di tali armi, i due attacchi atomici vengono considerati fra gli episodi bellici più significativi dell'intera storia dell'umanità.</a:t>
            </a:r>
          </a:p>
          <a:p>
            <a:r>
              <a:rPr lang="it-IT" sz="2400" dirty="0"/>
              <a:t> Il 3 aprile 1948, il Presidente americano Harry Truman lancia il cosiddetto </a:t>
            </a:r>
            <a:r>
              <a:rPr lang="it-IT" sz="2400" b="1" dirty="0"/>
              <a:t>Piano Marshall</a:t>
            </a:r>
            <a:r>
              <a:rPr lang="it-IT" sz="2400" dirty="0"/>
              <a:t>, un piano di aiuti di 14 miliardi di dollari per la ricostruzione economica dell'Europa Occidentale. Piano contestato da Palmiro Togliatti che lo liquidò come un ricatto politico.</a:t>
            </a:r>
          </a:p>
        </p:txBody>
      </p:sp>
      <p:sp>
        <p:nvSpPr>
          <p:cNvPr id="4" name="Segnaposto piè di pagina 3">
            <a:extLst>
              <a:ext uri="{FF2B5EF4-FFF2-40B4-BE49-F238E27FC236}">
                <a16:creationId xmlns:a16="http://schemas.microsoft.com/office/drawing/2014/main" id="{02689FF1-27F0-4953-9389-EC0B6262DA1D}"/>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31EBC647-AEFD-4EA9-8A84-931C2C789B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745783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7BAA14-AD7E-40A5-B964-2E13CA933586}"/>
              </a:ext>
            </a:extLst>
          </p:cNvPr>
          <p:cNvSpPr>
            <a:spLocks noGrp="1"/>
          </p:cNvSpPr>
          <p:nvPr>
            <p:ph type="title"/>
          </p:nvPr>
        </p:nvSpPr>
        <p:spPr>
          <a:xfrm>
            <a:off x="838200" y="365125"/>
            <a:ext cx="10515600" cy="990709"/>
          </a:xfrm>
          <a:solidFill>
            <a:srgbClr val="FF0000"/>
          </a:solidFill>
        </p:spPr>
        <p:txBody>
          <a:bodyPr/>
          <a:lstStyle/>
          <a:p>
            <a:r>
              <a:rPr lang="it-IT" sz="4400" dirty="0"/>
              <a:t> 	Fine della Guerra fredda e nuovi conflitti</a:t>
            </a:r>
            <a:endParaRPr lang="it-IT" dirty="0"/>
          </a:p>
        </p:txBody>
      </p:sp>
      <p:sp>
        <p:nvSpPr>
          <p:cNvPr id="3" name="Segnaposto contenuto 2">
            <a:extLst>
              <a:ext uri="{FF2B5EF4-FFF2-40B4-BE49-F238E27FC236}">
                <a16:creationId xmlns:a16="http://schemas.microsoft.com/office/drawing/2014/main" id="{074FCF45-B894-4834-8FBA-21F5EAEB78D1}"/>
              </a:ext>
            </a:extLst>
          </p:cNvPr>
          <p:cNvSpPr>
            <a:spLocks noGrp="1"/>
          </p:cNvSpPr>
          <p:nvPr>
            <p:ph idx="1"/>
          </p:nvPr>
        </p:nvSpPr>
        <p:spPr>
          <a:xfrm>
            <a:off x="838200" y="1545020"/>
            <a:ext cx="10515600" cy="5312979"/>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L'annuncio del presidente statunitense G. Bush di un nuovo ordine mondiale, pongono al centro della riflessione pacifista degli anni Novanta la questione dell'ordinamento internazionale.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L'esigenza di un soggetto sovranazionale capace di assicurare la pace e di controllare i conflitti locali ha condotto a interventi dell'ONU e dei ''caschi blu'' in un numero crescente di crisi internazionali. Ma di fronte all’incapacità di fermare i combattimenti tra le forze serbe, croate e bosniache, il pacifismo europeo, con quello italiano in prima fila, sperimenta azioni sistematiche d'interposizione nonviolenta, di solidarietà e sostegno alle vittime della guerra, alle popolazioni civili, ai rifugiati, ai disertori e agli obiettori di coscienza (vedi il gruppo cattolico ''Beati i costruttori di pace'‘). È questa è stata una nuova caratteristica del pacifismo degli anni Novanta di fronte ai conflitti etnici, al nazionalismo e all'aggravarsi delle divisioni tra Nord e Sud del mondo…</a:t>
            </a:r>
          </a:p>
          <a:p>
            <a:endParaRPr lang="it-IT" dirty="0"/>
          </a:p>
        </p:txBody>
      </p:sp>
      <p:sp>
        <p:nvSpPr>
          <p:cNvPr id="4" name="Segnaposto piè di pagina 3">
            <a:extLst>
              <a:ext uri="{FF2B5EF4-FFF2-40B4-BE49-F238E27FC236}">
                <a16:creationId xmlns:a16="http://schemas.microsoft.com/office/drawing/2014/main" id="{BC565CBF-64B4-4404-A325-B25C576397B1}"/>
              </a:ext>
            </a:extLst>
          </p:cNvPr>
          <p:cNvSpPr>
            <a:spLocks noGrp="1"/>
          </p:cNvSpPr>
          <p:nvPr>
            <p:ph type="ftr" sz="quarter" idx="11"/>
          </p:nvPr>
        </p:nvSpPr>
        <p:spPr>
          <a:xfrm>
            <a:off x="4038600" y="6101256"/>
            <a:ext cx="4114800" cy="391619"/>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9FECBA9F-EE1E-44CE-8A0C-98522BB356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2372" y="5927834"/>
            <a:ext cx="1655380" cy="565041"/>
          </a:xfrm>
          <a:prstGeom prst="rect">
            <a:avLst/>
          </a:prstGeom>
        </p:spPr>
      </p:pic>
    </p:spTree>
    <p:extLst>
      <p:ext uri="{BB962C8B-B14F-4D97-AF65-F5344CB8AC3E}">
        <p14:creationId xmlns:p14="http://schemas.microsoft.com/office/powerpoint/2010/main" val="322400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A7FFE1-1012-410B-A8B7-0F7D4649A9A8}"/>
              </a:ext>
            </a:extLst>
          </p:cNvPr>
          <p:cNvSpPr>
            <a:spLocks noGrp="1"/>
          </p:cNvSpPr>
          <p:nvPr>
            <p:ph type="title"/>
          </p:nvPr>
        </p:nvSpPr>
        <p:spPr/>
        <p:txBody>
          <a:bodyPr/>
          <a:lstStyle/>
          <a:p>
            <a:r>
              <a:rPr kumimoji="0" lang="it-IT" sz="3200" b="0" i="0" u="none" strike="noStrike" kern="1200" cap="none" spc="0" normalizeH="0" baseline="0" noProof="0" dirty="0">
                <a:ln>
                  <a:noFill/>
                </a:ln>
                <a:solidFill>
                  <a:prstClr val="black"/>
                </a:solidFill>
                <a:effectLst/>
                <a:uLnTx/>
                <a:uFillTx/>
                <a:latin typeface="Calibri Light" panose="020F0302020204030204"/>
                <a:ea typeface="+mj-ea"/>
                <a:cs typeface="+mj-cs"/>
              </a:rPr>
              <a:t>	1945-1968 Pacifismo e antimilitarismo nel contesto 		della Guerra Fredda</a:t>
            </a:r>
            <a:endParaRPr lang="it-IT" dirty="0"/>
          </a:p>
        </p:txBody>
      </p:sp>
      <p:sp>
        <p:nvSpPr>
          <p:cNvPr id="3" name="Segnaposto contenuto 2">
            <a:extLst>
              <a:ext uri="{FF2B5EF4-FFF2-40B4-BE49-F238E27FC236}">
                <a16:creationId xmlns:a16="http://schemas.microsoft.com/office/drawing/2014/main" id="{F03DCCE4-CF4D-4699-B004-3B9CCFE76708}"/>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Ma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Stalin</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non ne volle sapere ed ordino a tutti gli Stati e partiti comunisti di opporsi al piano Marshall, malgrado le proteste di alcuni governi. In Italia il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Pci</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si allinea con Mosca.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18 aprile 1948: elezioni per il rinnovo del Parlamento italiano, con un’affluenza superiore al 92 per cento. La Democrazia Cristiana guidata dall’allora presidente del Consiglio Alcide De Gasperi raccoglie il 48,5 per cento dei voti (contro il 35% del 2 giugno 1946), un risultato mai più raggiunto da nessun altro singolo partito nella storia repubblicana, mentre il Fronte popolare dovrà accontentarsi del 31 per cento dei voti (contro il 40% del 2 giugno 1946).</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La Guerra fredda si consolida anche in Italia, dove nei decenni seguenti si assisterà a quello che Giorgio Galli ha chiamato «bipartitismo imperfetto».</a:t>
            </a:r>
          </a:p>
          <a:p>
            <a:endParaRPr lang="it-IT" sz="2400" dirty="0"/>
          </a:p>
        </p:txBody>
      </p:sp>
      <p:sp>
        <p:nvSpPr>
          <p:cNvPr id="4" name="Segnaposto piè di pagina 3">
            <a:extLst>
              <a:ext uri="{FF2B5EF4-FFF2-40B4-BE49-F238E27FC236}">
                <a16:creationId xmlns:a16="http://schemas.microsoft.com/office/drawing/2014/main" id="{1E24AE32-93BA-4BA1-AA3A-BDEDDA1C2CED}"/>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68825830-AE06-49B9-8A30-8F32A0E64B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756869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normAutofit/>
          </a:bodyPr>
          <a:lstStyle/>
          <a:p>
            <a:r>
              <a:rPr lang="it-IT" sz="3200" dirty="0"/>
              <a:t>	1945-1968 Pacifismo e antimilitarismo nel contesto 		nazionale e internazionale</a:t>
            </a:r>
          </a:p>
        </p:txBody>
      </p:sp>
      <p:sp>
        <p:nvSpPr>
          <p:cNvPr id="3" name="Segnaposto contenuto 2"/>
          <p:cNvSpPr>
            <a:spLocks noGrp="1"/>
          </p:cNvSpPr>
          <p:nvPr>
            <p:ph idx="1"/>
          </p:nvPr>
        </p:nvSpPr>
        <p:spPr/>
        <p:txBody>
          <a:bodyPr>
            <a:normAutofit fontScale="92500"/>
          </a:bodyPr>
          <a:lstStyle/>
          <a:p>
            <a:r>
              <a:rPr lang="it-IT" sz="2400" dirty="0"/>
              <a:t>Alla conferenza di Potsdam nell’estate del 1945 gli ex alleati avevano diviso il territorio tedesco in </a:t>
            </a:r>
            <a:r>
              <a:rPr lang="it-IT" sz="2400" b="1" dirty="0"/>
              <a:t>quattro zone di occupazione,</a:t>
            </a:r>
            <a:r>
              <a:rPr lang="it-IT" sz="2400" dirty="0"/>
              <a:t> rispettivamente sotto il controllo di </a:t>
            </a:r>
            <a:r>
              <a:rPr lang="it-IT" sz="2400" b="1" dirty="0"/>
              <a:t>americani, inglesi, francesi e sovietici</a:t>
            </a:r>
            <a:r>
              <a:rPr lang="it-IT" sz="2400" dirty="0"/>
              <a:t>. Così come il paese, anche la città di Berlino subisce la stessa sorte e viene suddivisa in quattro zone d’influenza.</a:t>
            </a:r>
          </a:p>
          <a:p>
            <a:r>
              <a:rPr lang="it-IT" sz="2400" dirty="0"/>
              <a:t>Il </a:t>
            </a:r>
            <a:r>
              <a:rPr lang="it-IT" sz="2400" b="1" dirty="0"/>
              <a:t>blocco</a:t>
            </a:r>
            <a:r>
              <a:rPr lang="it-IT" sz="2400" dirty="0"/>
              <a:t> di </a:t>
            </a:r>
            <a:r>
              <a:rPr lang="it-IT" sz="2400" b="1" dirty="0"/>
              <a:t>Berlino</a:t>
            </a:r>
            <a:r>
              <a:rPr lang="it-IT" sz="2400" dirty="0"/>
              <a:t> (24 giugno 1948 - 11 maggio 1949) rappresentò una delle crisi più importanti della guerra fredda. L'URSS bloccò gli accessi ai tre settori occupati dalle truppe di USA, Regno Unito e Francia a Berlino, tagliando tutti i collegamenti stradali e ferroviari. Il 25 giugno, il giorno dopo l'inizio del blocco, fu iniziato un enorme ponte aereo, che poi durerà ben 462 giorni. L’URSS </a:t>
            </a:r>
            <a:r>
              <a:rPr lang="it-IT" sz="2400" dirty="0" err="1"/>
              <a:t>toglerà</a:t>
            </a:r>
            <a:r>
              <a:rPr lang="it-IT" sz="2400" dirty="0"/>
              <a:t> il blocco solo il 12 maggio 1949. </a:t>
            </a:r>
          </a:p>
          <a:p>
            <a:r>
              <a:rPr lang="it-IT" sz="2400" dirty="0"/>
              <a:t>Il 7 ottobre </a:t>
            </a:r>
            <a:r>
              <a:rPr lang="it-IT" sz="2400" dirty="0">
                <a:hlinkClick r:id="rId2" tooltip="1949"/>
              </a:rPr>
              <a:t>1949</a:t>
            </a:r>
            <a:r>
              <a:rPr lang="it-IT" sz="2400" dirty="0"/>
              <a:t> Stalin trasforma la zona d'occupazione sovietica della Germania in uno Stato "indipendente", ma egemonizzato dall'URSS, la </a:t>
            </a:r>
            <a:r>
              <a:rPr lang="it-IT" sz="2400" u="sng" dirty="0">
                <a:hlinkClick r:id="rId3"/>
              </a:rPr>
              <a:t>Repubblica Democratica Tedesca</a:t>
            </a:r>
            <a:r>
              <a:rPr lang="it-IT" sz="2400" dirty="0"/>
              <a:t>,</a:t>
            </a:r>
          </a:p>
          <a:p>
            <a:r>
              <a:rPr lang="it-IT" sz="2400" dirty="0"/>
              <a:t>Otto paesi dell’Est Europa diventano stati satelliti dell’URSS. La «cortina di ferro» è stesa.</a:t>
            </a:r>
          </a:p>
        </p:txBody>
      </p:sp>
      <p:sp>
        <p:nvSpPr>
          <p:cNvPr id="4" name="Segnaposto piè di pagina 3">
            <a:extLst>
              <a:ext uri="{FF2B5EF4-FFF2-40B4-BE49-F238E27FC236}">
                <a16:creationId xmlns:a16="http://schemas.microsoft.com/office/drawing/2014/main" id="{10B8E910-5C5B-40D3-BB89-1F5CB719F337}"/>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5E18A7AA-9C38-4289-B50C-1DB66C068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836147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1184365"/>
          </a:xfrm>
          <a:solidFill>
            <a:srgbClr val="FF0000"/>
          </a:solidFill>
        </p:spPr>
        <p:txBody>
          <a:bodyPr>
            <a:normAutofit/>
          </a:bodyPr>
          <a:lstStyle/>
          <a:p>
            <a:r>
              <a:rPr lang="it-IT" sz="3200" dirty="0"/>
              <a:t>	1945-1968 Pacifismo e antimilitarismo nel contesto 		nazionale e internazionale</a:t>
            </a:r>
          </a:p>
        </p:txBody>
      </p:sp>
      <p:sp>
        <p:nvSpPr>
          <p:cNvPr id="3" name="Segnaposto contenuto 2"/>
          <p:cNvSpPr>
            <a:spLocks noGrp="1"/>
          </p:cNvSpPr>
          <p:nvPr>
            <p:ph idx="1"/>
          </p:nvPr>
        </p:nvSpPr>
        <p:spPr>
          <a:xfrm>
            <a:off x="838200" y="1349829"/>
            <a:ext cx="10515600" cy="5129348"/>
          </a:xfrm>
        </p:spPr>
        <p:txBody>
          <a:bodyPr>
            <a:normAutofit fontScale="92500" lnSpcReduction="20000"/>
          </a:bodyPr>
          <a:lstStyle/>
          <a:p>
            <a:r>
              <a:rPr lang="it-IT" sz="2400" dirty="0"/>
              <a:t>Nell’aprile 1949 a Parigi nasce ufficialmente il Movimento dei Partigiani della Pace, antifascista e antimperialista. Parole d’ordine: LA DIFESA DELLA PACE È IL COMPITO DI TUTTI I POPOLI E L’UNITÀ PER LA DIFESA DELLA PACE È IL PIU’ SACRO DEI DOVERI. Al primo Congresso a Parigi (aprile-maggio 1949), tra gli aderenti vi sono: Picasso (che dipingerà la famosa colomba), Matisse, Neruda, Einstein. Per l’Italia, la delegazione è composta da Nenni, Vittorini, Guttuso, Guttuso, Natalia Ginzburg, Giulio Einaudi. </a:t>
            </a:r>
          </a:p>
          <a:p>
            <a:r>
              <a:rPr lang="it-IT" sz="2400" dirty="0"/>
              <a:t>A Parigi 2287 delegati di settantadue nazioni – mancavano quelli dei paesi dell’est e della Cina cui la Francia aveva negato il visto d’ingresso – dopo sei giorni di lavori approvavano un manifesto in cui si chiedeva il rispetto della carta dell’ONU e il rifiuto di </a:t>
            </a:r>
            <a:r>
              <a:rPr lang="it-IT" sz="2400" b="1" dirty="0"/>
              <a:t>“tutte le alleanze militari che vanificano questa carta”; l’interdizione dell’arma atomica e la riduzione delle spese militari “responsabili della miseria dei popoli”; la fine del colonialismo e la condanna di ogni forma di razzismo</a:t>
            </a:r>
            <a:r>
              <a:rPr lang="it-IT" sz="2400" dirty="0"/>
              <a:t>. </a:t>
            </a:r>
          </a:p>
          <a:p>
            <a:r>
              <a:rPr lang="it-IT" sz="2400" dirty="0"/>
              <a:t>La Nobel della fisica, </a:t>
            </a:r>
            <a:r>
              <a:rPr lang="it-IT" sz="2400" dirty="0" err="1"/>
              <a:t>Joliot</a:t>
            </a:r>
            <a:r>
              <a:rPr lang="it-IT" sz="2400" dirty="0"/>
              <a:t>-Curie chiedeva all’ONU di ritrovare la sua funzione originaria, poiché risultava essere sempre più uno strumento di parte a favore degli USA. “Non siamo qui per chiedere ma per imporre la pace”.</a:t>
            </a:r>
          </a:p>
          <a:p>
            <a:r>
              <a:rPr lang="it-IT" sz="2400" dirty="0"/>
              <a:t>Nenni ricordava che il ripudio della guerra era ormai scolpito nella Costituzione Italiana.</a:t>
            </a:r>
          </a:p>
          <a:p>
            <a:r>
              <a:rPr lang="it-IT" sz="2400" dirty="0"/>
              <a:t>Il Congresso sarà bollato come comunista dalle forze favorevoli al Patto Atlantico.</a:t>
            </a:r>
          </a:p>
          <a:p>
            <a:endParaRPr lang="it-IT" sz="2400" dirty="0"/>
          </a:p>
          <a:p>
            <a:pPr marL="0" indent="0">
              <a:buNone/>
            </a:pPr>
            <a:endParaRPr lang="it-IT" sz="2400" dirty="0"/>
          </a:p>
        </p:txBody>
      </p:sp>
      <p:sp>
        <p:nvSpPr>
          <p:cNvPr id="4" name="Segnaposto piè di pagina 3">
            <a:extLst>
              <a:ext uri="{FF2B5EF4-FFF2-40B4-BE49-F238E27FC236}">
                <a16:creationId xmlns:a16="http://schemas.microsoft.com/office/drawing/2014/main" id="{89431168-A922-4B97-B030-A125F225C9B3}"/>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B7C3C374-40AE-4937-8544-28620C25EE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210180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sz="3200" dirty="0">
                <a:solidFill>
                  <a:prstClr val="black"/>
                </a:solidFill>
              </a:rPr>
              <a:t>	1945-1968 Pacifismo e antimilitarismo nel contesto 		nazionale e internazionale</a:t>
            </a:r>
            <a:endParaRPr lang="it-IT" dirty="0"/>
          </a:p>
        </p:txBody>
      </p:sp>
      <p:sp>
        <p:nvSpPr>
          <p:cNvPr id="3" name="Segnaposto contenuto 2"/>
          <p:cNvSpPr>
            <a:spLocks noGrp="1"/>
          </p:cNvSpPr>
          <p:nvPr>
            <p:ph idx="1"/>
          </p:nvPr>
        </p:nvSpPr>
        <p:spPr/>
        <p:txBody>
          <a:bodyPr>
            <a:normAutofit lnSpcReduction="10000"/>
          </a:bodyPr>
          <a:lstStyle/>
          <a:p>
            <a:r>
              <a:rPr lang="it-IT" sz="2400" dirty="0"/>
              <a:t>Dal 1945 quattro ondate di protesta: la prima contro gli esperimenti nucleari (tra la metà degli anni cinquanta e l'inizio degli anni sessanta), la seconda contro la guerra in Vietnam (tra la fine degli anni sessanta e l'inizio degli anni settanta), la terza contro la progettazione e l'impiego di una nuova generazione di armi nucleari (tra la fine degli anni settanta e la metà degli anni ottanta) e la quarta, infine, contro la guerra del Golfo (all'inizio degli anni novanta). </a:t>
            </a:r>
          </a:p>
          <a:p>
            <a:r>
              <a:rPr lang="it-IT" sz="2400" dirty="0"/>
              <a:t>Contro gli esperimenti nucleari manifestazioni di protesta negli Stati Uniti, nel Commonwealth, nell'Europa continentale e in Giappone. Obiettivo più generale il disarmo e l'abbandono delle strategie difensive basate sulle armi nucleari. Tuttavia l'impatto di questi movimenti fu piuttosto limitato, ed essi ebbero un ruolo del tutto marginale nella conclusione di due importanti trattati in materia:</a:t>
            </a:r>
          </a:p>
          <a:p>
            <a:r>
              <a:rPr lang="it-IT" sz="2400" dirty="0"/>
              <a:t>il Trattato per la limitazione degli esperimenti nucleari, stipulato nel 1963 da URSS, USA e Gran Bretagna, e il Trattato di non proliferazione del 1968.</a:t>
            </a:r>
          </a:p>
        </p:txBody>
      </p:sp>
      <p:sp>
        <p:nvSpPr>
          <p:cNvPr id="4" name="Segnaposto piè di pagina 3">
            <a:extLst>
              <a:ext uri="{FF2B5EF4-FFF2-40B4-BE49-F238E27FC236}">
                <a16:creationId xmlns:a16="http://schemas.microsoft.com/office/drawing/2014/main" id="{875C820E-0036-47B3-B980-35FA68E3251C}"/>
              </a:ext>
            </a:extLst>
          </p:cNvPr>
          <p:cNvSpPr>
            <a:spLocks noGrp="1"/>
          </p:cNvSpPr>
          <p:nvPr>
            <p:ph type="ftr" sz="quarter" idx="11"/>
          </p:nvPr>
        </p:nvSpPr>
        <p:spPr>
          <a:xfrm>
            <a:off x="4022834" y="6356350"/>
            <a:ext cx="4114800" cy="365125"/>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E731D794-E267-46E8-A551-D387D0136F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4041287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86E1F1-95FC-4EBC-B093-BD7413F9374E}"/>
              </a:ext>
            </a:extLst>
          </p:cNvPr>
          <p:cNvSpPr>
            <a:spLocks noGrp="1"/>
          </p:cNvSpPr>
          <p:nvPr>
            <p:ph type="title"/>
          </p:nvPr>
        </p:nvSpPr>
        <p:spPr>
          <a:solidFill>
            <a:srgbClr val="FF0000"/>
          </a:solidFill>
        </p:spPr>
        <p:txBody>
          <a:bodyPr>
            <a:normAutofit/>
          </a:bodyPr>
          <a:lstStyle/>
          <a:p>
            <a:r>
              <a:rPr lang="it-IT" sz="3600" dirty="0"/>
              <a:t>	Rivolte popolari e repressioni nell’Est Europa</a:t>
            </a:r>
          </a:p>
        </p:txBody>
      </p:sp>
      <p:sp>
        <p:nvSpPr>
          <p:cNvPr id="3" name="Segnaposto contenuto 2">
            <a:extLst>
              <a:ext uri="{FF2B5EF4-FFF2-40B4-BE49-F238E27FC236}">
                <a16:creationId xmlns:a16="http://schemas.microsoft.com/office/drawing/2014/main" id="{E780FC6B-7630-4D25-AFC2-84B51B51512C}"/>
              </a:ext>
            </a:extLst>
          </p:cNvPr>
          <p:cNvSpPr>
            <a:spLocks noGrp="1"/>
          </p:cNvSpPr>
          <p:nvPr>
            <p:ph idx="1"/>
          </p:nvPr>
        </p:nvSpPr>
        <p:spPr>
          <a:xfrm>
            <a:off x="838200" y="1825625"/>
            <a:ext cx="10515600" cy="4667250"/>
          </a:xfrm>
        </p:spPr>
        <p:txBody>
          <a:bodyPr>
            <a:normAutofit fontScale="92500" lnSpcReduction="10000"/>
          </a:bodyPr>
          <a:lstStyle/>
          <a:p>
            <a:r>
              <a:rPr lang="it-IT" sz="2400" b="1" dirty="0"/>
              <a:t>16-17 giugno 1953 </a:t>
            </a:r>
            <a:r>
              <a:rPr lang="it-IT" sz="2400" dirty="0"/>
              <a:t>rivolta popolare e operai nella Germania dell’Est, circa un milione di persone parteciparono a proteste in gran parte pacifiche a Berlino Est e in tutta la RDT, contro la situazione politica ed economica. Con un massiccio dispiegamento militare la protesta fu sedata subito.</a:t>
            </a:r>
          </a:p>
          <a:p>
            <a:r>
              <a:rPr lang="it-IT" sz="2400" dirty="0"/>
              <a:t> </a:t>
            </a:r>
            <a:r>
              <a:rPr lang="it-IT" sz="2400" b="1" dirty="0"/>
              <a:t>23 ottobre all’11 novembre 1956 </a:t>
            </a:r>
            <a:r>
              <a:rPr lang="it-IT" sz="2400" dirty="0"/>
              <a:t>rivoluzione ungherese, fu una sollevazione di popolo anti-sovietica, che venne alla fine duramente repressa dall’intervento armato delle truppe sovietiche. Morirono oltre 2600 Ungheresi, i feriti furono molte migliaia e circa 250.000 ungheresi (il 3% della popolazione) lasciarono il proprio Paese rifugiandosi in Occidente. </a:t>
            </a:r>
          </a:p>
          <a:p>
            <a:r>
              <a:rPr lang="it-IT" sz="2400" b="1" dirty="0"/>
              <a:t>Nella notte tra il 20 e il 21 agosto del 1968</a:t>
            </a:r>
            <a:r>
              <a:rPr lang="it-IT" sz="2400" dirty="0"/>
              <a:t> i carri armati sovietici entrano nella capitale cecoslovacca e mettono fine alla Primavera di Praga. Il Socialismo dal volto umano di Dubcek prevedeva il riconoscimento delle libertà politiche, culturali e sindacali, la separazione fra partito e governo, la parità fra le diverse componenti etniche del paese. La classe operaia fu coinvolta nel processo di democratizzazione attraverso la creazione di nuovi strumenti di democrazia di base.</a:t>
            </a:r>
          </a:p>
        </p:txBody>
      </p:sp>
      <p:sp>
        <p:nvSpPr>
          <p:cNvPr id="4" name="Segnaposto piè di pagina 3">
            <a:extLst>
              <a:ext uri="{FF2B5EF4-FFF2-40B4-BE49-F238E27FC236}">
                <a16:creationId xmlns:a16="http://schemas.microsoft.com/office/drawing/2014/main" id="{22334215-90D7-407E-8A3C-2E5F71DC0353}"/>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1FFBFE62-9B25-46B0-B9F6-BAA5A3C8AB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91994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FF1C1-69D9-4533-BB95-E488D6E19FC5}"/>
              </a:ext>
            </a:extLst>
          </p:cNvPr>
          <p:cNvSpPr>
            <a:spLocks noGrp="1"/>
          </p:cNvSpPr>
          <p:nvPr>
            <p:ph type="title"/>
          </p:nvPr>
        </p:nvSpPr>
        <p:spPr>
          <a:solidFill>
            <a:srgbClr val="FF0000"/>
          </a:solidFill>
        </p:spPr>
        <p:txBody>
          <a:bodyPr>
            <a:normAutofit/>
          </a:bodyPr>
          <a:lstStyle/>
          <a:p>
            <a:r>
              <a:rPr lang="it-IT" sz="3600" dirty="0"/>
              <a:t>	Italia 1960: la violenza politica nelle piazze</a:t>
            </a:r>
          </a:p>
        </p:txBody>
      </p:sp>
      <p:sp>
        <p:nvSpPr>
          <p:cNvPr id="3" name="Segnaposto contenuto 2">
            <a:extLst>
              <a:ext uri="{FF2B5EF4-FFF2-40B4-BE49-F238E27FC236}">
                <a16:creationId xmlns:a16="http://schemas.microsoft.com/office/drawing/2014/main" id="{3DEBF894-DD35-43E7-805E-35879D15C0AC}"/>
              </a:ext>
            </a:extLst>
          </p:cNvPr>
          <p:cNvSpPr>
            <a:spLocks noGrp="1"/>
          </p:cNvSpPr>
          <p:nvPr>
            <p:ph idx="1"/>
          </p:nvPr>
        </p:nvSpPr>
        <p:spPr>
          <a:xfrm>
            <a:off x="838200" y="1825625"/>
            <a:ext cx="10515600" cy="4667250"/>
          </a:xfrm>
        </p:spPr>
        <p:txBody>
          <a:bodyPr>
            <a:normAutofit lnSpcReduction="10000"/>
          </a:bodyPr>
          <a:lstStyle/>
          <a:p>
            <a:pPr marL="0" indent="0">
              <a:buNone/>
            </a:pPr>
            <a:r>
              <a:rPr lang="it-IT" sz="2400" dirty="0"/>
              <a:t>Genova 30 giugno – 2 luglio 1960: migliaia di antifascisti scendono in piazza per impedire il congresso del MSI, considerato uno sfregio alla memoria di una città Medaglia d’oro al valor militare per la Resistenza nella guerra di Liberazione. Scontri violenti tra manifestanti e forze dell’ordine con decine di feriti.</a:t>
            </a:r>
          </a:p>
          <a:p>
            <a:pPr marL="0" indent="0">
              <a:buNone/>
            </a:pPr>
            <a:r>
              <a:rPr lang="it-IT" sz="2400" dirty="0"/>
              <a:t>Reggio Emilia 7 luglio 1960, cinque giovani manifestanti, Lauro </a:t>
            </a:r>
            <a:r>
              <a:rPr lang="it-IT" sz="2400" dirty="0" err="1"/>
              <a:t>Farioli</a:t>
            </a:r>
            <a:r>
              <a:rPr lang="it-IT" sz="2400" dirty="0"/>
              <a:t>, Ovidio Franchi, Emilio Reverberi, Marino Serri e Afro Tondelli, vengono uccisi dalla polizia durante le proteste di piazza contro il governo </a:t>
            </a:r>
            <a:r>
              <a:rPr lang="it-IT" sz="2400" dirty="0" err="1"/>
              <a:t>Tambroni</a:t>
            </a:r>
            <a:r>
              <a:rPr lang="it-IT" sz="2400" dirty="0"/>
              <a:t>, appoggiato dal Movimento Sociale Italiano. Assieme a centinaia di altri militanti, avevano aderito allo sciopero generale proclamato dalla Camera del Lavoro.</a:t>
            </a:r>
          </a:p>
          <a:p>
            <a:pPr marL="0" indent="0">
              <a:buNone/>
            </a:pPr>
            <a:r>
              <a:rPr lang="it-IT" sz="2400" dirty="0"/>
              <a:t>Palermo 8 luglio, quattro persone vengono uccise dalla polizia durante una manifestazione sindacale: Andrea </a:t>
            </a:r>
            <a:r>
              <a:rPr lang="it-IT" sz="2400" dirty="0" err="1"/>
              <a:t>Cangitano</a:t>
            </a:r>
            <a:r>
              <a:rPr lang="it-IT" sz="2400" dirty="0"/>
              <a:t>, Giuseppe Malleo (di soli 15 anni), Francesco Vella, Rosa La Barbera. Non ci fu mai un processo. </a:t>
            </a:r>
          </a:p>
          <a:p>
            <a:pPr marL="0" indent="0">
              <a:buNone/>
            </a:pPr>
            <a:r>
              <a:rPr lang="it-IT" sz="2400" dirty="0"/>
              <a:t>Il 19 luglio finalmente Tambroni è costretto a dimettersi. </a:t>
            </a:r>
          </a:p>
          <a:p>
            <a:pPr marL="0" indent="0">
              <a:buNone/>
            </a:pPr>
            <a:endParaRPr lang="it-IT" dirty="0"/>
          </a:p>
          <a:p>
            <a:endParaRPr lang="it-IT" dirty="0"/>
          </a:p>
        </p:txBody>
      </p:sp>
      <p:sp>
        <p:nvSpPr>
          <p:cNvPr id="4" name="Segnaposto piè di pagina 3">
            <a:extLst>
              <a:ext uri="{FF2B5EF4-FFF2-40B4-BE49-F238E27FC236}">
                <a16:creationId xmlns:a16="http://schemas.microsoft.com/office/drawing/2014/main" id="{30827B48-B565-4B71-9F4C-951C8C4E7EBA}"/>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1081EA47-93DD-42E7-AE61-9E49BA2274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32435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6C81D4-BEB5-43C4-817D-4FE1E98CD931}"/>
              </a:ext>
            </a:extLst>
          </p:cNvPr>
          <p:cNvSpPr>
            <a:spLocks noGrp="1"/>
          </p:cNvSpPr>
          <p:nvPr>
            <p:ph type="title"/>
          </p:nvPr>
        </p:nvSpPr>
        <p:spPr>
          <a:solidFill>
            <a:srgbClr val="FF0000"/>
          </a:solidFill>
        </p:spPr>
        <p:txBody>
          <a:bodyPr/>
          <a:lstStyle/>
          <a:p>
            <a:r>
              <a:rPr lang="it-IT" dirty="0"/>
              <a:t>	</a:t>
            </a:r>
            <a:r>
              <a:rPr lang="it-IT" sz="3600" dirty="0"/>
              <a:t>Guerra fredda e rischi di guerra nucleare</a:t>
            </a:r>
          </a:p>
        </p:txBody>
      </p:sp>
      <p:sp>
        <p:nvSpPr>
          <p:cNvPr id="3" name="Segnaposto contenuto 2">
            <a:extLst>
              <a:ext uri="{FF2B5EF4-FFF2-40B4-BE49-F238E27FC236}">
                <a16:creationId xmlns:a16="http://schemas.microsoft.com/office/drawing/2014/main" id="{9B5B3AB0-FE45-431A-AB2A-F9FBB36E65D5}"/>
              </a:ext>
            </a:extLst>
          </p:cNvPr>
          <p:cNvSpPr>
            <a:spLocks noGrp="1"/>
          </p:cNvSpPr>
          <p:nvPr>
            <p:ph idx="1"/>
          </p:nvPr>
        </p:nvSpPr>
        <p:spPr/>
        <p:txBody>
          <a:bodyPr>
            <a:normAutofit/>
          </a:bodyPr>
          <a:lstStyle/>
          <a:p>
            <a:r>
              <a:rPr lang="it-IT" dirty="0"/>
              <a:t>20 gennaio 1961 Kennedy si insedia alla Casa Bianca</a:t>
            </a:r>
          </a:p>
          <a:p>
            <a:r>
              <a:rPr lang="it-IT" dirty="0"/>
              <a:t>Crisi internazionale tra Cuba e Usa, 17-19 aprile 1961 fallito tentativo di sbarco di esuli cubani, sostenuti dagli USA, nella cosiddetta Baia dei Porci nell’isola cubana. </a:t>
            </a:r>
          </a:p>
          <a:p>
            <a:r>
              <a:rPr lang="it-IT" dirty="0"/>
              <a:t>13 agosto 1961 inizio costruzione Muro di Berlino</a:t>
            </a:r>
          </a:p>
          <a:p>
            <a:r>
              <a:rPr lang="it-IT" dirty="0"/>
              <a:t>14 – 28 ottobre 1962 Kennedy, Castro e </a:t>
            </a:r>
            <a:r>
              <a:rPr lang="it-IT" dirty="0" err="1"/>
              <a:t>Khrushchev</a:t>
            </a:r>
            <a:r>
              <a:rPr lang="it-IT" dirty="0"/>
              <a:t> andarono vicini a usare la bomba atomica. La crisi terminò il 28 ottobre, quando l’Unione Sovietica accettò pubblicamente di smantellare le basi a Cuba e gli Stati Uniti accettarono, in segreto, di smantellare i loro missili nucleari in Italia e Turchia.</a:t>
            </a:r>
          </a:p>
        </p:txBody>
      </p:sp>
      <p:sp>
        <p:nvSpPr>
          <p:cNvPr id="4" name="Segnaposto piè di pagina 3">
            <a:extLst>
              <a:ext uri="{FF2B5EF4-FFF2-40B4-BE49-F238E27FC236}">
                <a16:creationId xmlns:a16="http://schemas.microsoft.com/office/drawing/2014/main" id="{40FDCB7E-72D8-4DA4-803C-F73211C434A3}"/>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F38D7968-1799-4139-90F4-F6CAF8D984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697175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TotalTime>
  <Words>3549</Words>
  <Application>Microsoft Office PowerPoint</Application>
  <PresentationFormat>Widescreen</PresentationFormat>
  <Paragraphs>99</Paragraphs>
  <Slides>20</Slides>
  <Notes>1</Notes>
  <HiddenSlides>0</HiddenSlides>
  <MMClips>0</MMClips>
  <ScaleCrop>false</ScaleCrop>
  <HeadingPairs>
    <vt:vector size="6" baseType="variant">
      <vt:variant>
        <vt:lpstr>Caratteri utilizzati</vt:lpstr>
      </vt:variant>
      <vt:variant>
        <vt:i4>4</vt:i4>
      </vt:variant>
      <vt:variant>
        <vt:lpstr>Tema</vt:lpstr>
      </vt:variant>
      <vt:variant>
        <vt:i4>3</vt:i4>
      </vt:variant>
      <vt:variant>
        <vt:lpstr>Titoli diapositive</vt:lpstr>
      </vt:variant>
      <vt:variant>
        <vt:i4>20</vt:i4>
      </vt:variant>
    </vt:vector>
  </HeadingPairs>
  <TitlesOfParts>
    <vt:vector size="27" baseType="lpstr">
      <vt:lpstr>Arial</vt:lpstr>
      <vt:lpstr>Calibri</vt:lpstr>
      <vt:lpstr>Calibri Light</vt:lpstr>
      <vt:lpstr>Crimson Text</vt:lpstr>
      <vt:lpstr>Tema di Office</vt:lpstr>
      <vt:lpstr>1_Tema di Office</vt:lpstr>
      <vt:lpstr>2_Tema di Office</vt:lpstr>
      <vt:lpstr>Pacifismo e antimilitarismo</vt:lpstr>
      <vt:lpstr> 1945-1968 Pacifismo e antimilitarismo nel contesto   della Guerra Fredda</vt:lpstr>
      <vt:lpstr> 1945-1968 Pacifismo e antimilitarismo nel contesto   della Guerra Fredda</vt:lpstr>
      <vt:lpstr> 1945-1968 Pacifismo e antimilitarismo nel contesto   nazionale e internazionale</vt:lpstr>
      <vt:lpstr> 1945-1968 Pacifismo e antimilitarismo nel contesto   nazionale e internazionale</vt:lpstr>
      <vt:lpstr> 1945-1968 Pacifismo e antimilitarismo nel contesto   nazionale e internazionale</vt:lpstr>
      <vt:lpstr> Rivolte popolari e repressioni nell’Est Europa</vt:lpstr>
      <vt:lpstr> Italia 1960: la violenza politica nelle piazze</vt:lpstr>
      <vt:lpstr> Guerra fredda e rischi di guerra nucleare</vt:lpstr>
      <vt:lpstr> Guerre «calde» per i diritti e decolonizzazione </vt:lpstr>
      <vt:lpstr> Bertrand Russel e il tribunale per la pace</vt:lpstr>
      <vt:lpstr>  Le marce di Pasqua contro l’atomica</vt:lpstr>
      <vt:lpstr> 1968: guerra e contestazione giovanile </vt:lpstr>
      <vt:lpstr>  Contro il nucleare, contro la guerra.</vt:lpstr>
      <vt:lpstr>    Anni ’80: nuova ondata del movimento per la pace</vt:lpstr>
      <vt:lpstr>   Le donne per il disarmo</vt:lpstr>
      <vt:lpstr>    Anni ’80: nuova ondata del movimento per la pace</vt:lpstr>
      <vt:lpstr>     Anni ’80: nuova ondata del movimento per la pace</vt:lpstr>
      <vt:lpstr>     Fine della Guerra fredda e nuovi conflitti</vt:lpstr>
      <vt:lpstr>  Fine della Guerra fredda e nuovi conflitti</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1945-1968 Pacifismo e antimilitarismo nel contesto   nazionale e internazionale</dc:title>
  <dc:creator>Ist.Lombardo</dc:creator>
  <cp:lastModifiedBy>Simone Campanozzi</cp:lastModifiedBy>
  <cp:revision>50</cp:revision>
  <dcterms:created xsi:type="dcterms:W3CDTF">2020-10-30T10:39:35Z</dcterms:created>
  <dcterms:modified xsi:type="dcterms:W3CDTF">2020-11-29T11:30:00Z</dcterms:modified>
</cp:coreProperties>
</file>