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46D965-4268-43AC-9074-E58C1585A239}" type="datetimeFigureOut">
              <a:rPr lang="it-IT" smtClean="0"/>
              <a:t>31/08/2021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443251-0135-4529-BC2B-D01343E737F0}" type="slidenum">
              <a:rPr lang="it-IT" smtClean="0"/>
              <a:t>‹N›</a:t>
            </a:fld>
            <a:endParaRPr lang="it-IT"/>
          </a:p>
        </p:txBody>
      </p:sp>
    </p:spTree>
    <p:extLst>
      <p:ext uri="{BB962C8B-B14F-4D97-AF65-F5344CB8AC3E}">
        <p14:creationId xmlns:p14="http://schemas.microsoft.com/office/powerpoint/2010/main" val="3772553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64C55F1-6373-4CCE-8A7B-E150031E85C7}"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79D11-A502-4E22-9E4A-F00FB992BD43}"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EA95A-B54E-46E0-A4CD-9CBD258B6DB1}"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0AC11F-C9AA-43F0-9F63-918BA6F499B8}"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762752-C07D-4EC5-A8DB-94614EC7B7DE}"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5D93AA-E1BE-4D4C-8F5A-54FC11C60420}" type="datetime1">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51701B-00CD-46DF-BA0A-835DFDE35BE7}" type="datetime1">
              <a:rPr lang="en-US" smtClean="0"/>
              <a:t>8/31/2021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C2AD4D-5400-483B-9A73-48779716B8E4}" type="datetime1">
              <a:rPr lang="en-US" smtClean="0"/>
              <a:t>8/31/2021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02EB8-8D46-4142-A830-A89AC1E4BAC9}" type="datetime1">
              <a:rPr lang="en-US" smtClean="0"/>
              <a:t>8/31/2021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4DD9F5-E419-4EA6-B0E6-F4C514AB33A2}" type="datetime1">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62B56B-7156-4503-AD38-45E30496F7F0}" type="datetime1">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D873E-D5D9-4F0B-B871-ACD0F7B56661}" type="datetime1">
              <a:rPr lang="en-US" smtClean="0"/>
              <a:t>8/31/2021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t.wikipedia.org/wiki/Lombardia" TargetMode="External"/><Relationship Id="rId2" Type="http://schemas.openxmlformats.org/officeDocument/2006/relationships/hyperlink" Target="https://it.wikipedia.org/wiki/Aree_naturali_protette" TargetMode="External"/><Relationship Id="rId1" Type="http://schemas.openxmlformats.org/officeDocument/2006/relationships/slideLayout" Target="../slideLayouts/slideLayout2.xml"/><Relationship Id="rId6" Type="http://schemas.openxmlformats.org/officeDocument/2006/relationships/hyperlink" Target="https://it.wikipedia.org/wiki/Parco_dei_Colli_di_Bergamo" TargetMode="External"/><Relationship Id="rId5" Type="http://schemas.openxmlformats.org/officeDocument/2006/relationships/hyperlink" Target="https://it.wikipedia.org/wiki/Parco_delle_Groane" TargetMode="External"/><Relationship Id="rId4" Type="http://schemas.openxmlformats.org/officeDocument/2006/relationships/hyperlink" Target="https://it.wikipedia.org/wiki/Parco_Lombardo_della_Valle_del_Ticino"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it.wikipedia.org/wiki/Direttiva_dell%27Unione_europea" TargetMode="External"/><Relationship Id="rId3" Type="http://schemas.openxmlformats.org/officeDocument/2006/relationships/hyperlink" Target="https://it.wikipedia.org/wiki/Bosco_Fontana" TargetMode="External"/><Relationship Id="rId7" Type="http://schemas.openxmlformats.org/officeDocument/2006/relationships/hyperlink" Target="https://it.wikipedia.org/wiki/Sito_di_interesse_comunitario" TargetMode="External"/><Relationship Id="rId2" Type="http://schemas.openxmlformats.org/officeDocument/2006/relationships/hyperlink" Target="https://it.wikipedia.org/wiki/Parco_Nazionale_dello_Stelvio" TargetMode="External"/><Relationship Id="rId1" Type="http://schemas.openxmlformats.org/officeDocument/2006/relationships/slideLayout" Target="../slideLayouts/slideLayout2.xml"/><Relationship Id="rId6" Type="http://schemas.openxmlformats.org/officeDocument/2006/relationships/hyperlink" Target="https://it.wikipedia.org/wiki/Riserva_naturale_Bosco_Siro_Negri" TargetMode="External"/><Relationship Id="rId5" Type="http://schemas.openxmlformats.org/officeDocument/2006/relationships/hyperlink" Target="https://it.wikipedia.org/wiki/Pianura_padana" TargetMode="External"/><Relationship Id="rId4" Type="http://schemas.openxmlformats.org/officeDocument/2006/relationships/hyperlink" Target="https://it.wikipedia.org/wiki/Provincia_di_Mantova" TargetMode="External"/><Relationship Id="rId9" Type="http://schemas.openxmlformats.org/officeDocument/2006/relationships/hyperlink" Target="https://www.youtube.com/watch?v=A1erQMH-ky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lossel.altervista.org/Pdf/Il%20Bodrio.pdf" TargetMode="External"/><Relationship Id="rId2" Type="http://schemas.openxmlformats.org/officeDocument/2006/relationships/hyperlink" Target="https://it.wikipedia.org/wiki/Monumento_natural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ltalex.com/documents/codici-altalex/2013/12/19/costituzione-italiana#art9" TargetMode="External"/><Relationship Id="rId2" Type="http://schemas.openxmlformats.org/officeDocument/2006/relationships/hyperlink" Target="https://www.senato.it/leg/18/BGT/Schede/Ddliter/48678.htm" TargetMode="External"/><Relationship Id="rId1" Type="http://schemas.openxmlformats.org/officeDocument/2006/relationships/slideLayout" Target="../slideLayouts/slideLayout2.xml"/><Relationship Id="rId4" Type="http://schemas.openxmlformats.org/officeDocument/2006/relationships/hyperlink" Target="https://www.altalex.com/documents/news/2013/12/19/diritti-e-doveri-dei-cittadini-rapporti-economici#art4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tangiblesearch.eu/show_full_map.php?db_name=intangible_search&amp;lingua=italian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oriaefuturo.eu/suggestioni-memoria-riflessioni-storiografich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miliaromagnaturismo.it/it/localita/monzuno" TargetMode="External"/><Relationship Id="rId2" Type="http://schemas.openxmlformats.org/officeDocument/2006/relationships/hyperlink" Target="https://emiliaromagnaturismo.it/it/localita/marzabotto" TargetMode="External"/><Relationship Id="rId1" Type="http://schemas.openxmlformats.org/officeDocument/2006/relationships/slideLayout" Target="../slideLayouts/slideLayout2.xml"/><Relationship Id="rId5" Type="http://schemas.openxmlformats.org/officeDocument/2006/relationships/hyperlink" Target="https://enteparchi.bo.it/parco-storico-di-monte-sole/area-protetta/" TargetMode="External"/><Relationship Id="rId4" Type="http://schemas.openxmlformats.org/officeDocument/2006/relationships/hyperlink" Target="https://emiliaromagnaturismo.it/it/localita/grizzana-morandi"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75640"/>
          </a:xfrm>
          <a:solidFill>
            <a:schemeClr val="accent2"/>
          </a:solidFill>
        </p:spPr>
        <p:txBody>
          <a:bodyPr>
            <a:normAutofit/>
          </a:bodyPr>
          <a:lstStyle/>
          <a:p>
            <a:pPr algn="ctr"/>
            <a:br>
              <a:rPr lang="en-US" sz="4000" dirty="0">
                <a:latin typeface="+mn-lt"/>
              </a:rPr>
            </a:br>
            <a:r>
              <a:rPr lang="en-US" sz="4000" dirty="0" err="1">
                <a:latin typeface="+mn-lt"/>
              </a:rPr>
              <a:t>Paesaggi</a:t>
            </a:r>
            <a:r>
              <a:rPr lang="en-US" sz="4000" dirty="0">
                <a:latin typeface="+mn-lt"/>
              </a:rPr>
              <a:t> e </a:t>
            </a:r>
            <a:r>
              <a:rPr lang="en-US" sz="4000" dirty="0" err="1">
                <a:latin typeface="+mn-lt"/>
              </a:rPr>
              <a:t>memoria</a:t>
            </a:r>
            <a:br>
              <a:rPr lang="en-US" sz="4000" dirty="0">
                <a:latin typeface="+mn-lt"/>
              </a:rPr>
            </a:br>
            <a:r>
              <a:rPr kumimoji="0" lang="en-US" sz="3200" b="1" i="0" u="none" strike="noStrike" kern="1200" cap="none" spc="0" normalizeH="0" baseline="0" noProof="0" dirty="0">
                <a:ln>
                  <a:noFill/>
                </a:ln>
                <a:solidFill>
                  <a:prstClr val="black"/>
                </a:solidFill>
                <a:effectLst/>
                <a:uLnTx/>
                <a:uFillTx/>
                <a:ea typeface="+mj-ea"/>
                <a:cs typeface="+mj-cs"/>
              </a:rPr>
              <a:t>Il nostro </a:t>
            </a:r>
            <a:r>
              <a:rPr kumimoji="0" lang="en-US" sz="3200" b="1" i="0" u="none" strike="noStrike" kern="1200" cap="none" spc="0" normalizeH="0" baseline="0" noProof="0" dirty="0" err="1">
                <a:ln>
                  <a:noFill/>
                </a:ln>
                <a:solidFill>
                  <a:prstClr val="black"/>
                </a:solidFill>
                <a:effectLst/>
                <a:uLnTx/>
                <a:uFillTx/>
                <a:ea typeface="+mj-ea"/>
                <a:cs typeface="+mj-cs"/>
              </a:rPr>
              <a:t>patrimonio</a:t>
            </a:r>
            <a:r>
              <a:rPr kumimoji="0" lang="en-US" sz="3200" b="1" i="0" u="none" strike="noStrike" kern="1200" cap="none" spc="0" normalizeH="0" baseline="0" noProof="0" dirty="0">
                <a:ln>
                  <a:noFill/>
                </a:ln>
                <a:solidFill>
                  <a:prstClr val="black"/>
                </a:solidFill>
                <a:effectLst/>
                <a:uLnTx/>
                <a:uFillTx/>
                <a:ea typeface="+mj-ea"/>
                <a:cs typeface="+mj-cs"/>
              </a:rPr>
              <a:t> </a:t>
            </a:r>
            <a:r>
              <a:rPr kumimoji="0" lang="en-US" sz="3200" b="1" i="0" u="none" strike="noStrike" kern="1200" cap="none" spc="0" normalizeH="0" baseline="0" noProof="0" dirty="0" err="1">
                <a:ln>
                  <a:noFill/>
                </a:ln>
                <a:solidFill>
                  <a:prstClr val="black"/>
                </a:solidFill>
                <a:effectLst/>
                <a:uLnTx/>
                <a:uFillTx/>
                <a:ea typeface="+mj-ea"/>
                <a:cs typeface="+mj-cs"/>
              </a:rPr>
              <a:t>materiale</a:t>
            </a:r>
            <a:r>
              <a:rPr kumimoji="0" lang="en-US" sz="3200" b="1" i="0" u="none" strike="noStrike" kern="1200" cap="none" spc="0" normalizeH="0" baseline="0" noProof="0" dirty="0">
                <a:ln>
                  <a:noFill/>
                </a:ln>
                <a:solidFill>
                  <a:prstClr val="black"/>
                </a:solidFill>
                <a:effectLst/>
                <a:uLnTx/>
                <a:uFillTx/>
                <a:ea typeface="+mj-ea"/>
                <a:cs typeface="+mj-cs"/>
              </a:rPr>
              <a:t> e </a:t>
            </a:r>
            <a:r>
              <a:rPr kumimoji="0" lang="en-US" sz="3200" b="1" i="0" u="none" strike="noStrike" kern="1200" cap="none" spc="0" normalizeH="0" baseline="0" noProof="0" dirty="0" err="1">
                <a:ln>
                  <a:noFill/>
                </a:ln>
                <a:solidFill>
                  <a:prstClr val="black"/>
                </a:solidFill>
                <a:effectLst/>
                <a:uLnTx/>
                <a:uFillTx/>
                <a:ea typeface="+mj-ea"/>
                <a:cs typeface="+mj-cs"/>
              </a:rPr>
              <a:t>immateriale</a:t>
            </a:r>
            <a:r>
              <a:rPr kumimoji="0" lang="en-US" sz="3200" b="1" i="0" u="none" strike="noStrike" kern="1200" cap="none" spc="0" normalizeH="0" baseline="0" noProof="0" dirty="0">
                <a:ln>
                  <a:noFill/>
                </a:ln>
                <a:solidFill>
                  <a:prstClr val="black"/>
                </a:solidFill>
                <a:effectLst/>
                <a:uLnTx/>
                <a:uFillTx/>
                <a:ea typeface="+mj-ea"/>
                <a:cs typeface="+mj-cs"/>
              </a:rPr>
              <a:t>, </a:t>
            </a:r>
            <a:r>
              <a:rPr kumimoji="0" lang="en-US" sz="3200" b="1" i="0" u="none" strike="noStrike" kern="1200" cap="none" spc="0" normalizeH="0" baseline="0" noProof="0" dirty="0" err="1">
                <a:ln>
                  <a:noFill/>
                </a:ln>
                <a:solidFill>
                  <a:prstClr val="black"/>
                </a:solidFill>
                <a:effectLst/>
                <a:uLnTx/>
                <a:uFillTx/>
                <a:ea typeface="+mj-ea"/>
                <a:cs typeface="+mj-cs"/>
              </a:rPr>
              <a:t>tra</a:t>
            </a:r>
            <a:r>
              <a:rPr kumimoji="0" lang="en-US" sz="3200" b="1" i="0" u="none" strike="noStrike" kern="1200" cap="none" spc="0" normalizeH="0" baseline="0" noProof="0" dirty="0">
                <a:ln>
                  <a:noFill/>
                </a:ln>
                <a:solidFill>
                  <a:prstClr val="black"/>
                </a:solidFill>
                <a:effectLst/>
                <a:uLnTx/>
                <a:uFillTx/>
                <a:ea typeface="+mj-ea"/>
                <a:cs typeface="+mj-cs"/>
              </a:rPr>
              <a:t> </a:t>
            </a:r>
            <a:r>
              <a:rPr kumimoji="0" lang="en-US" sz="3200" b="1" i="0" u="none" strike="noStrike" kern="1200" cap="none" spc="0" normalizeH="0" baseline="0" noProof="0" dirty="0" err="1">
                <a:ln>
                  <a:noFill/>
                </a:ln>
                <a:solidFill>
                  <a:prstClr val="black"/>
                </a:solidFill>
                <a:effectLst/>
                <a:uLnTx/>
                <a:uFillTx/>
                <a:ea typeface="+mj-ea"/>
                <a:cs typeface="+mj-cs"/>
              </a:rPr>
              <a:t>storia</a:t>
            </a:r>
            <a:r>
              <a:rPr kumimoji="0" lang="en-US" sz="3200" b="1" i="0" u="none" strike="noStrike" kern="1200" cap="none" spc="0" normalizeH="0" baseline="0" noProof="0" dirty="0">
                <a:ln>
                  <a:noFill/>
                </a:ln>
                <a:solidFill>
                  <a:prstClr val="black"/>
                </a:solidFill>
                <a:effectLst/>
                <a:uLnTx/>
                <a:uFillTx/>
                <a:ea typeface="+mj-ea"/>
                <a:cs typeface="+mj-cs"/>
              </a:rPr>
              <a:t>, natura e </a:t>
            </a:r>
            <a:r>
              <a:rPr kumimoji="0" lang="en-US" sz="3200" b="1" i="0" u="none" strike="noStrike" kern="1200" cap="none" spc="0" normalizeH="0" baseline="0" noProof="0" dirty="0" err="1">
                <a:ln>
                  <a:noFill/>
                </a:ln>
                <a:solidFill>
                  <a:prstClr val="black"/>
                </a:solidFill>
                <a:effectLst/>
                <a:uLnTx/>
                <a:uFillTx/>
                <a:ea typeface="+mj-ea"/>
                <a:cs typeface="+mj-cs"/>
              </a:rPr>
              <a:t>ambiente</a:t>
            </a:r>
            <a:br>
              <a:rPr lang="en-US" sz="1800" b="1" dirty="0"/>
            </a:br>
            <a:endParaRPr lang="en-US" sz="3200" b="1" dirty="0">
              <a:latin typeface="+mn-lt"/>
            </a:endParaRPr>
          </a:p>
        </p:txBody>
      </p:sp>
      <p:sp>
        <p:nvSpPr>
          <p:cNvPr id="3" name="Subtitle 2"/>
          <p:cNvSpPr>
            <a:spLocks noGrp="1"/>
          </p:cNvSpPr>
          <p:nvPr>
            <p:ph idx="1"/>
          </p:nvPr>
        </p:nvSpPr>
        <p:spPr>
          <a:xfrm>
            <a:off x="838200" y="3140765"/>
            <a:ext cx="10515600" cy="3352110"/>
          </a:xfrm>
          <a:solidFill>
            <a:schemeClr val="bg2"/>
          </a:solidFill>
        </p:spPr>
        <p:txBody>
          <a:bodyPr>
            <a:normAutofit/>
          </a:bodyPr>
          <a:lstStyle/>
          <a:p>
            <a:endParaRPr lang="en-US" dirty="0"/>
          </a:p>
          <a:p>
            <a:r>
              <a:rPr lang="en-US" i="1" dirty="0"/>
              <a:t>“</a:t>
            </a:r>
            <a:r>
              <a:rPr lang="en-US" i="1" dirty="0" err="1"/>
              <a:t>Quanto</a:t>
            </a:r>
            <a:r>
              <a:rPr lang="en-US" i="1" dirty="0"/>
              <a:t> ci </a:t>
            </a:r>
            <a:r>
              <a:rPr lang="en-US" i="1" dirty="0" err="1"/>
              <a:t>vorrà</a:t>
            </a:r>
            <a:r>
              <a:rPr lang="en-US" i="1" dirty="0"/>
              <a:t> prima </a:t>
            </a:r>
            <a:r>
              <a:rPr lang="en-US" i="1" dirty="0" err="1"/>
              <a:t>che</a:t>
            </a:r>
            <a:r>
              <a:rPr lang="en-US" i="1" dirty="0"/>
              <a:t> le </a:t>
            </a:r>
            <a:r>
              <a:rPr lang="en-US" i="1" dirty="0" err="1"/>
              <a:t>nostre</a:t>
            </a:r>
            <a:r>
              <a:rPr lang="en-US" i="1" dirty="0"/>
              <a:t> </a:t>
            </a:r>
            <a:r>
              <a:rPr lang="en-US" i="1" dirty="0" err="1"/>
              <a:t>acque</a:t>
            </a:r>
            <a:r>
              <a:rPr lang="en-US" i="1" dirty="0"/>
              <a:t> inquinate </a:t>
            </a:r>
            <a:r>
              <a:rPr lang="en-US" i="1" dirty="0" err="1"/>
              <a:t>si</a:t>
            </a:r>
            <a:r>
              <a:rPr lang="en-US" i="1" dirty="0"/>
              <a:t> </a:t>
            </a:r>
            <a:r>
              <a:rPr lang="en-US" i="1" dirty="0" err="1"/>
              <a:t>autodepurino</a:t>
            </a:r>
            <a:r>
              <a:rPr lang="en-US" i="1" dirty="0"/>
              <a:t> tanto da </a:t>
            </a:r>
            <a:r>
              <a:rPr lang="en-US" i="1" dirty="0" err="1"/>
              <a:t>ritrovare</a:t>
            </a:r>
            <a:r>
              <a:rPr lang="en-US" i="1" dirty="0"/>
              <a:t> la </a:t>
            </a:r>
            <a:r>
              <a:rPr lang="en-US" i="1" dirty="0" err="1"/>
              <a:t>perduta</a:t>
            </a:r>
            <a:r>
              <a:rPr lang="en-US" i="1" dirty="0"/>
              <a:t> </a:t>
            </a:r>
            <a:r>
              <a:rPr lang="en-US" i="1" dirty="0" err="1"/>
              <a:t>pescosità</a:t>
            </a:r>
            <a:r>
              <a:rPr lang="en-US" i="1" dirty="0"/>
              <a:t>, e </a:t>
            </a:r>
            <a:r>
              <a:rPr lang="en-US" i="1" dirty="0" err="1"/>
              <a:t>quanto</a:t>
            </a:r>
            <a:r>
              <a:rPr lang="en-US" i="1" dirty="0"/>
              <a:t> prima </a:t>
            </a:r>
            <a:r>
              <a:rPr lang="en-US" i="1" dirty="0" err="1"/>
              <a:t>che</a:t>
            </a:r>
            <a:r>
              <a:rPr lang="en-US" i="1" dirty="0"/>
              <a:t> </a:t>
            </a:r>
            <a:r>
              <a:rPr lang="en-US" i="1" dirty="0" err="1"/>
              <a:t>i</a:t>
            </a:r>
            <a:r>
              <a:rPr lang="en-US" i="1" dirty="0"/>
              <a:t> </a:t>
            </a:r>
            <a:r>
              <a:rPr lang="en-US" i="1" dirty="0" err="1"/>
              <a:t>rimboschimenti</a:t>
            </a:r>
            <a:r>
              <a:rPr lang="en-US" i="1" dirty="0"/>
              <a:t> </a:t>
            </a:r>
            <a:r>
              <a:rPr lang="en-US" i="1" dirty="0" err="1"/>
              <a:t>normalizzino</a:t>
            </a:r>
            <a:r>
              <a:rPr lang="en-US" i="1" dirty="0"/>
              <a:t> il </a:t>
            </a:r>
            <a:r>
              <a:rPr lang="en-US" i="1" dirty="0" err="1"/>
              <a:t>ciclo</a:t>
            </a:r>
            <a:r>
              <a:rPr lang="en-US" i="1" dirty="0"/>
              <a:t> </a:t>
            </a:r>
            <a:r>
              <a:rPr lang="en-US" i="1" dirty="0" err="1"/>
              <a:t>dell’acqua</a:t>
            </a:r>
            <a:r>
              <a:rPr lang="en-US" i="1" dirty="0"/>
              <a:t>?” </a:t>
            </a:r>
            <a:r>
              <a:rPr lang="en-US" sz="2400" dirty="0"/>
              <a:t>(Laura Conti)</a:t>
            </a:r>
          </a:p>
          <a:p>
            <a:endParaRPr lang="en-US" dirty="0"/>
          </a:p>
          <a:p>
            <a:endParaRPr lang="en-US" dirty="0"/>
          </a:p>
          <a:p>
            <a:pPr marL="3657600" lvl="8" indent="0">
              <a:buNone/>
            </a:pPr>
            <a:r>
              <a:rPr lang="en-US" dirty="0"/>
              <a:t>      - Simone Campanozzi -</a:t>
            </a:r>
          </a:p>
        </p:txBody>
      </p:sp>
      <p:sp>
        <p:nvSpPr>
          <p:cNvPr id="5" name="Segnaposto numero diapositiva 4">
            <a:extLst>
              <a:ext uri="{FF2B5EF4-FFF2-40B4-BE49-F238E27FC236}">
                <a16:creationId xmlns:a16="http://schemas.microsoft.com/office/drawing/2014/main" id="{271F967B-466E-4A73-B436-E349D66722D4}"/>
              </a:ext>
            </a:extLst>
          </p:cNvPr>
          <p:cNvSpPr>
            <a:spLocks noGrp="1"/>
          </p:cNvSpPr>
          <p:nvPr>
            <p:ph type="sldNum" sz="quarter" idx="12"/>
          </p:nvPr>
        </p:nvSpPr>
        <p:spPr/>
        <p:txBody>
          <a:bodyPr/>
          <a:lstStyle/>
          <a:p>
            <a:fld id="{9B618960-8005-486C-9A75-10CB2AAC16F9}" type="slidenum">
              <a:rPr lang="en-US" smtClean="0"/>
              <a:t>1</a:t>
            </a:fld>
            <a:endParaRPr lang="en-US"/>
          </a:p>
        </p:txBody>
      </p:sp>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2C9DFB-3CEC-406D-A27B-42150307EDA2}"/>
              </a:ext>
            </a:extLst>
          </p:cNvPr>
          <p:cNvSpPr>
            <a:spLocks noGrp="1"/>
          </p:cNvSpPr>
          <p:nvPr>
            <p:ph type="title"/>
          </p:nvPr>
        </p:nvSpPr>
        <p:spPr>
          <a:xfrm>
            <a:off x="838200" y="1"/>
            <a:ext cx="10515600" cy="1378225"/>
          </a:xfrm>
          <a:solidFill>
            <a:schemeClr val="accent2"/>
          </a:solidFill>
        </p:spPr>
        <p:txBody>
          <a:bodyPr>
            <a:normAutofit fontScale="90000"/>
          </a:bodyPr>
          <a:lstStyle/>
          <a:p>
            <a:pPr algn="ctr"/>
            <a:r>
              <a:rPr lang="it-IT" sz="3200" b="1" dirty="0">
                <a:latin typeface="+mn-lt"/>
              </a:rPr>
              <a:t>Lombardia:</a:t>
            </a:r>
            <a:br>
              <a:rPr lang="it-IT" sz="3200" b="1" dirty="0">
                <a:latin typeface="+mn-lt"/>
              </a:rPr>
            </a:br>
            <a:r>
              <a:rPr lang="it-IT" sz="3200" b="1" dirty="0">
                <a:latin typeface="+mn-lt"/>
              </a:rPr>
              <a:t>nel 1983 la prima regione a istituire una legge di tutela di parchi e riserve naturali</a:t>
            </a:r>
          </a:p>
        </p:txBody>
      </p:sp>
      <p:sp>
        <p:nvSpPr>
          <p:cNvPr id="3" name="Segnaposto contenuto 2">
            <a:extLst>
              <a:ext uri="{FF2B5EF4-FFF2-40B4-BE49-F238E27FC236}">
                <a16:creationId xmlns:a16="http://schemas.microsoft.com/office/drawing/2014/main" id="{CFB3EC4B-7FF7-43A5-BA62-4F3F6BEF6A46}"/>
              </a:ext>
            </a:extLst>
          </p:cNvPr>
          <p:cNvSpPr>
            <a:spLocks noGrp="1"/>
          </p:cNvSpPr>
          <p:nvPr>
            <p:ph idx="1"/>
          </p:nvPr>
        </p:nvSpPr>
        <p:spPr>
          <a:xfrm>
            <a:off x="662609" y="1616765"/>
            <a:ext cx="10866782" cy="5128592"/>
          </a:xfrm>
        </p:spPr>
        <p:txBody>
          <a:bodyPr>
            <a:normAutofit lnSpcReduction="10000"/>
          </a:bodyPr>
          <a:lstStyle/>
          <a:p>
            <a:pPr>
              <a:lnSpc>
                <a:spcPct val="107000"/>
              </a:lnSpc>
              <a:spcAft>
                <a:spcPts val="800"/>
              </a:spcAft>
            </a:pPr>
            <a:r>
              <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LEGGE REGIONALE 30 novembre 1983 , N. 86</a:t>
            </a:r>
            <a:r>
              <a:rPr lang="it-IT" sz="1800" dirty="0">
                <a:latin typeface="Calibri" panose="020F0502020204030204" pitchFamily="34" charset="0"/>
                <a:ea typeface="Calibri" panose="020F0502020204030204" pitchFamily="34" charset="0"/>
                <a:cs typeface="Times New Roman" panose="02020603050405020304" pitchFamily="18" charset="0"/>
              </a:rPr>
              <a:t> </a:t>
            </a:r>
            <a:r>
              <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Piano regionale delle aree regionali protette. Norme per l' istituzione e la gestione delle riserve, dei parchi e dei monumenti naturali nonché delle aree di particolare rilevanza naturale e ambientale.</a:t>
            </a:r>
          </a:p>
          <a:p>
            <a:pPr>
              <a:lnSpc>
                <a:spcPct val="107000"/>
              </a:lnSpc>
              <a:spcAft>
                <a:spcPts val="800"/>
              </a:spcAft>
            </a:pPr>
            <a:r>
              <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Ai fini della conservazione, del recupero e della valorizzazione dei beni naturali e ambientali del territorio della Lombardia, tenuto conto degli interessi locali in materia di sviluppo economico e sociale, in attuazione dei principi costituzionali e statutari, la regione, anche in collaborazione con gli enti locali e coordinandone gli interventi definisce con la presente legge </a:t>
            </a:r>
            <a:r>
              <a:rPr lang="it-IT"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il piano generale delle aree regionali protette di interesse naturale ed ambientale</a:t>
            </a:r>
            <a:r>
              <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le aree protette individuate dal piano sono assoggettate ai seguenti regimi di tutela: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i="1" dirty="0">
                <a:solidFill>
                  <a:srgbClr val="202122"/>
                </a:solidFill>
                <a:effectLst/>
                <a:latin typeface="Arial" panose="020B0604020202020204" pitchFamily="34" charset="0"/>
                <a:ea typeface="Calibri" panose="020F0502020204030204" pitchFamily="34" charset="0"/>
              </a:rPr>
              <a:t>a) </a:t>
            </a:r>
            <a:r>
              <a:rPr lang="it-IT" sz="1800" dirty="0">
                <a:solidFill>
                  <a:srgbClr val="202122"/>
                </a:solidFill>
                <a:effectLst/>
                <a:latin typeface="Arial" panose="020B0604020202020204" pitchFamily="34" charset="0"/>
                <a:ea typeface="Calibri" panose="020F0502020204030204" pitchFamily="34" charset="0"/>
              </a:rPr>
              <a:t>parchi naturali, intesi quali zone caratterizzate da un elevato grado di naturalità…</a:t>
            </a:r>
          </a:p>
          <a:p>
            <a:r>
              <a:rPr lang="it-IT" sz="1800" i="1" dirty="0">
                <a:solidFill>
                  <a:srgbClr val="202122"/>
                </a:solidFill>
                <a:effectLst/>
                <a:latin typeface="Arial" panose="020B0604020202020204" pitchFamily="34" charset="0"/>
                <a:ea typeface="Calibri" panose="020F0502020204030204" pitchFamily="34" charset="0"/>
              </a:rPr>
              <a:t>b) </a:t>
            </a:r>
            <a:r>
              <a:rPr lang="it-IT" sz="1800" dirty="0">
                <a:solidFill>
                  <a:srgbClr val="202122"/>
                </a:solidFill>
                <a:effectLst/>
                <a:latin typeface="Arial" panose="020B0604020202020204" pitchFamily="34" charset="0"/>
                <a:ea typeface="Calibri" panose="020F0502020204030204" pitchFamily="34" charset="0"/>
              </a:rPr>
              <a:t>parchi regionali, intesi quali zone che, costituendo generale riferimento per la comunità lombarda, sono organizzate in modo unitario, con preminente riguardo alle esigenze di protezione della natura e dell’ambiente e di uso culturale e ricreativo…</a:t>
            </a:r>
          </a:p>
          <a:p>
            <a:r>
              <a:rPr lang="it-IT"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 </a:t>
            </a:r>
            <a:r>
              <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riserve naturali, intese quali zone specificamente destinate alla conservazione della natura in tutte le manifestazioni che concorrono al mantenimento dei relativi ecosistemi;</a:t>
            </a:r>
          </a:p>
          <a:p>
            <a:r>
              <a:rPr lang="it-IT" sz="1800" dirty="0"/>
              <a:t>…</a:t>
            </a:r>
            <a:r>
              <a:rPr lang="it-IT"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d) </a:t>
            </a:r>
            <a:r>
              <a:rPr lang="it-IT"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monumenti naturali</a:t>
            </a:r>
            <a:r>
              <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intesi quali singoli elementi o piccole superfici dell’ambiente naturale di particolare pregio naturalistico e scientifico, che devono essere conservati nella loro integrità.</a:t>
            </a:r>
          </a:p>
          <a:p>
            <a:pPr marL="0" indent="0">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solidFill>
                <a:srgbClr val="202122"/>
              </a:solidFill>
              <a:effectLst/>
              <a:latin typeface="Arial" panose="020B0604020202020204" pitchFamily="34" charset="0"/>
              <a:ea typeface="Calibri" panose="020F0502020204030204" pitchFamily="34" charset="0"/>
            </a:endParaRPr>
          </a:p>
        </p:txBody>
      </p:sp>
      <p:sp>
        <p:nvSpPr>
          <p:cNvPr id="5" name="Segnaposto numero diapositiva 4">
            <a:extLst>
              <a:ext uri="{FF2B5EF4-FFF2-40B4-BE49-F238E27FC236}">
                <a16:creationId xmlns:a16="http://schemas.microsoft.com/office/drawing/2014/main" id="{763E32F0-FCC7-41EB-85D2-DEB2CBF997C8}"/>
              </a:ext>
            </a:extLst>
          </p:cNvPr>
          <p:cNvSpPr>
            <a:spLocks noGrp="1"/>
          </p:cNvSpPr>
          <p:nvPr>
            <p:ph type="sldNum" sz="quarter" idx="12"/>
          </p:nvPr>
        </p:nvSpPr>
        <p:spPr/>
        <p:txBody>
          <a:bodyPr/>
          <a:lstStyle/>
          <a:p>
            <a:fld id="{9B618960-8005-486C-9A75-10CB2AAC16F9}" type="slidenum">
              <a:rPr lang="en-US" smtClean="0"/>
              <a:t>10</a:t>
            </a:fld>
            <a:endParaRPr lang="en-US"/>
          </a:p>
        </p:txBody>
      </p:sp>
    </p:spTree>
    <p:extLst>
      <p:ext uri="{BB962C8B-B14F-4D97-AF65-F5344CB8AC3E}">
        <p14:creationId xmlns:p14="http://schemas.microsoft.com/office/powerpoint/2010/main" val="2662973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7FFCB5-E5B1-4C36-BAF1-8C4A4D2DEADA}"/>
              </a:ext>
            </a:extLst>
          </p:cNvPr>
          <p:cNvSpPr>
            <a:spLocks noGrp="1"/>
          </p:cNvSpPr>
          <p:nvPr>
            <p:ph type="title"/>
          </p:nvPr>
        </p:nvSpPr>
        <p:spPr>
          <a:xfrm>
            <a:off x="838200" y="106017"/>
            <a:ext cx="10515600" cy="1298713"/>
          </a:xfrm>
          <a:solidFill>
            <a:schemeClr val="accent2"/>
          </a:solidFill>
        </p:spPr>
        <p:txBody>
          <a:bodyPr>
            <a:normAutofit/>
          </a:bodyPr>
          <a:lstStyle/>
          <a:p>
            <a:pPr algn="ctr"/>
            <a:r>
              <a:rPr lang="it-IT" sz="4000" dirty="0">
                <a:latin typeface="+mn-lt"/>
              </a:rPr>
              <a:t>Aree naturali e parchi regionali in Lombardia</a:t>
            </a:r>
          </a:p>
        </p:txBody>
      </p:sp>
      <p:sp>
        <p:nvSpPr>
          <p:cNvPr id="3" name="Segnaposto contenuto 2">
            <a:extLst>
              <a:ext uri="{FF2B5EF4-FFF2-40B4-BE49-F238E27FC236}">
                <a16:creationId xmlns:a16="http://schemas.microsoft.com/office/drawing/2014/main" id="{D3C2C3D7-8D0C-45AA-A0BE-553DA36C1077}"/>
              </a:ext>
            </a:extLst>
          </p:cNvPr>
          <p:cNvSpPr>
            <a:spLocks noGrp="1"/>
          </p:cNvSpPr>
          <p:nvPr>
            <p:ph idx="1"/>
          </p:nvPr>
        </p:nvSpPr>
        <p:spPr>
          <a:xfrm>
            <a:off x="838200" y="1616766"/>
            <a:ext cx="10515600" cy="5241234"/>
          </a:xfrm>
        </p:spPr>
        <p:txBody>
          <a:bodyPr>
            <a:normAutofit/>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Le </a:t>
            </a:r>
            <a:r>
              <a:rPr lang="it-IT" sz="1800" b="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tooltip="Aree naturali protette"/>
              </a:rPr>
              <a:t>aree naturali protette</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della </a:t>
            </a:r>
            <a:r>
              <a:rPr lang="it-IT" sz="1800" b="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Lombardia</a:t>
            </a:r>
            <a:r>
              <a:rPr lang="it-IT" sz="1800" dirty="0">
                <a:effectLst/>
                <a:latin typeface="Calibri" panose="020F0502020204030204" pitchFamily="34" charset="0"/>
                <a:ea typeface="Calibri" panose="020F0502020204030204" pitchFamily="34" charset="0"/>
                <a:cs typeface="Times New Roman" panose="02020603050405020304" pitchFamily="18" charset="0"/>
              </a:rPr>
              <a:t> vincolate dalla legislazione nazionale ricoprono il 2,93% del territorio regionale, mentre, includendo le aree protette che seguono la legislazione regionale, questa percentuale sale al 22,1% del territorio.</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I primi parchi regionali ad essere stati istituiti furono il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tooltip="Parco Lombardo della Valle del Ticino"/>
              </a:rPr>
              <a:t>Parco Lombardo della Valle del Ticino</a:t>
            </a:r>
            <a:r>
              <a:rPr lang="it-IT" sz="1800" dirty="0">
                <a:effectLst/>
                <a:latin typeface="Calibri" panose="020F0502020204030204" pitchFamily="34" charset="0"/>
                <a:ea typeface="Calibri" panose="020F0502020204030204" pitchFamily="34" charset="0"/>
                <a:cs typeface="Times New Roman" panose="02020603050405020304" pitchFamily="18" charset="0"/>
              </a:rPr>
              <a:t>, il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tooltip="Parco delle Groane"/>
              </a:rPr>
              <a:t>Parco delle Groane</a:t>
            </a:r>
            <a:r>
              <a:rPr lang="it-IT" sz="1800" dirty="0">
                <a:effectLst/>
                <a:latin typeface="Calibri" panose="020F0502020204030204" pitchFamily="34" charset="0"/>
                <a:ea typeface="Calibri" panose="020F0502020204030204" pitchFamily="34" charset="0"/>
                <a:cs typeface="Times New Roman" panose="02020603050405020304" pitchFamily="18" charset="0"/>
              </a:rPr>
              <a:t> ed il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tooltip="Parco dei Colli di Bergamo"/>
              </a:rPr>
              <a:t>Parco dei Colli di Bergamo</a:t>
            </a:r>
            <a:r>
              <a:rPr lang="it-IT" sz="1800" dirty="0">
                <a:effectLst/>
                <a:latin typeface="Calibri" panose="020F0502020204030204" pitchFamily="34" charset="0"/>
                <a:ea typeface="Calibri" panose="020F0502020204030204" pitchFamily="34" charset="0"/>
                <a:cs typeface="Times New Roman" panose="02020603050405020304" pitchFamily="18" charset="0"/>
              </a:rPr>
              <a:t>, poco dopo l'entrata in vigore della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legge n.58 del 1973</a:t>
            </a:r>
            <a:r>
              <a:rPr lang="it-IT" sz="1800" dirty="0">
                <a:effectLst/>
                <a:latin typeface="Calibri" panose="020F0502020204030204" pitchFamily="34" charset="0"/>
                <a:ea typeface="Calibri" panose="020F0502020204030204" pitchFamily="34" charset="0"/>
                <a:cs typeface="Times New Roman" panose="02020603050405020304" pitchFamily="18" charset="0"/>
              </a:rPr>
              <a:t> che dettava le norme per l'istituzione e la tutela di riserve e parchi naturali sul territorio regionale.</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Il passo successivo fu quello di creare un sistema organico e completo di protezione del territorio che avvenne grazie alle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legge n.86 del 1983</a:t>
            </a:r>
            <a:r>
              <a:rPr lang="it-IT" sz="1800" dirty="0">
                <a:effectLst/>
                <a:latin typeface="Calibri" panose="020F0502020204030204" pitchFamily="34" charset="0"/>
                <a:ea typeface="Calibri" panose="020F0502020204030204" pitchFamily="34" charset="0"/>
                <a:cs typeface="Times New Roman" panose="02020603050405020304" pitchFamily="18" charset="0"/>
              </a:rPr>
              <a:t>. Come abbiamo visto, con questa legge, promulgata 8 anni prima della normativa nazionale (1991), le aree di protezione naturale venivano classificate in: parchi, monumenti o riserve in base alla loro dimensione. La stessa legge istituì i Parchi Locali d'Interesse Sovraccomunale che potevano essere creati dalla Regione su richiesta dei comuni interessati.</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Nel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1996 con la legge n.32</a:t>
            </a:r>
            <a:r>
              <a:rPr lang="it-IT" sz="1800" dirty="0">
                <a:effectLst/>
                <a:latin typeface="Calibri" panose="020F0502020204030204" pitchFamily="34" charset="0"/>
                <a:ea typeface="Calibri" panose="020F0502020204030204" pitchFamily="34" charset="0"/>
                <a:cs typeface="Times New Roman" panose="02020603050405020304" pitchFamily="18" charset="0"/>
              </a:rPr>
              <a:t> venne introdotta la distinzione tra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parchi naturali</a:t>
            </a:r>
            <a:r>
              <a:rPr lang="it-IT" sz="1800" dirty="0">
                <a:effectLst/>
                <a:latin typeface="Calibri" panose="020F0502020204030204" pitchFamily="34" charset="0"/>
                <a:ea typeface="Calibri" panose="020F0502020204030204" pitchFamily="34" charset="0"/>
                <a:cs typeface="Times New Roman" panose="02020603050405020304" pitchFamily="18" charset="0"/>
              </a:rPr>
              <a:t> e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parchi regionali</a:t>
            </a:r>
            <a:r>
              <a:rPr lang="it-IT" sz="1800" dirty="0">
                <a:effectLst/>
                <a:latin typeface="Calibri" panose="020F0502020204030204" pitchFamily="34" charset="0"/>
                <a:ea typeface="Calibri" panose="020F0502020204030204" pitchFamily="34" charset="0"/>
                <a:cs typeface="Times New Roman" panose="02020603050405020304" pitchFamily="18" charset="0"/>
              </a:rPr>
              <a:t>. I primi coincidevano con i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parchi naturali regionali</a:t>
            </a:r>
            <a:r>
              <a:rPr lang="it-IT" sz="1800" dirty="0">
                <a:effectLst/>
                <a:latin typeface="Calibri" panose="020F0502020204030204" pitchFamily="34" charset="0"/>
                <a:ea typeface="Calibri" panose="020F0502020204030204" pitchFamily="34" charset="0"/>
                <a:cs typeface="Times New Roman" panose="02020603050405020304" pitchFamily="18" charset="0"/>
              </a:rPr>
              <a:t> definiti e vincolati dalla normativa nazionale: potevano nascere solo all'interno di parchi regionali, avevano un alto grado di naturalizzazione e di protezione ambientale. I parchi regionali, invece, avevano lo scopo da una parte di proteggere l'ambiente naturale, dall'altra di mantenere le attività economiche e rurali intraprese dalle comunità locali.</a:t>
            </a: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Segnaposto numero diapositiva 4">
            <a:extLst>
              <a:ext uri="{FF2B5EF4-FFF2-40B4-BE49-F238E27FC236}">
                <a16:creationId xmlns:a16="http://schemas.microsoft.com/office/drawing/2014/main" id="{D83E140F-8A26-4CE3-80B4-B045874A206D}"/>
              </a:ext>
            </a:extLst>
          </p:cNvPr>
          <p:cNvSpPr>
            <a:spLocks noGrp="1"/>
          </p:cNvSpPr>
          <p:nvPr>
            <p:ph type="sldNum" sz="quarter" idx="12"/>
          </p:nvPr>
        </p:nvSpPr>
        <p:spPr/>
        <p:txBody>
          <a:bodyPr/>
          <a:lstStyle/>
          <a:p>
            <a:fld id="{9B618960-8005-486C-9A75-10CB2AAC16F9}" type="slidenum">
              <a:rPr lang="en-US" smtClean="0"/>
              <a:t>11</a:t>
            </a:fld>
            <a:endParaRPr lang="en-US"/>
          </a:p>
        </p:txBody>
      </p:sp>
    </p:spTree>
    <p:extLst>
      <p:ext uri="{BB962C8B-B14F-4D97-AF65-F5344CB8AC3E}">
        <p14:creationId xmlns:p14="http://schemas.microsoft.com/office/powerpoint/2010/main" val="1736282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C1BF26-C155-4CFE-BDCA-083055C97BB7}"/>
              </a:ext>
            </a:extLst>
          </p:cNvPr>
          <p:cNvSpPr>
            <a:spLocks noGrp="1"/>
          </p:cNvSpPr>
          <p:nvPr>
            <p:ph type="title"/>
          </p:nvPr>
        </p:nvSpPr>
        <p:spPr>
          <a:xfrm>
            <a:off x="838200" y="0"/>
            <a:ext cx="10515600" cy="1166191"/>
          </a:xfrm>
          <a:solidFill>
            <a:schemeClr val="accent2"/>
          </a:solidFill>
        </p:spPr>
        <p:txBody>
          <a:bodyPr>
            <a:normAutofit/>
          </a:bodyPr>
          <a:lstStyle/>
          <a:p>
            <a:pPr algn="ctr"/>
            <a:r>
              <a:rPr lang="it-IT" sz="4000" b="1" dirty="0"/>
              <a:t>Parchi e riserve statali</a:t>
            </a:r>
          </a:p>
        </p:txBody>
      </p:sp>
      <p:sp>
        <p:nvSpPr>
          <p:cNvPr id="3" name="Segnaposto contenuto 2">
            <a:extLst>
              <a:ext uri="{FF2B5EF4-FFF2-40B4-BE49-F238E27FC236}">
                <a16:creationId xmlns:a16="http://schemas.microsoft.com/office/drawing/2014/main" id="{2D70EC16-F98D-4921-9409-BD8D37EBBD2F}"/>
              </a:ext>
            </a:extLst>
          </p:cNvPr>
          <p:cNvSpPr>
            <a:spLocks noGrp="1"/>
          </p:cNvSpPr>
          <p:nvPr>
            <p:ph idx="1"/>
          </p:nvPr>
        </p:nvSpPr>
        <p:spPr>
          <a:xfrm>
            <a:off x="838200" y="1417984"/>
            <a:ext cx="10515600" cy="5440016"/>
          </a:xfrm>
        </p:spPr>
        <p:txBody>
          <a:bodyPr>
            <a:normAutofit fontScale="92500" lnSpcReduction="10000"/>
          </a:bodyPr>
          <a:lstStyle/>
          <a:p>
            <a:pPr algn="just">
              <a:lnSpc>
                <a:spcPct val="107000"/>
              </a:lnSpc>
              <a:spcAft>
                <a:spcPts val="80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Parchi e riserve Statali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Sotto questa denominazione in Lombardia si trovano: un parco nazionale e due riserve naturali</a:t>
            </a: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tooltip="Lombardia"/>
              </a:rPr>
              <a:t>Parco Nazionale dello Stelvio</a:t>
            </a:r>
            <a:r>
              <a:rPr lang="it-IT" sz="1800" dirty="0">
                <a:effectLst/>
                <a:latin typeface="Calibri" panose="020F0502020204030204" pitchFamily="34" charset="0"/>
                <a:ea typeface="Calibri" panose="020F0502020204030204" pitchFamily="34" charset="0"/>
                <a:cs typeface="Times New Roman" panose="02020603050405020304" pitchFamily="18" charset="0"/>
              </a:rPr>
              <a:t>, che si estende per 60.000 ettari sul territorio lombardo (e per 73.000 in Trentino-Alto Adige)</a:t>
            </a: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Bosco Fontana</a:t>
            </a:r>
            <a:r>
              <a:rPr lang="it-IT" sz="1800" dirty="0">
                <a:effectLst/>
                <a:latin typeface="Calibri" panose="020F0502020204030204" pitchFamily="34" charset="0"/>
                <a:ea typeface="Calibri" panose="020F0502020204030204" pitchFamily="34" charset="0"/>
                <a:cs typeface="Times New Roman" panose="02020603050405020304" pitchFamily="18" charset="0"/>
              </a:rPr>
              <a:t> si estende per 233 ettari nella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tooltip="Provincia di Mantova"/>
              </a:rPr>
              <a:t>provincia di Mantova</a:t>
            </a:r>
            <a:r>
              <a:rPr lang="it-IT" sz="1800" dirty="0">
                <a:effectLst/>
                <a:latin typeface="Calibri" panose="020F0502020204030204" pitchFamily="34" charset="0"/>
                <a:ea typeface="Calibri" panose="020F0502020204030204" pitchFamily="34" charset="0"/>
                <a:cs typeface="Times New Roman" panose="02020603050405020304" pitchFamily="18" charset="0"/>
              </a:rPr>
              <a:t> ed è ciò che rimane delle antiche foreste che, un tempo, ricoprivano la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tooltip="Pianura padana"/>
              </a:rPr>
              <a:t>Pianura padana</a:t>
            </a:r>
            <a:r>
              <a:rPr lang="it-IT" sz="1800" dirty="0">
                <a:effectLst/>
                <a:latin typeface="Calibri" panose="020F0502020204030204" pitchFamily="34" charset="0"/>
                <a:ea typeface="Calibri" panose="020F0502020204030204" pitchFamily="34" charset="0"/>
                <a:cs typeface="Times New Roman" panose="02020603050405020304" pitchFamily="18" charset="0"/>
              </a:rPr>
              <a:t>. Il bosco è dal 1976 una Riserva Naturale Orientata Biogenetica ed è di proprietà del Demanio dello stato.</a:t>
            </a: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tooltip="Riserva naturale Bosco Siro Negri"/>
              </a:rPr>
              <a:t>Riserva naturale Bosco Siro Negri</a:t>
            </a:r>
            <a:r>
              <a:rPr lang="it-IT" sz="1800" dirty="0">
                <a:effectLst/>
                <a:latin typeface="Calibri" panose="020F0502020204030204" pitchFamily="34" charset="0"/>
                <a:ea typeface="Calibri" panose="020F0502020204030204" pitchFamily="34" charset="0"/>
                <a:cs typeface="Times New Roman" panose="02020603050405020304" pitchFamily="18" charset="0"/>
              </a:rPr>
              <a:t> (11 ettari)</a:t>
            </a:r>
          </a:p>
          <a:p>
            <a:pPr marL="342900" indent="-342900" algn="just">
              <a:lnSpc>
                <a:spcPct val="107000"/>
              </a:lnSpc>
              <a:spcAft>
                <a:spcPts val="800"/>
              </a:spcAft>
              <a:buSzPts val="1000"/>
              <a:buFont typeface="Symbol" panose="05050102010706020507" pitchFamily="18" charset="2"/>
              <a:buChar char=""/>
              <a:tabLst>
                <a:tab pos="457200" algn="l"/>
              </a:tabLst>
            </a:pPr>
            <a:r>
              <a:rPr lang="it-IT" sz="1800" dirty="0">
                <a:effectLst/>
                <a:latin typeface="Calibri" panose="020F0502020204030204" pitchFamily="34" charset="0"/>
                <a:ea typeface="Calibri" panose="020F0502020204030204" pitchFamily="34" charset="0"/>
                <a:cs typeface="Times New Roman" panose="02020603050405020304" pitchFamily="18" charset="0"/>
              </a:rPr>
              <a:t>La grande varietà morfologica e paesaggistica del territorio lombardo ha comportato una grande diversificazione nella classificazione dei parchi: fluviali, montani, agricoli, forestali e di cintura metropolitana. All'interno di questi parchi possono essere istituite aree di pregio naturalistico vincolate a Parco Naturale, Riserva o Monumento naturale (secondo la normativa nazionale) o a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tooltip="Sito di interesse comunitario"/>
              </a:rPr>
              <a:t>Sito di interesse comunitario</a:t>
            </a:r>
            <a:r>
              <a:rPr lang="it-IT" sz="1800" dirty="0">
                <a:effectLst/>
                <a:latin typeface="Calibri" panose="020F0502020204030204" pitchFamily="34" charset="0"/>
                <a:ea typeface="Calibri" panose="020F0502020204030204" pitchFamily="34" charset="0"/>
                <a:cs typeface="Times New Roman" panose="02020603050405020304" pitchFamily="18" charset="0"/>
              </a:rPr>
              <a:t>, secondo la relativa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8" tooltip="Direttiva dell'Unione europea"/>
              </a:rPr>
              <a:t>direttiva dell'Unione europea</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Video promozionale su aree protette, parchi, monumenti naturali della Lombardia</a:t>
            </a:r>
          </a:p>
          <a:p>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9"/>
              </a:rPr>
              <a:t>https://www.youtube.com/watch?v=A1erQMH-kyY</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Segnaposto numero diapositiva 4">
            <a:extLst>
              <a:ext uri="{FF2B5EF4-FFF2-40B4-BE49-F238E27FC236}">
                <a16:creationId xmlns:a16="http://schemas.microsoft.com/office/drawing/2014/main" id="{13BF623F-558B-4DC1-83BA-630CAFC7AE0E}"/>
              </a:ext>
            </a:extLst>
          </p:cNvPr>
          <p:cNvSpPr>
            <a:spLocks noGrp="1"/>
          </p:cNvSpPr>
          <p:nvPr>
            <p:ph type="sldNum" sz="quarter" idx="12"/>
          </p:nvPr>
        </p:nvSpPr>
        <p:spPr/>
        <p:txBody>
          <a:bodyPr/>
          <a:lstStyle/>
          <a:p>
            <a:fld id="{9B618960-8005-486C-9A75-10CB2AAC16F9}" type="slidenum">
              <a:rPr lang="en-US" smtClean="0"/>
              <a:t>12</a:t>
            </a:fld>
            <a:endParaRPr lang="en-US"/>
          </a:p>
        </p:txBody>
      </p:sp>
    </p:spTree>
    <p:extLst>
      <p:ext uri="{BB962C8B-B14F-4D97-AF65-F5344CB8AC3E}">
        <p14:creationId xmlns:p14="http://schemas.microsoft.com/office/powerpoint/2010/main" val="297738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1CC3F2-D484-4D38-AC19-C6FB935AE644}"/>
              </a:ext>
            </a:extLst>
          </p:cNvPr>
          <p:cNvSpPr>
            <a:spLocks noGrp="1"/>
          </p:cNvSpPr>
          <p:nvPr>
            <p:ph type="title"/>
          </p:nvPr>
        </p:nvSpPr>
        <p:spPr>
          <a:xfrm>
            <a:off x="838200" y="92765"/>
            <a:ext cx="10515600" cy="967409"/>
          </a:xfrm>
          <a:solidFill>
            <a:schemeClr val="accent2"/>
          </a:solidFill>
        </p:spPr>
        <p:txBody>
          <a:bodyPr>
            <a:normAutofit/>
          </a:bodyPr>
          <a:lstStyle/>
          <a:p>
            <a:pPr algn="ctr"/>
            <a:r>
              <a:rPr lang="it-IT" sz="4000" b="1" dirty="0"/>
              <a:t>I monumenti naturali in Lombardia</a:t>
            </a:r>
          </a:p>
        </p:txBody>
      </p:sp>
      <p:sp>
        <p:nvSpPr>
          <p:cNvPr id="3" name="Segnaposto contenuto 2">
            <a:extLst>
              <a:ext uri="{FF2B5EF4-FFF2-40B4-BE49-F238E27FC236}">
                <a16:creationId xmlns:a16="http://schemas.microsoft.com/office/drawing/2014/main" id="{04F8728F-5D30-4E56-B6C6-7288EF11F981}"/>
              </a:ext>
            </a:extLst>
          </p:cNvPr>
          <p:cNvSpPr>
            <a:spLocks noGrp="1"/>
          </p:cNvSpPr>
          <p:nvPr>
            <p:ph idx="1"/>
          </p:nvPr>
        </p:nvSpPr>
        <p:spPr>
          <a:xfrm>
            <a:off x="530087" y="1245704"/>
            <a:ext cx="11330609" cy="5612295"/>
          </a:xfrm>
        </p:spPr>
        <p:txBody>
          <a:bodyPr>
            <a:normAutofit/>
          </a:bodyPr>
          <a:lstStyle/>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I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tooltip="Monumento naturale"/>
              </a:rPr>
              <a:t>monumenti naturali</a:t>
            </a:r>
            <a:r>
              <a:rPr lang="it-IT" sz="1800" dirty="0">
                <a:effectLst/>
                <a:latin typeface="Calibri" panose="020F0502020204030204" pitchFamily="34" charset="0"/>
                <a:ea typeface="Calibri" panose="020F0502020204030204" pitchFamily="34" charset="0"/>
                <a:cs typeface="Times New Roman" panose="02020603050405020304" pitchFamily="18" charset="0"/>
              </a:rPr>
              <a:t> sono singoli elementi o piccole superfici di ambientale naturale per i quali la normativa prevede la conservazione integrale. La legge regionale del 1983 ha previsto 11 monumenti di carattere geomorfologico, una grotta ed una cascina. Successivamente ne sono stati aggiunti altri 13, di cui 7 garzaie (luoghi dove nidificano gli aironi) e 4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bodri</a:t>
            </a:r>
            <a:r>
              <a:rPr lang="it-IT" sz="1800" dirty="0">
                <a:effectLst/>
                <a:latin typeface="Calibri" panose="020F0502020204030204" pitchFamily="34" charset="0"/>
                <a:ea typeface="Calibri" panose="020F0502020204030204" pitchFamily="34" charset="0"/>
                <a:cs typeface="Times New Roman" panose="02020603050405020304" pitchFamily="18" charset="0"/>
              </a:rPr>
              <a:t> (specchi d'acqua circolari tipici delle aree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goleniche</a:t>
            </a:r>
            <a:r>
              <a:rPr lang="it-IT" sz="1800" dirty="0">
                <a:effectLst/>
                <a:latin typeface="Calibri" panose="020F0502020204030204" pitchFamily="34" charset="0"/>
                <a:ea typeface="Calibri" panose="020F0502020204030204" pitchFamily="34" charset="0"/>
                <a:cs typeface="Times New Roman" panose="02020603050405020304" pitchFamily="18" charset="0"/>
              </a:rPr>
              <a:t> dei grandi fiumi).</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Il nome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bodrio</a:t>
            </a:r>
            <a:r>
              <a:rPr lang="it-IT" sz="1800" dirty="0">
                <a:effectLst/>
                <a:latin typeface="Calibri" panose="020F0502020204030204" pitchFamily="34" charset="0"/>
                <a:ea typeface="Calibri" panose="020F0502020204030204" pitchFamily="34" charset="0"/>
                <a:cs typeface="Times New Roman" panose="02020603050405020304" pitchFamily="18" charset="0"/>
              </a:rPr>
              <a:t> deriva dal greco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bòthros</a:t>
            </a:r>
            <a:r>
              <a:rPr lang="it-IT" sz="1800" dirty="0">
                <a:effectLst/>
                <a:latin typeface="Calibri" panose="020F0502020204030204" pitchFamily="34" charset="0"/>
                <a:ea typeface="Calibri" panose="020F0502020204030204" pitchFamily="34" charset="0"/>
                <a:cs typeface="Times New Roman" panose="02020603050405020304" pitchFamily="18" charset="0"/>
              </a:rPr>
              <a:t> e significa "buco, fossa dalle pareti ripide". 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bodri</a:t>
            </a:r>
            <a:r>
              <a:rPr lang="it-IT" sz="1800" dirty="0">
                <a:effectLst/>
                <a:latin typeface="Calibri" panose="020F0502020204030204" pitchFamily="34" charset="0"/>
                <a:ea typeface="Calibri" panose="020F0502020204030204" pitchFamily="34" charset="0"/>
                <a:cs typeface="Times New Roman" panose="02020603050405020304" pitchFamily="18" charset="0"/>
              </a:rPr>
              <a:t> costituiscono un'indicazione precisa delle variazioni del corso del Po: alcuni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bodri</a:t>
            </a:r>
            <a:r>
              <a:rPr lang="it-IT" sz="1800" dirty="0">
                <a:effectLst/>
                <a:latin typeface="Calibri" panose="020F0502020204030204" pitchFamily="34" charset="0"/>
                <a:ea typeface="Calibri" panose="020F0502020204030204" pitchFamily="34" charset="0"/>
                <a:cs typeface="Times New Roman" panose="02020603050405020304" pitchFamily="18" charset="0"/>
              </a:rPr>
              <a:t> infatti sono da ritenersi il residuo dell’antico alveo del nostro fiume. Questi stagni sono stati definiti anche "laghi di rotta fluviale" facendo risalire la loro formazione a episodi di sfondamento o di tracimazione degli argini da parte delle acque fluviali in occasione di piene. Abbastanza sicura è la genesi di tipo erosivo, che accomuna tutte queste cavità e la conseguente connessione con la falda acquifera che ne garantisce il rifornimento idrico. La comunicazione con la falda acquifera assicura un'ossigenazione dell'acqua e un minimo di ricambio di quest'ultima. L'erosione fluviale può manifestarsi in svariati modi sia sulle sponde quanto sul fondo dell'alveo. Il letto del fiume subisce un’azione erosiva di tipo meccanico esercitata dal moto turbolento dell'acqua; la formazione di vortici induce movimenti circolari anche nei sedimenti del fondo (ghiaia o sabbia) con la formazione di cavità o avvallamenti di erosione nel letto del fiume. Tale fenomeno si definisce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evorsione</a:t>
            </a:r>
            <a:r>
              <a:rPr lang="it-IT" sz="1800" dirty="0">
                <a:effectLst/>
                <a:latin typeface="Calibri" panose="020F0502020204030204" pitchFamily="34" charset="0"/>
                <a:ea typeface="Calibri" panose="020F0502020204030204" pitchFamily="34" charset="0"/>
                <a:cs typeface="Times New Roman" panose="02020603050405020304" pitchFamily="18" charset="0"/>
              </a:rPr>
              <a:t>” ed è molto probabilmente il principio generatore dei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bodri</a:t>
            </a:r>
            <a:r>
              <a:rPr lang="it-IT" sz="1800" dirty="0">
                <a:effectLst/>
                <a:latin typeface="Calibri" panose="020F0502020204030204" pitchFamily="34" charset="0"/>
                <a:ea typeface="Calibri" panose="020F0502020204030204" pitchFamily="34" charset="0"/>
                <a:cs typeface="Times New Roman" panose="02020603050405020304" pitchFamily="18" charset="0"/>
              </a:rPr>
              <a:t>. La maggior parte di questi specchi d’acqua ha però avuto origine da una rotta fluviale. Durante le piene è possibile che avvenga il superamento di un argine da parte dell'acqua; in questa occasione si crea un varco nell'argine stesso per sfondamento (facilitato da un preventivo sifonamento) e per tracimazione iniziale, con conseguente erosione. Allora succede che si originano vortici che finiscono per trapanare il piano di campagna, specie se sabbioso, dando così origine a queste fosse dalle rive ripide. </a:t>
            </a:r>
            <a:r>
              <a:rPr lang="it-IT"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https://slossel.altervista.org/Pdf/Il%20Bodrio.pdf</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Segnaposto numero diapositiva 4">
            <a:extLst>
              <a:ext uri="{FF2B5EF4-FFF2-40B4-BE49-F238E27FC236}">
                <a16:creationId xmlns:a16="http://schemas.microsoft.com/office/drawing/2014/main" id="{4DF6FE31-C347-4C30-98EB-894739333DA8}"/>
              </a:ext>
            </a:extLst>
          </p:cNvPr>
          <p:cNvSpPr>
            <a:spLocks noGrp="1"/>
          </p:cNvSpPr>
          <p:nvPr>
            <p:ph type="sldNum" sz="quarter" idx="12"/>
          </p:nvPr>
        </p:nvSpPr>
        <p:spPr/>
        <p:txBody>
          <a:bodyPr/>
          <a:lstStyle/>
          <a:p>
            <a:fld id="{9B618960-8005-486C-9A75-10CB2AAC16F9}" type="slidenum">
              <a:rPr lang="en-US" smtClean="0"/>
              <a:t>13</a:t>
            </a:fld>
            <a:endParaRPr lang="en-US"/>
          </a:p>
        </p:txBody>
      </p:sp>
    </p:spTree>
    <p:extLst>
      <p:ext uri="{BB962C8B-B14F-4D97-AF65-F5344CB8AC3E}">
        <p14:creationId xmlns:p14="http://schemas.microsoft.com/office/powerpoint/2010/main" val="3428647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1AFD69-4174-406E-AB38-F1B3032CE7FE}"/>
              </a:ext>
            </a:extLst>
          </p:cNvPr>
          <p:cNvSpPr>
            <a:spLocks noGrp="1"/>
          </p:cNvSpPr>
          <p:nvPr>
            <p:ph type="title"/>
          </p:nvPr>
        </p:nvSpPr>
        <p:spPr>
          <a:xfrm>
            <a:off x="838200" y="132523"/>
            <a:ext cx="10515600" cy="1630017"/>
          </a:xfrm>
          <a:solidFill>
            <a:schemeClr val="accent2"/>
          </a:solidFill>
        </p:spPr>
        <p:txBody>
          <a:bodyPr>
            <a:noAutofit/>
          </a:bodyPr>
          <a:lstStyle/>
          <a:p>
            <a:pPr algn="ctr"/>
            <a:r>
              <a:rPr lang="it-IT" sz="2800" b="1" dirty="0">
                <a:effectLst/>
                <a:latin typeface="+mn-lt"/>
                <a:ea typeface="Calibri" panose="020F0502020204030204" pitchFamily="34" charset="0"/>
                <a:cs typeface="Times New Roman" panose="02020603050405020304" pitchFamily="18" charset="0"/>
              </a:rPr>
              <a:t>Legge Regionale 28/2016 “Riorganizzazione del sistema lombardo di gestione e tutela delle aree regionali protette e delle altre forme di tutela presenti sul territorio”</a:t>
            </a:r>
            <a:br>
              <a:rPr lang="it-IT" sz="2800" dirty="0">
                <a:effectLst/>
                <a:latin typeface="+mn-lt"/>
                <a:ea typeface="Calibri" panose="020F0502020204030204" pitchFamily="34" charset="0"/>
                <a:cs typeface="Times New Roman" panose="02020603050405020304" pitchFamily="18" charset="0"/>
              </a:rPr>
            </a:br>
            <a:endParaRPr lang="it-IT" sz="2800" dirty="0">
              <a:latin typeface="+mn-lt"/>
            </a:endParaRPr>
          </a:p>
        </p:txBody>
      </p:sp>
      <p:sp>
        <p:nvSpPr>
          <p:cNvPr id="3" name="Segnaposto contenuto 2">
            <a:extLst>
              <a:ext uri="{FF2B5EF4-FFF2-40B4-BE49-F238E27FC236}">
                <a16:creationId xmlns:a16="http://schemas.microsoft.com/office/drawing/2014/main" id="{97E6370A-7B69-4DDD-9979-A63E6C0110D8}"/>
              </a:ext>
            </a:extLst>
          </p:cNvPr>
          <p:cNvSpPr>
            <a:spLocks noGrp="1"/>
          </p:cNvSpPr>
          <p:nvPr>
            <p:ph idx="1"/>
          </p:nvPr>
        </p:nvSpPr>
        <p:spPr>
          <a:xfrm>
            <a:off x="838200" y="2120347"/>
            <a:ext cx="10515600" cy="4605129"/>
          </a:xfrm>
        </p:spPr>
        <p:txBody>
          <a:bodyPr>
            <a:normAutofit/>
          </a:bodyPr>
          <a:lstStyle/>
          <a:p>
            <a:r>
              <a:rPr lang="it-IT" sz="1800" dirty="0">
                <a:latin typeface="Calibri" panose="020F0502020204030204" pitchFamily="34" charset="0"/>
                <a:ea typeface="Calibri" panose="020F0502020204030204" pitchFamily="34" charset="0"/>
                <a:cs typeface="Times New Roman" panose="02020603050405020304" pitchFamily="18" charset="0"/>
              </a:rPr>
              <a:t>A</a:t>
            </a:r>
            <a:r>
              <a:rPr lang="it-IT" sz="1800" dirty="0">
                <a:effectLst/>
                <a:latin typeface="Calibri" panose="020F0502020204030204" pitchFamily="34" charset="0"/>
                <a:ea typeface="Calibri" panose="020F0502020204030204" pitchFamily="34" charset="0"/>
                <a:cs typeface="Times New Roman" panose="02020603050405020304" pitchFamily="18" charset="0"/>
              </a:rPr>
              <a:t> partire dal sistema di aree protette esistente, la Legge intende riorganizzare il sistema di gestione, oggi comprendente 24 Parchi regionali, 13 Parchi naturali, 66 Riserve naturali, 33 Monumenti naturali, 242 siti Natura 2000, 101 Parchi Locali di Interesse Sovracomunale.</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Gli effetti che la Regione prevede dall’attuazione della legge sono una diminuzione del numero dei soggetti gestori di aree protette, una razionalizzazione degli strumenti di pianificazione e gestione, un accrescimento delle capacità gestionali e un più forte orientamento a perseguire la conservazione delle aree protette in un’ottica di reti e di connessioni naturalistiche.</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it-IT" sz="1800" dirty="0">
                <a:effectLst/>
                <a:latin typeface="Calibri" panose="020F0502020204030204" pitchFamily="34" charset="0"/>
                <a:ea typeface="Calibri" panose="020F0502020204030204" pitchFamily="34" charset="0"/>
                <a:cs typeface="Times New Roman" panose="02020603050405020304" pitchFamily="18" charset="0"/>
              </a:rPr>
              <a:t>La LR 28/2016 individua i Parchi regionali come soggetti di riferimento per l’esercizio di tutte le funzioni, con l’obiettivo di migliorare l’efficienza del sistema di gestione e tutela, facendo sintesi tra le aree protette e salvaguardando le unicità di tutti i territori.</a:t>
            </a:r>
          </a:p>
          <a:p>
            <a:r>
              <a:rPr lang="it-IT" sz="1800" dirty="0">
                <a:effectLst/>
                <a:ea typeface="Calibri" panose="020F0502020204030204" pitchFamily="34" charset="0"/>
                <a:cs typeface="Times New Roman" panose="02020603050405020304" pitchFamily="18" charset="0"/>
              </a:rPr>
              <a:t>Le finalità che la riforma intende perseguire si realizzano attraverso una proposta di individuazione di ambiti territoriali rispetto ai quali il Parco regionale diventa il soggetto di riferimento e che include la prefigurazione di proposte di aggregazione tra i Parchi dello stesso ambito, l’integrazione delle Riserve naturali e dei Monumenti naturali nel Parco di riferimento e la possibilità per i PLIS (</a:t>
            </a:r>
            <a:r>
              <a:rPr lang="it-IT" sz="1800" b="0" i="1" dirty="0">
                <a:solidFill>
                  <a:srgbClr val="000000"/>
                </a:solidFill>
                <a:effectLst/>
              </a:rPr>
              <a:t>Parchi Locali di Interesse Sovracomunale</a:t>
            </a:r>
            <a:r>
              <a:rPr lang="it-IT" sz="1800" b="0" i="0" dirty="0">
                <a:solidFill>
                  <a:srgbClr val="000000"/>
                </a:solidFill>
                <a:effectLst/>
              </a:rPr>
              <a:t>) </a:t>
            </a:r>
            <a:r>
              <a:rPr lang="it-IT" sz="1800" dirty="0">
                <a:effectLst/>
                <a:ea typeface="Calibri" panose="020F0502020204030204" pitchFamily="34" charset="0"/>
                <a:cs typeface="Times New Roman" panose="02020603050405020304" pitchFamily="18" charset="0"/>
              </a:rPr>
              <a:t>di proseguire in autonomia la propria attività. </a:t>
            </a:r>
            <a:br>
              <a:rPr lang="it-IT" sz="1800" dirty="0">
                <a:effectLst/>
                <a:ea typeface="Calibri" panose="020F0502020204030204" pitchFamily="34" charset="0"/>
                <a:cs typeface="Times New Roman" panose="02020603050405020304" pitchFamily="18" charset="0"/>
              </a:rPr>
            </a:br>
            <a:endParaRPr lang="it-IT" sz="1800" dirty="0"/>
          </a:p>
        </p:txBody>
      </p:sp>
      <p:sp>
        <p:nvSpPr>
          <p:cNvPr id="5" name="Segnaposto numero diapositiva 4">
            <a:extLst>
              <a:ext uri="{FF2B5EF4-FFF2-40B4-BE49-F238E27FC236}">
                <a16:creationId xmlns:a16="http://schemas.microsoft.com/office/drawing/2014/main" id="{6C452C1A-4171-42C3-A4FC-A18BF2607E84}"/>
              </a:ext>
            </a:extLst>
          </p:cNvPr>
          <p:cNvSpPr>
            <a:spLocks noGrp="1"/>
          </p:cNvSpPr>
          <p:nvPr>
            <p:ph type="sldNum" sz="quarter" idx="12"/>
          </p:nvPr>
        </p:nvSpPr>
        <p:spPr/>
        <p:txBody>
          <a:bodyPr/>
          <a:lstStyle/>
          <a:p>
            <a:fld id="{9B618960-8005-486C-9A75-10CB2AAC16F9}" type="slidenum">
              <a:rPr lang="en-US" smtClean="0"/>
              <a:t>14</a:t>
            </a:fld>
            <a:endParaRPr lang="en-US"/>
          </a:p>
        </p:txBody>
      </p:sp>
    </p:spTree>
    <p:extLst>
      <p:ext uri="{BB962C8B-B14F-4D97-AF65-F5344CB8AC3E}">
        <p14:creationId xmlns:p14="http://schemas.microsoft.com/office/powerpoint/2010/main" val="1527427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3B38F1-6B07-4403-97F5-BD2DC2B42A82}"/>
              </a:ext>
            </a:extLst>
          </p:cNvPr>
          <p:cNvSpPr>
            <a:spLocks noGrp="1"/>
          </p:cNvSpPr>
          <p:nvPr>
            <p:ph type="title"/>
          </p:nvPr>
        </p:nvSpPr>
        <p:spPr>
          <a:xfrm>
            <a:off x="838200" y="1"/>
            <a:ext cx="10515600" cy="1086677"/>
          </a:xfrm>
          <a:solidFill>
            <a:schemeClr val="accent2"/>
          </a:solidFill>
        </p:spPr>
        <p:txBody>
          <a:bodyPr>
            <a:normAutofit/>
          </a:bodyPr>
          <a:lstStyle/>
          <a:p>
            <a:pPr algn="ctr"/>
            <a:r>
              <a:rPr lang="it-IT" sz="4000" dirty="0"/>
              <a:t>L’ambiente nella Costituzione</a:t>
            </a:r>
          </a:p>
        </p:txBody>
      </p:sp>
      <p:sp>
        <p:nvSpPr>
          <p:cNvPr id="3" name="Segnaposto contenuto 2">
            <a:extLst>
              <a:ext uri="{FF2B5EF4-FFF2-40B4-BE49-F238E27FC236}">
                <a16:creationId xmlns:a16="http://schemas.microsoft.com/office/drawing/2014/main" id="{3BBC155C-F513-4FF5-9751-5081660041A6}"/>
              </a:ext>
            </a:extLst>
          </p:cNvPr>
          <p:cNvSpPr>
            <a:spLocks noGrp="1"/>
          </p:cNvSpPr>
          <p:nvPr>
            <p:ph idx="1"/>
          </p:nvPr>
        </p:nvSpPr>
        <p:spPr>
          <a:xfrm>
            <a:off x="838200" y="1219200"/>
            <a:ext cx="10515600" cy="5638799"/>
          </a:xfrm>
        </p:spPr>
        <p:txBody>
          <a:bodyPr>
            <a:normAutofit fontScale="92500" lnSpcReduction="20000"/>
          </a:bodyPr>
          <a:lstStyle/>
          <a:p>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Nel corso della XVII legislatura è stata depositata la proposta di legge Costituzionale n. 2401 recante “Modifica all’art. 1 della Costituzione, in materia del riconoscimento della bellezza quale elemento costitutivo dell’identità nazionale”. Secondo i proponenti,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anche la bellezza naturale è un bene giuridico</a:t>
            </a: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 che merita riconoscimento costituzionale e in tal senso la modifica proposta concerne l’introduzione all’art. 1 Cost. del seguente comma: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«La Repubblica riconosce la bellezza quale elemento costitutivo dell’identità nazionale, la conserva, la tutela e la promuove in tutte le sue forme materiali e immateriali: storiche, artistiche, culturali, paesaggistiche e naturali».</a:t>
            </a:r>
          </a:p>
          <a:p>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La Corte costituzionale nelle sentenze n. 210 e n. 641 del 1987 ha definitivamente chiarito che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l’ambiente è “un bene giuridico riconosciuto e tutelato da norme” e la sua protezione rappresenta un “diritto fondamentale della persona umana”, oltre che un “valore costituzionale primario” assieme a quello alla salute individuale e collettiva.</a:t>
            </a:r>
          </a:p>
          <a:p>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Nel 2001– con la riforma del titolo V della Costituzione – i rinvii espressi ad «ambiente» ed «ecosistema» introdotti dall’art. 117, secondo comma, lettera s) hanno incrementato i parametri costituzionali di riferimento per la salvaguardia ambientale.</a:t>
            </a:r>
          </a:p>
          <a:p>
            <a:pPr algn="just">
              <a:lnSpc>
                <a:spcPct val="107000"/>
              </a:lnSpc>
              <a:spcAft>
                <a:spcPts val="800"/>
              </a:spcAft>
            </a:pP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La tutela dell’ambiente deve essere riconosciuta sia come un dovere del singolo sia come un dovere dei soggetti pubblici, in relazione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all’articolo 3</a:t>
            </a: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 2° comma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compito della Repubblica è di rimuovere gli ostacoli (di carattere ambientale) di ordine economico e sociale</a:t>
            </a: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che limitano di fatto la libertà e l’uguaglianza dei cittadini</a:t>
            </a: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 Ma anche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all’articolo 2</a:t>
            </a: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 dove si parla di solidarietà politica, economica e sociale, occorre ormai considerare che la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solidarietà politica</a:t>
            </a: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 trova riscontro nell’obbligo di reperire fondi da destinare alla tutela dell’ambiente, nel garantire la salubrità dell’ambiente e il diritto all’informazione ambientale.  </a:t>
            </a:r>
            <a:endParaRPr lang="it-IT"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900" dirty="0">
                <a:effectLst/>
                <a:latin typeface="Times New Roman" panose="02020603050405020304" pitchFamily="18" charset="0"/>
                <a:ea typeface="Times New Roman" panose="02020603050405020304" pitchFamily="18" charset="0"/>
                <a:cs typeface="Times New Roman" panose="02020603050405020304" pitchFamily="18" charset="0"/>
              </a:rPr>
              <a:t>L’articolo 117 sulla ripartizione dei poteri tra Stato e regioni, prevede al comma 2 lettera s la </a:t>
            </a:r>
            <a:r>
              <a:rPr lang="it-IT" sz="1900" b="1" dirty="0">
                <a:effectLst/>
                <a:latin typeface="Times New Roman" panose="02020603050405020304" pitchFamily="18" charset="0"/>
                <a:ea typeface="Times New Roman" panose="02020603050405020304" pitchFamily="18" charset="0"/>
                <a:cs typeface="Times New Roman" panose="02020603050405020304" pitchFamily="18" charset="0"/>
              </a:rPr>
              <a:t>potestà legislativa esclusiva dello Stato per “la tutela dell’ambiente, dell’ecosistema e dei beni culturali”.</a:t>
            </a:r>
            <a:endParaRPr lang="it-IT"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Segnaposto numero diapositiva 4">
            <a:extLst>
              <a:ext uri="{FF2B5EF4-FFF2-40B4-BE49-F238E27FC236}">
                <a16:creationId xmlns:a16="http://schemas.microsoft.com/office/drawing/2014/main" id="{F0798D68-56FF-4822-B427-153930C36C28}"/>
              </a:ext>
            </a:extLst>
          </p:cNvPr>
          <p:cNvSpPr>
            <a:spLocks noGrp="1"/>
          </p:cNvSpPr>
          <p:nvPr>
            <p:ph type="sldNum" sz="quarter" idx="12"/>
          </p:nvPr>
        </p:nvSpPr>
        <p:spPr/>
        <p:txBody>
          <a:bodyPr/>
          <a:lstStyle/>
          <a:p>
            <a:fld id="{9B618960-8005-486C-9A75-10CB2AAC16F9}" type="slidenum">
              <a:rPr lang="en-US" smtClean="0"/>
              <a:t>15</a:t>
            </a:fld>
            <a:endParaRPr lang="en-US"/>
          </a:p>
        </p:txBody>
      </p:sp>
    </p:spTree>
    <p:extLst>
      <p:ext uri="{BB962C8B-B14F-4D97-AF65-F5344CB8AC3E}">
        <p14:creationId xmlns:p14="http://schemas.microsoft.com/office/powerpoint/2010/main" val="67130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A2718C-BD05-4A42-9FA8-AE5BC92E975B}"/>
              </a:ext>
            </a:extLst>
          </p:cNvPr>
          <p:cNvSpPr>
            <a:spLocks noGrp="1"/>
          </p:cNvSpPr>
          <p:nvPr>
            <p:ph type="title"/>
          </p:nvPr>
        </p:nvSpPr>
        <p:spPr>
          <a:xfrm>
            <a:off x="838200" y="1"/>
            <a:ext cx="10515600" cy="1272208"/>
          </a:xfrm>
          <a:solidFill>
            <a:schemeClr val="accent2"/>
          </a:solidFill>
        </p:spPr>
        <p:txBody>
          <a:bodyPr>
            <a:normAutofit/>
          </a:bodyPr>
          <a:lstStyle/>
          <a:p>
            <a:pPr algn="ctr"/>
            <a:r>
              <a:rPr lang="it-IT" sz="4000" dirty="0"/>
              <a:t>Riforma dell’articolo 9 della Costituzione</a:t>
            </a:r>
          </a:p>
        </p:txBody>
      </p:sp>
      <p:sp>
        <p:nvSpPr>
          <p:cNvPr id="3" name="Segnaposto contenuto 2">
            <a:extLst>
              <a:ext uri="{FF2B5EF4-FFF2-40B4-BE49-F238E27FC236}">
                <a16:creationId xmlns:a16="http://schemas.microsoft.com/office/drawing/2014/main" id="{9FE92827-4993-489B-B486-8F075FE008D0}"/>
              </a:ext>
            </a:extLst>
          </p:cNvPr>
          <p:cNvSpPr>
            <a:spLocks noGrp="1"/>
          </p:cNvSpPr>
          <p:nvPr>
            <p:ph idx="1"/>
          </p:nvPr>
        </p:nvSpPr>
        <p:spPr>
          <a:xfrm>
            <a:off x="838200" y="1417983"/>
            <a:ext cx="10515600" cy="5440016"/>
          </a:xfrm>
        </p:spPr>
        <p:txBody>
          <a:bodyPr>
            <a:normAutofit lnSpcReduction="10000"/>
          </a:bodyPr>
          <a:lstStyle/>
          <a:p>
            <a:r>
              <a:rPr lang="it-IT" sz="2000" b="0" i="0" dirty="0">
                <a:solidFill>
                  <a:srgbClr val="0C0C0F"/>
                </a:solidFill>
                <a:effectLst/>
              </a:rPr>
              <a:t>Il 9 giugno 2021 il Senato ha approvato il </a:t>
            </a:r>
            <a:r>
              <a:rPr lang="it-IT" sz="2000" b="1" i="0" u="none" strike="noStrike" dirty="0">
                <a:solidFill>
                  <a:srgbClr val="1E5192"/>
                </a:solidFill>
                <a:effectLst/>
                <a:hlinkClick r:id="rId2"/>
              </a:rPr>
              <a:t>Disegno di Legge Costituzionale n. 83</a:t>
            </a:r>
            <a:r>
              <a:rPr lang="it-IT" sz="2000" b="0" i="0" dirty="0">
                <a:solidFill>
                  <a:srgbClr val="0C0C0F"/>
                </a:solidFill>
                <a:effectLst/>
              </a:rPr>
              <a:t> su iniziativa della Senatrice De Petris di Sinistra Italiana (gruppo misto), recante modifiche agli Articoli 9 e 41 della Costituzione, al fine di giungere a una riforma costituzionale che introduca la tutela dell’ambiente come principio fondamentale della Repubblica.</a:t>
            </a:r>
          </a:p>
          <a:p>
            <a:r>
              <a:rPr lang="it-IT" sz="2000" b="0" i="0" dirty="0">
                <a:solidFill>
                  <a:srgbClr val="0C0C0F"/>
                </a:solidFill>
                <a:effectLst/>
              </a:rPr>
              <a:t>La formulazione originaria dell’</a:t>
            </a:r>
            <a:r>
              <a:rPr lang="it-IT" sz="2000" b="1" i="0" u="none" strike="noStrike" dirty="0">
                <a:solidFill>
                  <a:srgbClr val="1E5192"/>
                </a:solidFill>
                <a:effectLst/>
                <a:hlinkClick r:id="rId3"/>
              </a:rPr>
              <a:t>Art. 9 Cost.</a:t>
            </a:r>
            <a:r>
              <a:rPr lang="it-IT" sz="2000" b="0" i="0" dirty="0">
                <a:solidFill>
                  <a:srgbClr val="0C0C0F"/>
                </a:solidFill>
                <a:effectLst/>
              </a:rPr>
              <a:t> al secondo comma afferma che la Repubblica</a:t>
            </a:r>
            <a:r>
              <a:rPr lang="it-IT" sz="2000" b="0" i="1" dirty="0">
                <a:solidFill>
                  <a:srgbClr val="0C0C0F"/>
                </a:solidFill>
                <a:effectLst/>
              </a:rPr>
              <a:t> “Tutela il paesaggio e il patrimonio storico e artistico della Nazione”,</a:t>
            </a:r>
            <a:r>
              <a:rPr lang="it-IT" sz="2000" b="0" i="0" dirty="0">
                <a:solidFill>
                  <a:srgbClr val="0C0C0F"/>
                </a:solidFill>
                <a:effectLst/>
              </a:rPr>
              <a:t> non menzionando esplicitamente il bene giuridico dell’ambiente, argomento ormai al centro del dibattito geo-politico in osservanza dell’</a:t>
            </a:r>
            <a:r>
              <a:rPr lang="it-IT" sz="2000" b="1" i="0" dirty="0">
                <a:solidFill>
                  <a:srgbClr val="0C0C0F"/>
                </a:solidFill>
                <a:effectLst/>
              </a:rPr>
              <a:t>“Agenda 2030 per lo Sviluppo Sostenibile” </a:t>
            </a:r>
            <a:r>
              <a:rPr lang="it-IT" sz="2000" b="0" i="0" dirty="0">
                <a:solidFill>
                  <a:srgbClr val="0C0C0F"/>
                </a:solidFill>
                <a:effectLst/>
              </a:rPr>
              <a:t>promossa dall’ONU. </a:t>
            </a:r>
            <a:r>
              <a:rPr lang="it-IT" sz="1400" b="0" i="0" dirty="0">
                <a:solidFill>
                  <a:srgbClr val="000000"/>
                </a:solidFill>
                <a:effectLst/>
                <a:latin typeface="Georgia" panose="02040502050405020303" pitchFamily="18" charset="0"/>
              </a:rPr>
              <a:t> </a:t>
            </a:r>
            <a:r>
              <a:rPr lang="it-IT" sz="2000" b="0" i="0" dirty="0">
                <a:solidFill>
                  <a:srgbClr val="000000"/>
                </a:solidFill>
                <a:effectLst/>
              </a:rPr>
              <a:t>Nell’articolo riformato viene aggiunta la «tutela dell’ambiente, della biodiversità e degli ecosistemi, anche nell’interesse delle future generazioni», </a:t>
            </a:r>
            <a:r>
              <a:rPr lang="it-IT" sz="2000" b="0" i="0" dirty="0">
                <a:solidFill>
                  <a:srgbClr val="0C0C0F"/>
                </a:solidFill>
                <a:effectLst/>
              </a:rPr>
              <a:t>imponendo </a:t>
            </a:r>
          </a:p>
          <a:p>
            <a:r>
              <a:rPr lang="it-IT" sz="2000" b="0" i="0" dirty="0">
                <a:solidFill>
                  <a:srgbClr val="0C0C0F"/>
                </a:solidFill>
                <a:effectLst/>
              </a:rPr>
              <a:t>altresì alla Repubblica di operare nella direzione del miglioramento delle condizioni ambientali in generale, proteggendo la biodiversità e promuovendo il rispetto degli animali. Inoltre, le summenzionate tutele si fonderebbero sul principio di precauzione, prevenendo l’insorgere di anomalie nei cicli produttivi e minimizzando il rischio d’inquinamento.</a:t>
            </a:r>
          </a:p>
          <a:p>
            <a:r>
              <a:rPr lang="it-IT" sz="2000" b="0" i="0" dirty="0">
                <a:solidFill>
                  <a:srgbClr val="0C0C0F"/>
                </a:solidFill>
                <a:effectLst/>
              </a:rPr>
              <a:t>L’</a:t>
            </a:r>
            <a:r>
              <a:rPr lang="it-IT" sz="2000" b="1" i="0" u="none" strike="noStrike" dirty="0">
                <a:solidFill>
                  <a:srgbClr val="1E5192"/>
                </a:solidFill>
                <a:effectLst/>
                <a:hlinkClick r:id="rId4"/>
              </a:rPr>
              <a:t>Art. 41 Cost.</a:t>
            </a:r>
            <a:r>
              <a:rPr lang="it-IT" sz="2000" b="0" i="0" dirty="0">
                <a:solidFill>
                  <a:srgbClr val="0C0C0F"/>
                </a:solidFill>
                <a:effectLst/>
              </a:rPr>
              <a:t> liberalizza l’iniziativa economica privata, purché non si svolga </a:t>
            </a:r>
            <a:r>
              <a:rPr lang="it-IT" sz="2000" b="0" i="1" dirty="0">
                <a:solidFill>
                  <a:srgbClr val="0C0C0F"/>
                </a:solidFill>
                <a:effectLst/>
              </a:rPr>
              <a:t>“in contrasto con l'utilità sociale o in modo da recare danno alla sicurezza, alla libertà, alla dignità umana”</a:t>
            </a:r>
            <a:r>
              <a:rPr lang="it-IT" sz="2000" b="0" i="0" dirty="0">
                <a:solidFill>
                  <a:srgbClr val="0C0C0F"/>
                </a:solidFill>
                <a:effectLst/>
              </a:rPr>
              <a:t>, rinviando alla legge l’indirizzo di tale iniziativa ai fini sociali. La riforma costituzionale allargherebbe questi ultimi fini a </a:t>
            </a:r>
            <a:r>
              <a:rPr lang="it-IT" sz="2000" b="1" i="0" dirty="0">
                <a:solidFill>
                  <a:srgbClr val="0C0C0F"/>
                </a:solidFill>
                <a:effectLst/>
              </a:rPr>
              <a:t>quelli ambientali e sanitari</a:t>
            </a:r>
            <a:r>
              <a:rPr lang="it-IT" sz="2000" b="0" i="0" dirty="0">
                <a:solidFill>
                  <a:srgbClr val="0C0C0F"/>
                </a:solidFill>
                <a:effectLst/>
              </a:rPr>
              <a:t>, affermando che non possa esservi alcuna iniziativa in concorso di un danno nei confronti di questi due beni giuridici.</a:t>
            </a:r>
            <a:endParaRPr lang="it-IT" sz="2000" dirty="0"/>
          </a:p>
        </p:txBody>
      </p:sp>
      <p:sp>
        <p:nvSpPr>
          <p:cNvPr id="5" name="Segnaposto numero diapositiva 4">
            <a:extLst>
              <a:ext uri="{FF2B5EF4-FFF2-40B4-BE49-F238E27FC236}">
                <a16:creationId xmlns:a16="http://schemas.microsoft.com/office/drawing/2014/main" id="{6555E3CB-E170-40FA-BB53-4DBEC46B9CE7}"/>
              </a:ext>
            </a:extLst>
          </p:cNvPr>
          <p:cNvSpPr>
            <a:spLocks noGrp="1"/>
          </p:cNvSpPr>
          <p:nvPr>
            <p:ph type="sldNum" sz="quarter" idx="12"/>
          </p:nvPr>
        </p:nvSpPr>
        <p:spPr/>
        <p:txBody>
          <a:bodyPr/>
          <a:lstStyle/>
          <a:p>
            <a:fld id="{9B618960-8005-486C-9A75-10CB2AAC16F9}" type="slidenum">
              <a:rPr lang="en-US" smtClean="0"/>
              <a:t>16</a:t>
            </a:fld>
            <a:endParaRPr lang="en-US"/>
          </a:p>
        </p:txBody>
      </p:sp>
    </p:spTree>
    <p:extLst>
      <p:ext uri="{BB962C8B-B14F-4D97-AF65-F5344CB8AC3E}">
        <p14:creationId xmlns:p14="http://schemas.microsoft.com/office/powerpoint/2010/main" val="1481723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B1209A-D36C-4DDE-90B0-F24E6971A10A}"/>
              </a:ext>
            </a:extLst>
          </p:cNvPr>
          <p:cNvSpPr>
            <a:spLocks noGrp="1"/>
          </p:cNvSpPr>
          <p:nvPr>
            <p:ph type="title"/>
          </p:nvPr>
        </p:nvSpPr>
        <p:spPr>
          <a:xfrm>
            <a:off x="838200" y="139147"/>
            <a:ext cx="10515600" cy="1027043"/>
          </a:xfrm>
          <a:solidFill>
            <a:schemeClr val="accent2"/>
          </a:solidFill>
        </p:spPr>
        <p:txBody>
          <a:bodyPr>
            <a:normAutofit fontScale="90000"/>
          </a:bodyPr>
          <a:lstStyle/>
          <a:p>
            <a:pPr algn="ctr"/>
            <a:br>
              <a:rPr lang="it-IT" sz="4000" dirty="0">
                <a:solidFill>
                  <a:srgbClr val="4C4C4C"/>
                </a:solidFill>
                <a:effectLst/>
                <a:latin typeface="+mn-lt"/>
                <a:ea typeface="Calibri" panose="020F0502020204030204" pitchFamily="34" charset="0"/>
                <a:cs typeface="Times New Roman" panose="02020603050405020304" pitchFamily="18" charset="0"/>
              </a:rPr>
            </a:br>
            <a:r>
              <a:rPr lang="it-IT" b="1" dirty="0">
                <a:solidFill>
                  <a:srgbClr val="4C4C4C"/>
                </a:solidFill>
                <a:effectLst/>
                <a:latin typeface="+mn-lt"/>
                <a:ea typeface="Calibri" panose="020F0502020204030204" pitchFamily="34" charset="0"/>
                <a:cs typeface="Times New Roman" panose="02020603050405020304" pitchFamily="18" charset="0"/>
              </a:rPr>
              <a:t>Beni culturali immateriali</a:t>
            </a:r>
            <a:br>
              <a:rPr lang="it-IT" b="1" dirty="0">
                <a:effectLst/>
                <a:latin typeface="+mn-lt"/>
                <a:ea typeface="Calibri" panose="020F0502020204030204" pitchFamily="34" charset="0"/>
                <a:cs typeface="Times New Roman" panose="02020603050405020304" pitchFamily="18" charset="0"/>
              </a:rPr>
            </a:br>
            <a:endParaRPr lang="it-IT" b="1" dirty="0">
              <a:latin typeface="+mn-lt"/>
            </a:endParaRPr>
          </a:p>
        </p:txBody>
      </p:sp>
      <p:sp>
        <p:nvSpPr>
          <p:cNvPr id="3" name="Segnaposto contenuto 2">
            <a:extLst>
              <a:ext uri="{FF2B5EF4-FFF2-40B4-BE49-F238E27FC236}">
                <a16:creationId xmlns:a16="http://schemas.microsoft.com/office/drawing/2014/main" id="{5A121253-9500-42B3-90E2-C224F8C73EC9}"/>
              </a:ext>
            </a:extLst>
          </p:cNvPr>
          <p:cNvSpPr>
            <a:spLocks noGrp="1"/>
          </p:cNvSpPr>
          <p:nvPr>
            <p:ph idx="1"/>
          </p:nvPr>
        </p:nvSpPr>
        <p:spPr>
          <a:xfrm>
            <a:off x="838200" y="1311965"/>
            <a:ext cx="10515600" cy="5406887"/>
          </a:xfrm>
          <a:solidFill>
            <a:schemeClr val="bg2"/>
          </a:solidFill>
        </p:spPr>
        <p:txBody>
          <a:bodyPr>
            <a:normAutofit fontScale="92500" lnSpcReduction="20000"/>
          </a:bodyPr>
          <a:lstStyle/>
          <a:p>
            <a:endParaRPr lang="it-IT" dirty="0"/>
          </a:p>
          <a:p>
            <a:r>
              <a:rPr lang="it-IT" dirty="0"/>
              <a:t>L’UNESCO, nella Convenzione del 1972, all’articolo 1 che definisce il Patrimonio Culturale, prende in considerazione unicamente i beni materiali; solo negli anni successivi inizia a porre attenzione anche agli aspetti intangibili della cultura, al fine di promuovere la ricchezza delle diversità culturali, in qualsiasi forma ed espressione</a:t>
            </a:r>
            <a:endParaRPr lang="it-IT" sz="2800" dirty="0">
              <a:solidFill>
                <a:srgbClr val="4C4C4C"/>
              </a:solidFill>
              <a:effectLst/>
              <a:ea typeface="Calibri" panose="020F0502020204030204" pitchFamily="34" charset="0"/>
            </a:endParaRPr>
          </a:p>
          <a:p>
            <a:r>
              <a:rPr lang="it-IT" sz="2800" dirty="0">
                <a:solidFill>
                  <a:srgbClr val="4C4C4C"/>
                </a:solidFill>
                <a:effectLst/>
                <a:ea typeface="Calibri" panose="020F0502020204030204" pitchFamily="34" charset="0"/>
              </a:rPr>
              <a:t>Nella Convenzione Unesco del 2003 sulla salvaguardia dei beni culturali immateriali, firmata a Parigi e ratificata dall’Italia nel 2007, il “patrimonio culturale intangibile” è definito nei termini di rappresentazioni, espressioni, conoscenze, come pure strumenti, oggetti, manufatti e spazi culturali «che le comunità, i gruppi riconoscono in quanto parte del loro patrimonio culturale». </a:t>
            </a:r>
          </a:p>
          <a:p>
            <a:r>
              <a:rPr lang="it-IT" sz="2800" dirty="0">
                <a:solidFill>
                  <a:srgbClr val="4C4C4C"/>
                </a:solidFill>
                <a:effectLst/>
                <a:ea typeface="Calibri" panose="020F0502020204030204" pitchFamily="34" charset="0"/>
              </a:rPr>
              <a:t>Questo patrimonio culturale immateriale, trasmesso di generazione in generazione, è costantemente ricreato dalle comunità e dai gruppi in risposta al loro ambiente, alla loro interazione con la natura e alla loro storia e dà loro un senso di identità e di continuità, promuovendo in tal modo il rispetto per la diversità culturale e la creatività umana”. </a:t>
            </a:r>
            <a:endParaRPr lang="it-IT" dirty="0"/>
          </a:p>
        </p:txBody>
      </p:sp>
      <p:sp>
        <p:nvSpPr>
          <p:cNvPr id="5" name="Segnaposto numero diapositiva 4">
            <a:extLst>
              <a:ext uri="{FF2B5EF4-FFF2-40B4-BE49-F238E27FC236}">
                <a16:creationId xmlns:a16="http://schemas.microsoft.com/office/drawing/2014/main" id="{0E017CB8-79A4-4DCE-B03D-EF7D60B11694}"/>
              </a:ext>
            </a:extLst>
          </p:cNvPr>
          <p:cNvSpPr>
            <a:spLocks noGrp="1"/>
          </p:cNvSpPr>
          <p:nvPr>
            <p:ph type="sldNum" sz="quarter" idx="12"/>
          </p:nvPr>
        </p:nvSpPr>
        <p:spPr/>
        <p:txBody>
          <a:bodyPr/>
          <a:lstStyle/>
          <a:p>
            <a:fld id="{9B618960-8005-486C-9A75-10CB2AAC16F9}" type="slidenum">
              <a:rPr lang="en-US" smtClean="0"/>
              <a:t>2</a:t>
            </a:fld>
            <a:endParaRPr lang="en-US"/>
          </a:p>
        </p:txBody>
      </p:sp>
    </p:spTree>
    <p:extLst>
      <p:ext uri="{BB962C8B-B14F-4D97-AF65-F5344CB8AC3E}">
        <p14:creationId xmlns:p14="http://schemas.microsoft.com/office/powerpoint/2010/main" val="115815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55D6E7-8702-42D2-9077-B3483B26CCFD}"/>
              </a:ext>
            </a:extLst>
          </p:cNvPr>
          <p:cNvSpPr>
            <a:spLocks noGrp="1"/>
          </p:cNvSpPr>
          <p:nvPr>
            <p:ph type="title"/>
          </p:nvPr>
        </p:nvSpPr>
        <p:spPr>
          <a:xfrm>
            <a:off x="838200" y="0"/>
            <a:ext cx="10515600" cy="1086678"/>
          </a:xfrm>
          <a:solidFill>
            <a:schemeClr val="accent2"/>
          </a:solidFill>
        </p:spPr>
        <p:txBody>
          <a:bodyPr>
            <a:normAutofit/>
          </a:bodyPr>
          <a:lstStyle/>
          <a:p>
            <a:pPr algn="ctr"/>
            <a:r>
              <a:rPr lang="it-IT" sz="4000" dirty="0">
                <a:latin typeface="+mn-lt"/>
              </a:rPr>
              <a:t>Patrimonio immateriale</a:t>
            </a:r>
          </a:p>
        </p:txBody>
      </p:sp>
      <p:sp>
        <p:nvSpPr>
          <p:cNvPr id="3" name="Segnaposto contenuto 2">
            <a:extLst>
              <a:ext uri="{FF2B5EF4-FFF2-40B4-BE49-F238E27FC236}">
                <a16:creationId xmlns:a16="http://schemas.microsoft.com/office/drawing/2014/main" id="{9809A526-B636-448F-A039-9C7BB5E21ECD}"/>
              </a:ext>
            </a:extLst>
          </p:cNvPr>
          <p:cNvSpPr>
            <a:spLocks noGrp="1"/>
          </p:cNvSpPr>
          <p:nvPr>
            <p:ph idx="1"/>
          </p:nvPr>
        </p:nvSpPr>
        <p:spPr>
          <a:xfrm>
            <a:off x="838200" y="1364974"/>
            <a:ext cx="10515600" cy="5155096"/>
          </a:xfrm>
          <a:solidFill>
            <a:schemeClr val="bg2"/>
          </a:solidFill>
        </p:spPr>
        <p:txBody>
          <a:bodyPr>
            <a:normAutofit fontScale="92500" lnSpcReduction="10000"/>
          </a:bodyPr>
          <a:lstStyle/>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Un patrimonio che tra l’altro si definisce nei seguenti ambiti: </a:t>
            </a:r>
          </a:p>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a) tradizioni ed espressioni orali, ivi compreso il linguaggio, in quanto veicolo del patrimonio culturale immateriale; </a:t>
            </a:r>
          </a:p>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b) le arti dello spettacolo </a:t>
            </a:r>
          </a:p>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c) le consuetudini sociali, gli eventi rituali e festivi; </a:t>
            </a:r>
          </a:p>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d) le cognizioni e le prassi relative alla natura e all’universo;</a:t>
            </a:r>
          </a:p>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 e) l’artigianato tradizionale”…</a:t>
            </a:r>
          </a:p>
          <a:p>
            <a:pPr>
              <a:lnSpc>
                <a:spcPct val="107000"/>
              </a:lnSpc>
              <a:spcAft>
                <a:spcPts val="800"/>
              </a:spcAft>
            </a:pP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Si veda l’inventario del patrimonio immateriale delle regioni alpine, a dimensione sovranazionale, che comprende anche alcuni cantoni </a:t>
            </a:r>
            <a:r>
              <a:rPr lang="it-IT" sz="2000" dirty="0" err="1">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dela</a:t>
            </a:r>
            <a:r>
              <a:rPr lang="it-IT" sz="20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 Svizzera, l’Austria, la Francia, la Germania e la Slovenia.</a:t>
            </a:r>
          </a:p>
          <a:p>
            <a:pPr marL="0" indent="0">
              <a:lnSpc>
                <a:spcPct val="107000"/>
              </a:lnSpc>
              <a:spcAft>
                <a:spcPts val="800"/>
              </a:spcAft>
              <a:buNone/>
            </a:pPr>
            <a:r>
              <a:rPr lang="it-IT" sz="2000" dirty="0">
                <a:effectLst/>
                <a:latin typeface="Calibri" panose="020F0502020204030204" pitchFamily="34" charset="0"/>
                <a:ea typeface="Calibri" panose="020F0502020204030204" pitchFamily="34" charset="0"/>
                <a:cs typeface="Times New Roman" panose="02020603050405020304" pitchFamily="18" charset="0"/>
                <a:hlinkClick r:id="rId2"/>
              </a:rPr>
              <a:t>https://www.intangiblesearch.eu/show_full_map.php?db_name=intangible_search&amp;lingua=italiano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Segnaposto numero diapositiva 4">
            <a:extLst>
              <a:ext uri="{FF2B5EF4-FFF2-40B4-BE49-F238E27FC236}">
                <a16:creationId xmlns:a16="http://schemas.microsoft.com/office/drawing/2014/main" id="{71D6E776-CD3E-4D37-9F0E-1B4C6B229548}"/>
              </a:ext>
            </a:extLst>
          </p:cNvPr>
          <p:cNvSpPr>
            <a:spLocks noGrp="1"/>
          </p:cNvSpPr>
          <p:nvPr>
            <p:ph type="sldNum" sz="quarter" idx="12"/>
          </p:nvPr>
        </p:nvSpPr>
        <p:spPr/>
        <p:txBody>
          <a:bodyPr/>
          <a:lstStyle/>
          <a:p>
            <a:fld id="{9B618960-8005-486C-9A75-10CB2AAC16F9}" type="slidenum">
              <a:rPr lang="en-US" smtClean="0"/>
              <a:t>3</a:t>
            </a:fld>
            <a:endParaRPr lang="en-US"/>
          </a:p>
        </p:txBody>
      </p:sp>
    </p:spTree>
    <p:extLst>
      <p:ext uri="{BB962C8B-B14F-4D97-AF65-F5344CB8AC3E}">
        <p14:creationId xmlns:p14="http://schemas.microsoft.com/office/powerpoint/2010/main" val="57733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04BAD-6346-4B6C-9047-F5CBFC70F20E}"/>
              </a:ext>
            </a:extLst>
          </p:cNvPr>
          <p:cNvSpPr>
            <a:spLocks noGrp="1"/>
          </p:cNvSpPr>
          <p:nvPr>
            <p:ph type="title"/>
          </p:nvPr>
        </p:nvSpPr>
        <p:spPr>
          <a:solidFill>
            <a:schemeClr val="accent2"/>
          </a:solidFill>
        </p:spPr>
        <p:txBody>
          <a:bodyPr>
            <a:normAutofit/>
          </a:bodyPr>
          <a:lstStyle/>
          <a:p>
            <a:pPr algn="ctr"/>
            <a:r>
              <a:rPr lang="it-IT" sz="4000" b="1" dirty="0"/>
              <a:t>Paesaggio e memoria</a:t>
            </a:r>
          </a:p>
        </p:txBody>
      </p:sp>
      <p:sp>
        <p:nvSpPr>
          <p:cNvPr id="3" name="Segnaposto contenuto 2">
            <a:extLst>
              <a:ext uri="{FF2B5EF4-FFF2-40B4-BE49-F238E27FC236}">
                <a16:creationId xmlns:a16="http://schemas.microsoft.com/office/drawing/2014/main" id="{DEC4E67E-6A31-4C7F-B2E2-A51862467D31}"/>
              </a:ext>
            </a:extLst>
          </p:cNvPr>
          <p:cNvSpPr>
            <a:spLocks noGrp="1"/>
          </p:cNvSpPr>
          <p:nvPr>
            <p:ph idx="1"/>
          </p:nvPr>
        </p:nvSpPr>
        <p:spPr>
          <a:xfrm>
            <a:off x="838200" y="1825625"/>
            <a:ext cx="10515600" cy="4932984"/>
          </a:xfrm>
          <a:solidFill>
            <a:schemeClr val="bg2"/>
          </a:solidFill>
        </p:spPr>
        <p:txBody>
          <a:bodyPr>
            <a:normAutofit lnSpcReduction="10000"/>
          </a:bodyPr>
          <a:lstStyle/>
          <a:p>
            <a:pPr>
              <a:lnSpc>
                <a:spcPct val="107000"/>
              </a:lnSpc>
              <a:spcAft>
                <a:spcPts val="800"/>
              </a:spcAft>
            </a:pPr>
            <a:r>
              <a:rPr lang="it-IT" sz="28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a:t>
            </a:r>
            <a:r>
              <a:rPr lang="it-IT" dirty="0">
                <a:solidFill>
                  <a:srgbClr val="4C4C4C"/>
                </a:solidFill>
                <a:latin typeface="Open Sans" panose="020B0606030504020204" pitchFamily="34" charset="0"/>
                <a:ea typeface="Calibri" panose="020F0502020204030204" pitchFamily="34" charset="0"/>
                <a:cs typeface="Times New Roman" panose="02020603050405020304" pitchFamily="18" charset="0"/>
              </a:rPr>
              <a:t>E</a:t>
            </a:r>
            <a:r>
              <a:rPr lang="it-IT" sz="28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ntrambi gli oggetti (paesaggio e memoria) si modificano, sono strettamente legati all’uomo, alla sua percezione del mondo presente e passato, attraverso le tracce lasciate dalla storia. Si potrebbe dire che come la memoria è un esercizio nella mente, così il paesaggio è un esercizio nell’ambiente, in ciò che ci sta attorno” (</a:t>
            </a:r>
            <a:r>
              <a:rPr kumimoji="0" lang="it-IT" sz="2600" b="0" i="0" u="none" strike="noStrike" kern="1200" cap="none" spc="0" normalizeH="0" baseline="0" noProof="0" dirty="0">
                <a:ln>
                  <a:noFill/>
                </a:ln>
                <a:solidFill>
                  <a:srgbClr val="4C4C4C"/>
                </a:solidFill>
                <a:effectLst/>
                <a:uLnTx/>
                <a:uFillTx/>
                <a:latin typeface="Open Sans" panose="020B0606030504020204" pitchFamily="34" charset="0"/>
                <a:ea typeface="Calibri" panose="020F0502020204030204" pitchFamily="34" charset="0"/>
                <a:cs typeface="Times New Roman" panose="02020603050405020304" pitchFamily="18" charset="0"/>
              </a:rPr>
              <a:t>Massimo Dadà, prefazione al volume di Paolo </a:t>
            </a:r>
            <a:r>
              <a:rPr kumimoji="0" lang="it-IT" sz="2600" b="0" i="0" u="none" strike="noStrike" kern="1200" cap="none" spc="0" normalizeH="0" baseline="0" noProof="0" dirty="0" err="1">
                <a:ln>
                  <a:noFill/>
                </a:ln>
                <a:solidFill>
                  <a:srgbClr val="4C4C4C"/>
                </a:solidFill>
                <a:effectLst/>
                <a:uLnTx/>
                <a:uFillTx/>
                <a:latin typeface="Open Sans" panose="020B0606030504020204" pitchFamily="34" charset="0"/>
                <a:ea typeface="Calibri" panose="020F0502020204030204" pitchFamily="34" charset="0"/>
                <a:cs typeface="Times New Roman" panose="02020603050405020304" pitchFamily="18" charset="0"/>
              </a:rPr>
              <a:t>Pezzino</a:t>
            </a:r>
            <a:r>
              <a:rPr kumimoji="0" lang="it-IT" sz="2600" b="0" i="0" u="none" strike="noStrike" kern="1200" cap="none" spc="0" normalizeH="0" baseline="0" noProof="0" dirty="0">
                <a:ln>
                  <a:noFill/>
                </a:ln>
                <a:solidFill>
                  <a:srgbClr val="4C4C4C"/>
                </a:solidFill>
                <a:effectLst/>
                <a:uLnTx/>
                <a:uFillTx/>
                <a:latin typeface="Open Sans" panose="020B0606030504020204" pitchFamily="34" charset="0"/>
                <a:ea typeface="Calibri" panose="020F0502020204030204" pitchFamily="34" charset="0"/>
                <a:cs typeface="Times New Roman" panose="02020603050405020304" pitchFamily="18" charset="0"/>
              </a:rPr>
              <a:t> </a:t>
            </a:r>
            <a:r>
              <a:rPr kumimoji="0" lang="it-IT" sz="2600" b="0" i="1" u="none" strike="noStrike" kern="1200" cap="none" spc="0" normalizeH="0" baseline="0" noProof="0" dirty="0">
                <a:ln>
                  <a:noFill/>
                </a:ln>
                <a:solidFill>
                  <a:srgbClr val="4C4C4C"/>
                </a:solidFill>
                <a:effectLst/>
                <a:uLnTx/>
                <a:uFillTx/>
                <a:latin typeface="Open Sans" panose="020B0606030504020204" pitchFamily="34" charset="0"/>
                <a:ea typeface="Calibri" panose="020F0502020204030204" pitchFamily="34" charset="0"/>
                <a:cs typeface="Times New Roman" panose="02020603050405020304" pitchFamily="18" charset="0"/>
              </a:rPr>
              <a:t>Paesaggi della Memoria. Resistenze e luoghi dell’antifascismo e della liberazione in Italia</a:t>
            </a:r>
            <a:r>
              <a:rPr lang="it-IT" sz="2600" dirty="0">
                <a:solidFill>
                  <a:srgbClr val="4C4C4C"/>
                </a:solidFill>
                <a:latin typeface="Open Sans" panose="020B0606030504020204" pitchFamily="34" charset="0"/>
                <a:ea typeface="Calibri" panose="020F0502020204030204" pitchFamily="34" charset="0"/>
                <a:cs typeface="Times New Roman" panose="02020603050405020304" pitchFamily="18" charset="0"/>
              </a:rPr>
              <a:t>).</a:t>
            </a:r>
            <a:r>
              <a:rPr kumimoji="0" lang="it-IT" sz="2600" b="0" i="0" u="none" strike="noStrike" kern="1200" cap="none" spc="0" normalizeH="0" baseline="0" noProof="0" dirty="0">
                <a:ln>
                  <a:noFill/>
                </a:ln>
                <a:solidFill>
                  <a:srgbClr val="4C4C4C"/>
                </a:solidFill>
                <a:effectLst/>
                <a:uLnTx/>
                <a:uFillTx/>
                <a:latin typeface="Open Sans" panose="020B0606030504020204" pitchFamily="34"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Il 12 aprile 2017 nasce l’associazione </a:t>
            </a:r>
            <a:r>
              <a:rPr lang="it-IT" sz="2800" i="1"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Paesaggi della Memoria. Rete dei musei e dei luoghi della memoria dell’Antifascismo, della Resistenza e della Liberazione in Italia</a:t>
            </a:r>
            <a:r>
              <a:rPr lang="it-IT" sz="2800" dirty="0">
                <a:solidFill>
                  <a:srgbClr val="4C4C4C"/>
                </a:solidFill>
                <a:effectLst/>
                <a:latin typeface="Open Sans" panose="020B0606030504020204" pitchFamily="34"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Segnaposto numero diapositiva 4">
            <a:extLst>
              <a:ext uri="{FF2B5EF4-FFF2-40B4-BE49-F238E27FC236}">
                <a16:creationId xmlns:a16="http://schemas.microsoft.com/office/drawing/2014/main" id="{E93BB052-D1B5-4C26-AF3A-08FBC8F9BED3}"/>
              </a:ext>
            </a:extLst>
          </p:cNvPr>
          <p:cNvSpPr>
            <a:spLocks noGrp="1"/>
          </p:cNvSpPr>
          <p:nvPr>
            <p:ph type="sldNum" sz="quarter" idx="12"/>
          </p:nvPr>
        </p:nvSpPr>
        <p:spPr/>
        <p:txBody>
          <a:bodyPr/>
          <a:lstStyle/>
          <a:p>
            <a:fld id="{9B618960-8005-486C-9A75-10CB2AAC16F9}" type="slidenum">
              <a:rPr lang="en-US" smtClean="0"/>
              <a:t>4</a:t>
            </a:fld>
            <a:endParaRPr lang="en-US"/>
          </a:p>
        </p:txBody>
      </p:sp>
    </p:spTree>
    <p:extLst>
      <p:ext uri="{BB962C8B-B14F-4D97-AF65-F5344CB8AC3E}">
        <p14:creationId xmlns:p14="http://schemas.microsoft.com/office/powerpoint/2010/main" val="63004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5E83EB-FE84-4E0A-B02A-838BD137CC30}"/>
              </a:ext>
            </a:extLst>
          </p:cNvPr>
          <p:cNvSpPr>
            <a:spLocks noGrp="1"/>
          </p:cNvSpPr>
          <p:nvPr>
            <p:ph type="title"/>
          </p:nvPr>
        </p:nvSpPr>
        <p:spPr>
          <a:xfrm>
            <a:off x="838200" y="1"/>
            <a:ext cx="10515600" cy="1219199"/>
          </a:xfrm>
          <a:solidFill>
            <a:schemeClr val="accent2"/>
          </a:solidFill>
        </p:spPr>
        <p:txBody>
          <a:bodyPr>
            <a:normAutofit/>
          </a:bodyPr>
          <a:lstStyle/>
          <a:p>
            <a:pPr algn="ctr"/>
            <a:r>
              <a:rPr lang="it-IT" sz="4000" b="1" dirty="0"/>
              <a:t>Cippi e monumenti tra Storia e Memoria</a:t>
            </a:r>
          </a:p>
        </p:txBody>
      </p:sp>
      <p:sp>
        <p:nvSpPr>
          <p:cNvPr id="3" name="Segnaposto contenuto 2">
            <a:extLst>
              <a:ext uri="{FF2B5EF4-FFF2-40B4-BE49-F238E27FC236}">
                <a16:creationId xmlns:a16="http://schemas.microsoft.com/office/drawing/2014/main" id="{B85EE7E7-F911-4B56-94FE-9DF56B593017}"/>
              </a:ext>
            </a:extLst>
          </p:cNvPr>
          <p:cNvSpPr>
            <a:spLocks noGrp="1"/>
          </p:cNvSpPr>
          <p:nvPr>
            <p:ph idx="1"/>
          </p:nvPr>
        </p:nvSpPr>
        <p:spPr>
          <a:xfrm>
            <a:off x="838200" y="1470992"/>
            <a:ext cx="10515600" cy="5387008"/>
          </a:xfrm>
          <a:solidFill>
            <a:schemeClr val="bg2"/>
          </a:solidFill>
        </p:spPr>
        <p:txBody>
          <a:bodyPr>
            <a:normAutofit fontScale="92500" lnSpcReduction="10000"/>
          </a:bodyPr>
          <a:lstStyle/>
          <a:p>
            <a:r>
              <a:rPr lang="it-IT" dirty="0">
                <a:solidFill>
                  <a:srgbClr val="4C4C4C"/>
                </a:solidFill>
                <a:effectLst/>
                <a:ea typeface="Calibri" panose="020F0502020204030204" pitchFamily="34" charset="0"/>
              </a:rPr>
              <a:t>I due termini, come ha scritto Paolo Sorcinelli, non sono sinonimi, anzi appaiono di difficile compatibilità “ambientale”: la memoria è un “fenomeno sempre attuale”, “in evoluzione permanente”, “aperta alla dialettica del ricordo e dell’oblio”; la storia è la ricostruzione di “qualcosa che non c’è più”, “una rappresentazione del passato” che non può essere adattata al presente.</a:t>
            </a:r>
          </a:p>
          <a:p>
            <a:r>
              <a:rPr lang="it-IT" dirty="0">
                <a:solidFill>
                  <a:srgbClr val="4C4C4C"/>
                </a:solidFill>
                <a:ea typeface="Calibri" panose="020F0502020204030204" pitchFamily="34" charset="0"/>
              </a:rPr>
              <a:t>L</a:t>
            </a:r>
            <a:r>
              <a:rPr lang="it-IT" dirty="0">
                <a:solidFill>
                  <a:srgbClr val="4C4C4C"/>
                </a:solidFill>
                <a:effectLst/>
                <a:ea typeface="Calibri" panose="020F0502020204030204" pitchFamily="34" charset="0"/>
              </a:rPr>
              <a:t>apidi, cippi, monumenti possono ricadere in una diversificazione concettuale che di volta in volta rimanda lessicalmente al termine ricordo oppure al termine memoria o invece al termine storia.</a:t>
            </a:r>
          </a:p>
          <a:p>
            <a:r>
              <a:rPr lang="it-IT" dirty="0">
                <a:solidFill>
                  <a:srgbClr val="4C4C4C"/>
                </a:solidFill>
                <a:ea typeface="Calibri" panose="020F0502020204030204" pitchFamily="34" charset="0"/>
              </a:rPr>
              <a:t>I</a:t>
            </a:r>
            <a:r>
              <a:rPr lang="it-IT" dirty="0">
                <a:solidFill>
                  <a:srgbClr val="4C4C4C"/>
                </a:solidFill>
                <a:effectLst/>
                <a:ea typeface="Calibri" panose="020F0502020204030204" pitchFamily="34" charset="0"/>
              </a:rPr>
              <a:t>l ricordo racchiude in sé una dimensione affettiva </a:t>
            </a:r>
            <a:r>
              <a:rPr lang="it-IT" sz="2800" dirty="0">
                <a:solidFill>
                  <a:srgbClr val="4C4C4C"/>
                </a:solidFill>
                <a:effectLst/>
                <a:ea typeface="Calibri" panose="020F0502020204030204" pitchFamily="34" charset="0"/>
              </a:rPr>
              <a:t>che tende ad esprimersi attraverso le lapidi e i cippi, in quanto monumenti funerari tradizionali attraverso i quali chi ha avuto un “legame intimo“ con le vittime e ha “condiviso il momento del lutto” celebra la loro morte.</a:t>
            </a:r>
            <a:r>
              <a:rPr lang="it-IT" sz="2800" dirty="0">
                <a:solidFill>
                  <a:srgbClr val="4C4C4C"/>
                </a:solidFill>
                <a:effectLst/>
                <a:latin typeface="Open Sans" panose="020B0606030504020204" pitchFamily="34" charset="0"/>
                <a:ea typeface="Calibri" panose="020F0502020204030204" pitchFamily="34" charset="0"/>
              </a:rPr>
              <a:t> </a:t>
            </a:r>
            <a:r>
              <a:rPr lang="it-IT" sz="2800" dirty="0">
                <a:solidFill>
                  <a:srgbClr val="4C4C4C"/>
                </a:solidFill>
                <a:effectLst/>
                <a:ea typeface="Calibri" panose="020F0502020204030204" pitchFamily="34" charset="0"/>
              </a:rPr>
              <a:t>È un ricordo di tipo interpersonale fra vittima e superstiti e è “soggetto a diluirsi con il passare del tempo”, </a:t>
            </a:r>
            <a:endParaRPr lang="it-IT" dirty="0"/>
          </a:p>
        </p:txBody>
      </p:sp>
      <p:sp>
        <p:nvSpPr>
          <p:cNvPr id="5" name="Segnaposto numero diapositiva 4">
            <a:extLst>
              <a:ext uri="{FF2B5EF4-FFF2-40B4-BE49-F238E27FC236}">
                <a16:creationId xmlns:a16="http://schemas.microsoft.com/office/drawing/2014/main" id="{EF7E2776-E3E2-4E38-9B5F-3BC20DB3BB60}"/>
              </a:ext>
            </a:extLst>
          </p:cNvPr>
          <p:cNvSpPr>
            <a:spLocks noGrp="1"/>
          </p:cNvSpPr>
          <p:nvPr>
            <p:ph type="sldNum" sz="quarter" idx="12"/>
          </p:nvPr>
        </p:nvSpPr>
        <p:spPr/>
        <p:txBody>
          <a:bodyPr/>
          <a:lstStyle/>
          <a:p>
            <a:fld id="{9B618960-8005-486C-9A75-10CB2AAC16F9}" type="slidenum">
              <a:rPr lang="en-US" smtClean="0"/>
              <a:t>5</a:t>
            </a:fld>
            <a:endParaRPr lang="en-US"/>
          </a:p>
        </p:txBody>
      </p:sp>
    </p:spTree>
    <p:extLst>
      <p:ext uri="{BB962C8B-B14F-4D97-AF65-F5344CB8AC3E}">
        <p14:creationId xmlns:p14="http://schemas.microsoft.com/office/powerpoint/2010/main" val="2222826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649222-C813-43BE-B51A-9BDD6F11F2CB}"/>
              </a:ext>
            </a:extLst>
          </p:cNvPr>
          <p:cNvSpPr>
            <a:spLocks noGrp="1"/>
          </p:cNvSpPr>
          <p:nvPr>
            <p:ph type="title"/>
          </p:nvPr>
        </p:nvSpPr>
        <p:spPr>
          <a:solidFill>
            <a:schemeClr val="accent2"/>
          </a:solidFill>
        </p:spPr>
        <p:txBody>
          <a:bodyPr/>
          <a:lstStyle/>
          <a:p>
            <a:pPr algn="ctr"/>
            <a:r>
              <a:rPr kumimoji="0" lang="it-IT" sz="4000" b="1" i="0" u="none" strike="noStrike" kern="1200" cap="none" spc="0" normalizeH="0" baseline="0" noProof="0" dirty="0">
                <a:ln>
                  <a:noFill/>
                </a:ln>
                <a:solidFill>
                  <a:prstClr val="black"/>
                </a:solidFill>
                <a:effectLst/>
                <a:uLnTx/>
                <a:uFillTx/>
                <a:latin typeface="Calibri Light" panose="020F0302020204030204"/>
                <a:ea typeface="+mj-ea"/>
                <a:cs typeface="+mj-cs"/>
              </a:rPr>
              <a:t>Cippi e monumenti tra Storia e Memoria</a:t>
            </a:r>
            <a:endParaRPr lang="it-IT" dirty="0"/>
          </a:p>
        </p:txBody>
      </p:sp>
      <p:sp>
        <p:nvSpPr>
          <p:cNvPr id="3" name="Segnaposto contenuto 2">
            <a:extLst>
              <a:ext uri="{FF2B5EF4-FFF2-40B4-BE49-F238E27FC236}">
                <a16:creationId xmlns:a16="http://schemas.microsoft.com/office/drawing/2014/main" id="{48ACAC23-DC30-43B1-A8B2-7658C35380D9}"/>
              </a:ext>
            </a:extLst>
          </p:cNvPr>
          <p:cNvSpPr>
            <a:spLocks noGrp="1"/>
          </p:cNvSpPr>
          <p:nvPr>
            <p:ph idx="1"/>
          </p:nvPr>
        </p:nvSpPr>
        <p:spPr>
          <a:xfrm>
            <a:off x="838200" y="1825624"/>
            <a:ext cx="10515600" cy="5032375"/>
          </a:xfrm>
          <a:solidFill>
            <a:schemeClr val="bg2"/>
          </a:solidFill>
        </p:spPr>
        <p:txBody>
          <a:bodyPr>
            <a:normAutofit fontScale="92500" lnSpcReduction="20000"/>
          </a:bodyPr>
          <a:lstStyle/>
          <a:p>
            <a:r>
              <a:rPr lang="it-IT" dirty="0">
                <a:solidFill>
                  <a:srgbClr val="4C4C4C"/>
                </a:solidFill>
                <a:effectLst/>
                <a:ea typeface="Calibri" panose="020F0502020204030204" pitchFamily="34" charset="0"/>
              </a:rPr>
              <a:t>Il monumento implica invece una </a:t>
            </a:r>
            <a:r>
              <a:rPr lang="it-IT" dirty="0">
                <a:solidFill>
                  <a:srgbClr val="4C4C4C"/>
                </a:solidFill>
                <a:ea typeface="Calibri" panose="020F0502020204030204" pitchFamily="34" charset="0"/>
              </a:rPr>
              <a:t>«</a:t>
            </a:r>
            <a:r>
              <a:rPr lang="it-IT" dirty="0">
                <a:solidFill>
                  <a:srgbClr val="4C4C4C"/>
                </a:solidFill>
                <a:effectLst/>
                <a:ea typeface="Calibri" panose="020F0502020204030204" pitchFamily="34" charset="0"/>
              </a:rPr>
              <a:t>memoria commemorativa» all’interno di una dimensione collettiva e pubblica. Gli «attori della memoria», cioè di coloro che decidono l’erezione di un monumento, non sono parenti e amici di coloro a cui il monumento è dedicato; sono piuttosto istituzioni e enti pubblici che con il manufatto </a:t>
            </a:r>
            <a:r>
              <a:rPr lang="it-IT" i="1" dirty="0">
                <a:solidFill>
                  <a:srgbClr val="4C4C4C"/>
                </a:solidFill>
                <a:effectLst/>
                <a:ea typeface="Calibri" panose="020F0502020204030204" pitchFamily="34" charset="0"/>
              </a:rPr>
              <a:t>ad </a:t>
            </a:r>
            <a:r>
              <a:rPr lang="it-IT" i="1" dirty="0" err="1">
                <a:solidFill>
                  <a:srgbClr val="4C4C4C"/>
                </a:solidFill>
                <a:effectLst/>
                <a:ea typeface="Calibri" panose="020F0502020204030204" pitchFamily="34" charset="0"/>
              </a:rPr>
              <a:t>memoriam</a:t>
            </a:r>
            <a:r>
              <a:rPr lang="it-IT" dirty="0">
                <a:solidFill>
                  <a:srgbClr val="4C4C4C"/>
                </a:solidFill>
                <a:effectLst/>
                <a:ea typeface="Calibri" panose="020F0502020204030204" pitchFamily="34" charset="0"/>
              </a:rPr>
              <a:t> affidano alla collettività una «storia esemplare</a:t>
            </a:r>
            <a:r>
              <a:rPr lang="it-IT" dirty="0">
                <a:solidFill>
                  <a:srgbClr val="4C4C4C"/>
                </a:solidFill>
                <a:ea typeface="Calibri" panose="020F0502020204030204" pitchFamily="34" charset="0"/>
              </a:rPr>
              <a:t>»</a:t>
            </a:r>
            <a:r>
              <a:rPr lang="it-IT" dirty="0">
                <a:solidFill>
                  <a:srgbClr val="4C4C4C"/>
                </a:solidFill>
                <a:effectLst/>
                <a:ea typeface="Calibri" panose="020F0502020204030204" pitchFamily="34" charset="0"/>
              </a:rPr>
              <a:t>. </a:t>
            </a:r>
          </a:p>
          <a:p>
            <a:pPr marL="0" indent="0" algn="just" fontAlgn="base">
              <a:lnSpc>
                <a:spcPts val="1500"/>
              </a:lnSpc>
              <a:buNone/>
            </a:pPr>
            <a:r>
              <a:rPr lang="it-IT" dirty="0">
                <a:solidFill>
                  <a:srgbClr val="4C4C4C"/>
                </a:solidFill>
                <a:effectLst/>
                <a:ea typeface="Times New Roman" panose="02020603050405020304" pitchFamily="18" charset="0"/>
              </a:rPr>
              <a:t>   Il monumento assume cioè una dimensione che va oltre il ricordo  </a:t>
            </a:r>
          </a:p>
          <a:p>
            <a:pPr marL="0" indent="0" algn="just" fontAlgn="base">
              <a:lnSpc>
                <a:spcPts val="1500"/>
              </a:lnSpc>
              <a:buNone/>
            </a:pPr>
            <a:r>
              <a:rPr lang="it-IT" dirty="0">
                <a:solidFill>
                  <a:srgbClr val="4C4C4C"/>
                </a:solidFill>
                <a:ea typeface="Times New Roman" panose="02020603050405020304" pitchFamily="18" charset="0"/>
              </a:rPr>
              <a:t>   </a:t>
            </a:r>
            <a:r>
              <a:rPr lang="it-IT" dirty="0">
                <a:solidFill>
                  <a:srgbClr val="4C4C4C"/>
                </a:solidFill>
                <a:effectLst/>
                <a:ea typeface="Times New Roman" panose="02020603050405020304" pitchFamily="18" charset="0"/>
              </a:rPr>
              <a:t>poiché trasforma l’evento in </a:t>
            </a:r>
            <a:r>
              <a:rPr lang="it-IT" i="1" dirty="0">
                <a:solidFill>
                  <a:srgbClr val="4C4C4C"/>
                </a:solidFill>
                <a:effectLst/>
                <a:ea typeface="Times New Roman" panose="02020603050405020304" pitchFamily="18" charset="0"/>
              </a:rPr>
              <a:t>exemplum</a:t>
            </a:r>
            <a:r>
              <a:rPr lang="it-IT" dirty="0">
                <a:solidFill>
                  <a:srgbClr val="4C4C4C"/>
                </a:solidFill>
                <a:effectLst/>
                <a:ea typeface="Times New Roman" panose="02020603050405020304" pitchFamily="18" charset="0"/>
              </a:rPr>
              <a:t>, da celebrare periodicamente </a:t>
            </a:r>
          </a:p>
          <a:p>
            <a:pPr marL="0" indent="0" algn="just" fontAlgn="base">
              <a:lnSpc>
                <a:spcPts val="1500"/>
              </a:lnSpc>
              <a:buNone/>
            </a:pPr>
            <a:r>
              <a:rPr lang="it-IT" dirty="0">
                <a:solidFill>
                  <a:srgbClr val="4C4C4C"/>
                </a:solidFill>
                <a:effectLst/>
                <a:ea typeface="Times New Roman" panose="02020603050405020304" pitchFamily="18" charset="0"/>
              </a:rPr>
              <a:t>   all’interno di date e partecipazioni ufficiali e istituzionali.</a:t>
            </a:r>
          </a:p>
          <a:p>
            <a:pPr marL="0" indent="0" algn="just" fontAlgn="base">
              <a:lnSpc>
                <a:spcPts val="1500"/>
              </a:lnSpc>
              <a:buNone/>
            </a:pPr>
            <a:endParaRPr lang="it-IT" dirty="0">
              <a:effectLst/>
              <a:ea typeface="Times New Roman" panose="02020603050405020304" pitchFamily="18" charset="0"/>
            </a:endParaRPr>
          </a:p>
          <a:p>
            <a:r>
              <a:rPr lang="it-IT" dirty="0">
                <a:solidFill>
                  <a:srgbClr val="4C4C4C"/>
                </a:solidFill>
                <a:effectLst/>
                <a:ea typeface="Calibri" panose="020F0502020204030204" pitchFamily="34" charset="0"/>
              </a:rPr>
              <a:t>In sintesi il ricordo, scrive Sarcinelli, è di chi ha vissuto l’evento, la memoria è sia di chi ha vissuto l’evento sia di chi lo ha sentito raccontare; la storia è indagine e interpretazione del passato di cui può far parte tanto la memoria quanto il ricordo, ma “ricordo, memoria e storia non sono compartimenti stagni: al contrario, sembrano legati da rapporti circolari”. </a:t>
            </a:r>
            <a:r>
              <a:rPr lang="it-IT" dirty="0">
                <a:solidFill>
                  <a:srgbClr val="4C4C4C"/>
                </a:solidFill>
                <a:effectLst/>
                <a:ea typeface="Calibri" panose="020F0502020204030204" pitchFamily="34" charset="0"/>
                <a:hlinkClick r:id="rId2"/>
              </a:rPr>
              <a:t>http://storiaefuturo.eu/suggestioni-memoria-riflessioni-storiografiche/</a:t>
            </a:r>
            <a:endParaRPr lang="it-IT" dirty="0">
              <a:solidFill>
                <a:srgbClr val="4C4C4C"/>
              </a:solidFill>
              <a:effectLst/>
              <a:ea typeface="Calibri" panose="020F0502020204030204" pitchFamily="34" charset="0"/>
            </a:endParaRPr>
          </a:p>
          <a:p>
            <a:endParaRPr lang="it-IT" dirty="0"/>
          </a:p>
        </p:txBody>
      </p:sp>
      <p:sp>
        <p:nvSpPr>
          <p:cNvPr id="5" name="Segnaposto numero diapositiva 4">
            <a:extLst>
              <a:ext uri="{FF2B5EF4-FFF2-40B4-BE49-F238E27FC236}">
                <a16:creationId xmlns:a16="http://schemas.microsoft.com/office/drawing/2014/main" id="{67E95CC2-CD17-4079-B739-C90028E359AA}"/>
              </a:ext>
            </a:extLst>
          </p:cNvPr>
          <p:cNvSpPr>
            <a:spLocks noGrp="1"/>
          </p:cNvSpPr>
          <p:nvPr>
            <p:ph type="sldNum" sz="quarter" idx="12"/>
          </p:nvPr>
        </p:nvSpPr>
        <p:spPr/>
        <p:txBody>
          <a:bodyPr/>
          <a:lstStyle/>
          <a:p>
            <a:fld id="{9B618960-8005-486C-9A75-10CB2AAC16F9}" type="slidenum">
              <a:rPr lang="en-US" smtClean="0"/>
              <a:t>6</a:t>
            </a:fld>
            <a:endParaRPr lang="en-US"/>
          </a:p>
        </p:txBody>
      </p:sp>
    </p:spTree>
    <p:extLst>
      <p:ext uri="{BB962C8B-B14F-4D97-AF65-F5344CB8AC3E}">
        <p14:creationId xmlns:p14="http://schemas.microsoft.com/office/powerpoint/2010/main" val="2014203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57790D-8231-4FA0-B886-34971B520A8D}"/>
              </a:ext>
            </a:extLst>
          </p:cNvPr>
          <p:cNvSpPr>
            <a:spLocks noGrp="1"/>
          </p:cNvSpPr>
          <p:nvPr>
            <p:ph type="title"/>
          </p:nvPr>
        </p:nvSpPr>
        <p:spPr>
          <a:solidFill>
            <a:schemeClr val="accent2"/>
          </a:solidFill>
        </p:spPr>
        <p:txBody>
          <a:bodyPr>
            <a:normAutofit/>
          </a:bodyPr>
          <a:lstStyle/>
          <a:p>
            <a:pPr algn="ctr"/>
            <a:r>
              <a:rPr lang="it-IT" sz="4000" dirty="0">
                <a:latin typeface="+mn-lt"/>
              </a:rPr>
              <a:t>Parco di Monte Sole tra Natura e Storia</a:t>
            </a:r>
          </a:p>
        </p:txBody>
      </p:sp>
      <p:sp>
        <p:nvSpPr>
          <p:cNvPr id="3" name="Segnaposto contenuto 2">
            <a:extLst>
              <a:ext uri="{FF2B5EF4-FFF2-40B4-BE49-F238E27FC236}">
                <a16:creationId xmlns:a16="http://schemas.microsoft.com/office/drawing/2014/main" id="{971CF146-B7E9-48A0-B594-DA99F84AA037}"/>
              </a:ext>
            </a:extLst>
          </p:cNvPr>
          <p:cNvSpPr>
            <a:spLocks noGrp="1"/>
          </p:cNvSpPr>
          <p:nvPr>
            <p:ph idx="1"/>
          </p:nvPr>
        </p:nvSpPr>
        <p:spPr>
          <a:xfrm>
            <a:off x="824948" y="1825624"/>
            <a:ext cx="10515600" cy="4932985"/>
          </a:xfrm>
          <a:solidFill>
            <a:schemeClr val="bg2"/>
          </a:solidFill>
        </p:spPr>
        <p:txBody>
          <a:bodyPr>
            <a:normAutofit fontScale="92500" lnSpcReduction="10000"/>
          </a:bodyPr>
          <a:lstStyle/>
          <a:p>
            <a:pPr algn="l"/>
            <a:r>
              <a:rPr lang="it-IT" i="0" dirty="0">
                <a:solidFill>
                  <a:srgbClr val="444444"/>
                </a:solidFill>
                <a:effectLst/>
                <a:latin typeface="Open Sans" panose="020B0606030504020204" pitchFamily="34" charset="0"/>
              </a:rPr>
              <a:t>Nel cuore dell’Appennino bolognese</a:t>
            </a:r>
            <a:r>
              <a:rPr lang="it-IT" b="0" i="0" dirty="0">
                <a:solidFill>
                  <a:srgbClr val="030303"/>
                </a:solidFill>
                <a:effectLst/>
                <a:latin typeface="Open Sans" panose="020B0606030504020204" pitchFamily="34" charset="0"/>
              </a:rPr>
              <a:t>, tra le valli del fiume Reno e Setta, si estende sull’area di Monte Sole un grande parco naturale che coinvolge i comuni di </a:t>
            </a:r>
            <a:r>
              <a:rPr lang="it-IT" b="1" i="0" u="none" strike="noStrike" dirty="0">
                <a:solidFill>
                  <a:srgbClr val="C05116"/>
                </a:solidFill>
                <a:effectLst/>
                <a:latin typeface="Open Sans" panose="020B0606030504020204" pitchFamily="34" charset="0"/>
                <a:hlinkClick r:id="rId2"/>
              </a:rPr>
              <a:t>Marzabotto</a:t>
            </a:r>
            <a:r>
              <a:rPr lang="it-IT" b="0" i="0" dirty="0">
                <a:solidFill>
                  <a:srgbClr val="030303"/>
                </a:solidFill>
                <a:effectLst/>
                <a:latin typeface="Open Sans" panose="020B0606030504020204" pitchFamily="34" charset="0"/>
              </a:rPr>
              <a:t>, </a:t>
            </a:r>
            <a:r>
              <a:rPr lang="it-IT" b="1" i="0" u="none" strike="noStrike" dirty="0">
                <a:solidFill>
                  <a:srgbClr val="C05116"/>
                </a:solidFill>
                <a:effectLst/>
                <a:latin typeface="Open Sans" panose="020B0606030504020204" pitchFamily="34" charset="0"/>
                <a:hlinkClick r:id="rId3"/>
              </a:rPr>
              <a:t>Monzuno</a:t>
            </a:r>
            <a:r>
              <a:rPr lang="it-IT" b="0" i="0" dirty="0">
                <a:solidFill>
                  <a:srgbClr val="030303"/>
                </a:solidFill>
                <a:effectLst/>
                <a:latin typeface="Open Sans" panose="020B0606030504020204" pitchFamily="34" charset="0"/>
              </a:rPr>
              <a:t> e </a:t>
            </a:r>
            <a:r>
              <a:rPr lang="it-IT" b="1" i="0" u="none" strike="noStrike" dirty="0">
                <a:solidFill>
                  <a:srgbClr val="C05116"/>
                </a:solidFill>
                <a:effectLst/>
                <a:latin typeface="Open Sans" panose="020B0606030504020204" pitchFamily="34" charset="0"/>
                <a:hlinkClick r:id="rId4"/>
              </a:rPr>
              <a:t>Grizzana Morandi</a:t>
            </a:r>
            <a:r>
              <a:rPr lang="it-IT" b="0" i="0" dirty="0">
                <a:solidFill>
                  <a:srgbClr val="030303"/>
                </a:solidFill>
                <a:effectLst/>
                <a:latin typeface="Open Sans" panose="020B0606030504020204" pitchFamily="34" charset="0"/>
              </a:rPr>
              <a:t>. </a:t>
            </a:r>
          </a:p>
          <a:p>
            <a:pPr algn="l"/>
            <a:r>
              <a:rPr lang="it-IT" b="0" i="0" dirty="0">
                <a:solidFill>
                  <a:srgbClr val="030303"/>
                </a:solidFill>
                <a:effectLst/>
                <a:latin typeface="Open Sans" panose="020B0606030504020204" pitchFamily="34" charset="0"/>
              </a:rPr>
              <a:t>Un’area appenninica apparentemente come tante, </a:t>
            </a:r>
            <a:r>
              <a:rPr lang="it-IT" i="0" dirty="0">
                <a:solidFill>
                  <a:srgbClr val="444444"/>
                </a:solidFill>
                <a:effectLst/>
                <a:latin typeface="Open Sans" panose="020B0606030504020204" pitchFamily="34" charset="0"/>
              </a:rPr>
              <a:t>ricca di straordinarie bellezze naturalistiche e faunistiche</a:t>
            </a:r>
            <a:r>
              <a:rPr lang="it-IT" b="0" i="0" dirty="0">
                <a:solidFill>
                  <a:srgbClr val="030303"/>
                </a:solidFill>
                <a:effectLst/>
                <a:latin typeface="Open Sans" panose="020B0606030504020204" pitchFamily="34" charset="0"/>
              </a:rPr>
              <a:t>, ma che nasconde in realtà un </a:t>
            </a:r>
            <a:r>
              <a:rPr lang="it-IT" i="0" dirty="0">
                <a:solidFill>
                  <a:srgbClr val="444444"/>
                </a:solidFill>
                <a:effectLst/>
                <a:latin typeface="Open Sans" panose="020B0606030504020204" pitchFamily="34" charset="0"/>
              </a:rPr>
              <a:t>tragico racconto storico</a:t>
            </a:r>
            <a:r>
              <a:rPr lang="it-IT" b="0" i="0" dirty="0">
                <a:solidFill>
                  <a:srgbClr val="030303"/>
                </a:solidFill>
                <a:effectLst/>
                <a:latin typeface="Open Sans" panose="020B0606030504020204" pitchFamily="34" charset="0"/>
              </a:rPr>
              <a:t>.</a:t>
            </a:r>
          </a:p>
          <a:p>
            <a:pPr algn="l"/>
            <a:r>
              <a:rPr lang="it-IT" b="0" i="0" dirty="0">
                <a:solidFill>
                  <a:srgbClr val="030303"/>
                </a:solidFill>
                <a:effectLst/>
                <a:latin typeface="Open Sans" panose="020B0606030504020204" pitchFamily="34" charset="0"/>
              </a:rPr>
              <a:t>Fu proprio qui, infatti, che tra il 29 settembre e il 5 ottobre del 1944, si consumò ad opera delle forze naziste il più cruento eccidio che portò alla morte di centinaia di innocenti: una delle pagine più crudeli della Guerra di Liberazione dal nazifascismo e della Storia d’Italia.</a:t>
            </a:r>
            <a:endParaRPr lang="it-IT" dirty="0">
              <a:hlinkClick r:id="rId5"/>
            </a:endParaRPr>
          </a:p>
          <a:p>
            <a:r>
              <a:rPr lang="it-IT" dirty="0">
                <a:hlinkClick r:id="rId5"/>
              </a:rPr>
              <a:t>https://enteparchi.bo.it/parco-storico-di-monte-sole/area-protetta/</a:t>
            </a:r>
            <a:endParaRPr lang="it-IT" dirty="0"/>
          </a:p>
          <a:p>
            <a:endParaRPr lang="it-IT" dirty="0"/>
          </a:p>
        </p:txBody>
      </p:sp>
      <p:sp>
        <p:nvSpPr>
          <p:cNvPr id="5" name="Segnaposto numero diapositiva 4">
            <a:extLst>
              <a:ext uri="{FF2B5EF4-FFF2-40B4-BE49-F238E27FC236}">
                <a16:creationId xmlns:a16="http://schemas.microsoft.com/office/drawing/2014/main" id="{6970EF28-645B-43DD-AE44-70F5E1D72610}"/>
              </a:ext>
            </a:extLst>
          </p:cNvPr>
          <p:cNvSpPr>
            <a:spLocks noGrp="1"/>
          </p:cNvSpPr>
          <p:nvPr>
            <p:ph type="sldNum" sz="quarter" idx="12"/>
          </p:nvPr>
        </p:nvSpPr>
        <p:spPr/>
        <p:txBody>
          <a:bodyPr/>
          <a:lstStyle/>
          <a:p>
            <a:fld id="{9B618960-8005-486C-9A75-10CB2AAC16F9}" type="slidenum">
              <a:rPr lang="en-US" smtClean="0"/>
              <a:t>7</a:t>
            </a:fld>
            <a:endParaRPr lang="en-US"/>
          </a:p>
        </p:txBody>
      </p:sp>
    </p:spTree>
    <p:extLst>
      <p:ext uri="{BB962C8B-B14F-4D97-AF65-F5344CB8AC3E}">
        <p14:creationId xmlns:p14="http://schemas.microsoft.com/office/powerpoint/2010/main" val="3129315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2F443A-D803-45D2-971D-1EE5A16E6F88}"/>
              </a:ext>
            </a:extLst>
          </p:cNvPr>
          <p:cNvSpPr>
            <a:spLocks noGrp="1"/>
          </p:cNvSpPr>
          <p:nvPr>
            <p:ph type="title"/>
          </p:nvPr>
        </p:nvSpPr>
        <p:spPr>
          <a:solidFill>
            <a:schemeClr val="accent2"/>
          </a:solidFill>
        </p:spPr>
        <p:txBody>
          <a:bodyPr>
            <a:normAutofit/>
          </a:bodyPr>
          <a:lstStyle/>
          <a:p>
            <a:pPr algn="ctr"/>
            <a:r>
              <a:rPr kumimoji="0" lang="it-IT" sz="4000" b="1" i="0" u="none" strike="noStrike" kern="1200" cap="none" spc="0" normalizeH="0" baseline="0" noProof="0" dirty="0">
                <a:ln>
                  <a:noFill/>
                </a:ln>
                <a:solidFill>
                  <a:prstClr val="black"/>
                </a:solidFill>
                <a:effectLst/>
                <a:uLnTx/>
                <a:uFillTx/>
                <a:latin typeface="Calibri" panose="020F0502020204030204"/>
                <a:ea typeface="+mj-ea"/>
                <a:cs typeface="+mj-cs"/>
              </a:rPr>
              <a:t>I Monumenti naturali: cosa sono?</a:t>
            </a:r>
            <a:endParaRPr lang="it-IT" sz="4000" dirty="0"/>
          </a:p>
        </p:txBody>
      </p:sp>
      <p:sp>
        <p:nvSpPr>
          <p:cNvPr id="3" name="Segnaposto contenuto 2">
            <a:extLst>
              <a:ext uri="{FF2B5EF4-FFF2-40B4-BE49-F238E27FC236}">
                <a16:creationId xmlns:a16="http://schemas.microsoft.com/office/drawing/2014/main" id="{03CB11BC-C562-47F9-803E-D7F3FE5B42F9}"/>
              </a:ext>
            </a:extLst>
          </p:cNvPr>
          <p:cNvSpPr>
            <a:spLocks noGrp="1"/>
          </p:cNvSpPr>
          <p:nvPr>
            <p:ph idx="1"/>
          </p:nvPr>
        </p:nvSpPr>
        <p:spPr>
          <a:xfrm>
            <a:off x="838200" y="2001077"/>
            <a:ext cx="10515600" cy="4678019"/>
          </a:xfrm>
        </p:spPr>
        <p:txBody>
          <a:bodyPr>
            <a:normAutofit/>
          </a:bodyPr>
          <a:lstStyle/>
          <a:p>
            <a:r>
              <a:rPr lang="it-IT" sz="2400" dirty="0">
                <a:latin typeface="Calibri" panose="020F0502020204030204" pitchFamily="34" charset="0"/>
                <a:ea typeface="Calibri" panose="020F0502020204030204" pitchFamily="34" charset="0"/>
                <a:cs typeface="Times New Roman" panose="02020603050405020304" pitchFamily="18" charset="0"/>
              </a:rPr>
              <a:t>«I</a:t>
            </a:r>
            <a:r>
              <a:rPr lang="it-IT" sz="2400" dirty="0">
                <a:effectLst/>
                <a:latin typeface="Calibri" panose="020F0502020204030204" pitchFamily="34" charset="0"/>
                <a:ea typeface="Calibri" panose="020F0502020204030204" pitchFamily="34" charset="0"/>
                <a:cs typeface="Times New Roman" panose="02020603050405020304" pitchFamily="18" charset="0"/>
              </a:rPr>
              <a:t>n virtù della legge regionale del Lazio 29/1997, nei primi anni e fino al 2006 si potevano riconoscere monumenti nazionali all’interno di parchi e aree protette, ma con tutele molto discutibili. Ad esempio, se si decideva che un albero o una sorgente divenisse monumento naturale, all’interno di una riserva dove era possibile cacciare, si istituiva ma senza particolari tutele. Fino al 2006 nelle aree dove si trovavano monumenti naturali, come ad esempio un albero, si poteva addirittura andare a caccia. Dal 2006 viene modificata la legge 97 e per qualsiasi monumento naturale valgono le stesse norme di salvaguardia e tutele dei parchi e delle riserve naturali. Misure che valgono per sempre. Da allora noi funzionari delle regioni, segnaliamo al Ministero dell’Ambiente, oggi Ministero della Transizione ecologica, tutte i nuovi monumenti naturali». (Vito Consoli, Direttore Capitale Naturale, Parchi e Aree Protette regione Lazio).</a:t>
            </a:r>
          </a:p>
          <a:p>
            <a:pPr marL="0" indent="0">
              <a:buNone/>
            </a:pPr>
            <a:r>
              <a:rPr lang="it-IT" sz="2400" dirty="0">
                <a:effectLst/>
                <a:latin typeface="Calibri" panose="020F0502020204030204" pitchFamily="34" charset="0"/>
                <a:ea typeface="Calibri" panose="020F0502020204030204" pitchFamily="34" charset="0"/>
                <a:cs typeface="Times New Roman" panose="02020603050405020304" pitchFamily="18" charset="0"/>
              </a:rPr>
              <a:t> </a:t>
            </a:r>
          </a:p>
          <a:p>
            <a:endParaRPr lang="it-IT" dirty="0"/>
          </a:p>
        </p:txBody>
      </p:sp>
      <p:sp>
        <p:nvSpPr>
          <p:cNvPr id="5" name="Segnaposto numero diapositiva 4">
            <a:extLst>
              <a:ext uri="{FF2B5EF4-FFF2-40B4-BE49-F238E27FC236}">
                <a16:creationId xmlns:a16="http://schemas.microsoft.com/office/drawing/2014/main" id="{92FFAC67-2D41-4747-AB1C-C11F2B6103E1}"/>
              </a:ext>
            </a:extLst>
          </p:cNvPr>
          <p:cNvSpPr>
            <a:spLocks noGrp="1"/>
          </p:cNvSpPr>
          <p:nvPr>
            <p:ph type="sldNum" sz="quarter" idx="12"/>
          </p:nvPr>
        </p:nvSpPr>
        <p:spPr/>
        <p:txBody>
          <a:bodyPr/>
          <a:lstStyle/>
          <a:p>
            <a:fld id="{9B618960-8005-486C-9A75-10CB2AAC16F9}" type="slidenum">
              <a:rPr lang="en-US" smtClean="0"/>
              <a:t>8</a:t>
            </a:fld>
            <a:endParaRPr lang="en-US"/>
          </a:p>
        </p:txBody>
      </p:sp>
    </p:spTree>
    <p:extLst>
      <p:ext uri="{BB962C8B-B14F-4D97-AF65-F5344CB8AC3E}">
        <p14:creationId xmlns:p14="http://schemas.microsoft.com/office/powerpoint/2010/main" val="2848538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C05D1-EE6B-4C6B-B59D-BA7D641DC732}"/>
              </a:ext>
            </a:extLst>
          </p:cNvPr>
          <p:cNvSpPr>
            <a:spLocks noGrp="1"/>
          </p:cNvSpPr>
          <p:nvPr>
            <p:ph type="title"/>
          </p:nvPr>
        </p:nvSpPr>
        <p:spPr>
          <a:solidFill>
            <a:schemeClr val="accent2"/>
          </a:solidFill>
        </p:spPr>
        <p:txBody>
          <a:bodyPr>
            <a:normAutofit/>
          </a:bodyPr>
          <a:lstStyle/>
          <a:p>
            <a:pPr algn="ctr"/>
            <a:r>
              <a:rPr lang="it-IT" sz="4000" b="1" dirty="0"/>
              <a:t>Come si istituisce un Monumento naturale</a:t>
            </a:r>
          </a:p>
        </p:txBody>
      </p:sp>
      <p:sp>
        <p:nvSpPr>
          <p:cNvPr id="3" name="Segnaposto contenuto 2">
            <a:extLst>
              <a:ext uri="{FF2B5EF4-FFF2-40B4-BE49-F238E27FC236}">
                <a16:creationId xmlns:a16="http://schemas.microsoft.com/office/drawing/2014/main" id="{E2B7EA85-9C53-4C5F-A64E-19ADAB394D94}"/>
              </a:ext>
            </a:extLst>
          </p:cNvPr>
          <p:cNvSpPr>
            <a:spLocks noGrp="1"/>
          </p:cNvSpPr>
          <p:nvPr>
            <p:ph idx="1"/>
          </p:nvPr>
        </p:nvSpPr>
        <p:spPr>
          <a:xfrm>
            <a:off x="838200" y="1825625"/>
            <a:ext cx="10515600" cy="4826966"/>
          </a:xfrm>
        </p:spPr>
        <p:txBody>
          <a:bodyPr>
            <a:normAutofit/>
          </a:bodyPr>
          <a:lstStyle/>
          <a:p>
            <a:r>
              <a:rPr lang="it-IT" sz="2400" dirty="0">
                <a:effectLst/>
                <a:latin typeface="Calibri" panose="020F0502020204030204" pitchFamily="34" charset="0"/>
                <a:ea typeface="Calibri" panose="020F0502020204030204" pitchFamily="34" charset="0"/>
                <a:cs typeface="Times New Roman" panose="02020603050405020304" pitchFamily="18" charset="0"/>
              </a:rPr>
              <a:t>Perché e come oggi si può istituire un Monumento naturale? </a:t>
            </a:r>
          </a:p>
          <a:p>
            <a:r>
              <a:rPr lang="it-IT" sz="2400" dirty="0">
                <a:effectLst/>
                <a:latin typeface="Calibri" panose="020F0502020204030204" pitchFamily="34" charset="0"/>
                <a:ea typeface="Calibri" panose="020F0502020204030204" pitchFamily="34" charset="0"/>
                <a:cs typeface="Times New Roman" panose="02020603050405020304" pitchFamily="18" charset="0"/>
              </a:rPr>
              <a:t>«Mentre i parchi e le riserve si istituiscono con una legge del consiglio regionale, per i M.N. è necessario un decreto del Presidente della Regione.  Occorre però che sia un unicum, un’area più omogenea, ma in passato si tendeva a istituire un M.N. quando nella giunta politica non vi era accordo per istituire un’area o un parco. Oggi non è più così. Almeno nel Lazio, abbiamo allargato parchi e aree. Scegliamo in base alle caratteristiche del territorio. La condizione è che vi sia uno spazio unico e omogeneo. Ne abbiamo istituiti oltre 20 negli ultimi anni. E’ molto gradito ai sindaci, forse perché sta crescendo una coscienza ambientalista verso il proprio territorio. A differenza dei parchi e riserve, che occupano aree più vaste, i M.N. possono risolvere problemi di natura amministrativa. Poi è necessario farli funzionare, come il nostro Lago di Giulianello, nel territorio dei monti Lepini»</a:t>
            </a:r>
            <a:r>
              <a:rPr lang="it-IT" sz="2400" b="1"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it-IT" sz="2400" b="1" dirty="0">
                <a:latin typeface="Calibri" panose="020F0502020204030204" pitchFamily="34" charset="0"/>
                <a:ea typeface="Calibri" panose="020F0502020204030204" pitchFamily="34" charset="0"/>
                <a:cs typeface="Times New Roman" panose="02020603050405020304" pitchFamily="18" charset="0"/>
              </a:rPr>
              <a:t>    </a:t>
            </a:r>
            <a:r>
              <a:rPr lang="it-IT" sz="2400" dirty="0">
                <a:effectLst/>
                <a:latin typeface="Calibri" panose="020F0502020204030204" pitchFamily="34" charset="0"/>
                <a:ea typeface="Calibri" panose="020F0502020204030204" pitchFamily="34" charset="0"/>
                <a:cs typeface="Times New Roman" panose="02020603050405020304" pitchFamily="18" charset="0"/>
              </a:rPr>
              <a:t>(Vito Consoli, Direttore Capitale Naturale, Parchi e Aree Protette regione Lazio).</a:t>
            </a:r>
            <a:endParaRPr lang="it-IT" sz="2400" dirty="0"/>
          </a:p>
        </p:txBody>
      </p:sp>
      <p:sp>
        <p:nvSpPr>
          <p:cNvPr id="5" name="Segnaposto numero diapositiva 4">
            <a:extLst>
              <a:ext uri="{FF2B5EF4-FFF2-40B4-BE49-F238E27FC236}">
                <a16:creationId xmlns:a16="http://schemas.microsoft.com/office/drawing/2014/main" id="{7D546538-3321-4934-97D0-655745F68470}"/>
              </a:ext>
            </a:extLst>
          </p:cNvPr>
          <p:cNvSpPr>
            <a:spLocks noGrp="1"/>
          </p:cNvSpPr>
          <p:nvPr>
            <p:ph type="sldNum" sz="quarter" idx="12"/>
          </p:nvPr>
        </p:nvSpPr>
        <p:spPr/>
        <p:txBody>
          <a:bodyPr/>
          <a:lstStyle/>
          <a:p>
            <a:fld id="{9B618960-8005-486C-9A75-10CB2AAC16F9}" type="slidenum">
              <a:rPr lang="en-US" smtClean="0"/>
              <a:t>9</a:t>
            </a:fld>
            <a:endParaRPr lang="en-US"/>
          </a:p>
        </p:txBody>
      </p:sp>
    </p:spTree>
    <p:extLst>
      <p:ext uri="{BB962C8B-B14F-4D97-AF65-F5344CB8AC3E}">
        <p14:creationId xmlns:p14="http://schemas.microsoft.com/office/powerpoint/2010/main" val="3887630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TotalTime>
  <Words>3396</Words>
  <Application>Microsoft Office PowerPoint</Application>
  <PresentationFormat>Widescreen</PresentationFormat>
  <Paragraphs>105</Paragraphs>
  <Slides>16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Arial</vt:lpstr>
      <vt:lpstr>Calibri</vt:lpstr>
      <vt:lpstr>Calibri Light</vt:lpstr>
      <vt:lpstr>Georgia</vt:lpstr>
      <vt:lpstr>Open Sans</vt:lpstr>
      <vt:lpstr>Symbol</vt:lpstr>
      <vt:lpstr>Times New Roman</vt:lpstr>
      <vt:lpstr>Office Theme</vt:lpstr>
      <vt:lpstr> Paesaggi e memoria Il nostro patrimonio materiale e immateriale, tra storia, natura e ambiente </vt:lpstr>
      <vt:lpstr> Beni culturali immateriali </vt:lpstr>
      <vt:lpstr>Patrimonio immateriale</vt:lpstr>
      <vt:lpstr>Paesaggio e memoria</vt:lpstr>
      <vt:lpstr>Cippi e monumenti tra Storia e Memoria</vt:lpstr>
      <vt:lpstr>Cippi e monumenti tra Storia e Memoria</vt:lpstr>
      <vt:lpstr>Parco di Monte Sole tra Natura e Storia</vt:lpstr>
      <vt:lpstr>I Monumenti naturali: cosa sono?</vt:lpstr>
      <vt:lpstr>Come si istituisce un Monumento naturale</vt:lpstr>
      <vt:lpstr>Lombardia: nel 1983 la prima regione a istituire una legge di tutela di parchi e riserve naturali</vt:lpstr>
      <vt:lpstr>Aree naturali e parchi regionali in Lombardia</vt:lpstr>
      <vt:lpstr>Parchi e riserve statali</vt:lpstr>
      <vt:lpstr>I monumenti naturali in Lombardia</vt:lpstr>
      <vt:lpstr>Legge Regionale 28/2016 “Riorganizzazione del sistema lombardo di gestione e tutela delle aree regionali protette e delle altre forme di tutela presenti sul territorio” </vt:lpstr>
      <vt:lpstr>L’ambiente nella Costituzione</vt:lpstr>
      <vt:lpstr>Riforma dell’articolo 9 della Costituzione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Utente</dc:creator>
  <cp:lastModifiedBy>Simone Campanozzi</cp:lastModifiedBy>
  <cp:revision>15</cp:revision>
  <dcterms:created xsi:type="dcterms:W3CDTF">2021-08-29T13:21:15Z</dcterms:created>
  <dcterms:modified xsi:type="dcterms:W3CDTF">2021-08-31T14:02:03Z</dcterms:modified>
</cp:coreProperties>
</file>