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73" r:id="rId4"/>
    <p:sldId id="257" r:id="rId5"/>
    <p:sldId id="258" r:id="rId6"/>
    <p:sldId id="259" r:id="rId7"/>
    <p:sldId id="264" r:id="rId8"/>
    <p:sldId id="265" r:id="rId9"/>
    <p:sldId id="261" r:id="rId10"/>
    <p:sldId id="262" r:id="rId11"/>
    <p:sldId id="263" r:id="rId12"/>
    <p:sldId id="270" r:id="rId13"/>
    <p:sldId id="267" r:id="rId14"/>
    <p:sldId id="280" r:id="rId15"/>
    <p:sldId id="268" r:id="rId16"/>
    <p:sldId id="269" r:id="rId17"/>
    <p:sldId id="266" r:id="rId18"/>
    <p:sldId id="271" r:id="rId19"/>
    <p:sldId id="272" r:id="rId20"/>
    <p:sldId id="276" r:id="rId21"/>
    <p:sldId id="277" r:id="rId22"/>
    <p:sldId id="282" r:id="rId23"/>
    <p:sldId id="274" r:id="rId24"/>
    <p:sldId id="275" r:id="rId25"/>
    <p:sldId id="281"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2" autoAdjust="0"/>
    <p:restoredTop sz="94707" autoAdjust="0"/>
  </p:normalViewPr>
  <p:slideViewPr>
    <p:cSldViewPr snapToGrid="0">
      <p:cViewPr varScale="1">
        <p:scale>
          <a:sx n="68" d="100"/>
          <a:sy n="68" d="100"/>
        </p:scale>
        <p:origin x="7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89015-938E-449C-A6C8-E395C1453160}" type="datetimeFigureOut">
              <a:rPr lang="it-IT" smtClean="0"/>
              <a:t>14/10/2021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E33867-4E61-4853-B57D-3EA92387D7BC}" type="slidenum">
              <a:rPr lang="it-IT" smtClean="0"/>
              <a:t>‹N›</a:t>
            </a:fld>
            <a:endParaRPr lang="it-IT"/>
          </a:p>
        </p:txBody>
      </p:sp>
    </p:spTree>
    <p:extLst>
      <p:ext uri="{BB962C8B-B14F-4D97-AF65-F5344CB8AC3E}">
        <p14:creationId xmlns:p14="http://schemas.microsoft.com/office/powerpoint/2010/main" val="1011232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21E33867-4E61-4853-B57D-3EA92387D7BC}" type="slidenum">
              <a:rPr lang="it-IT" smtClean="0"/>
              <a:t>1</a:t>
            </a:fld>
            <a:endParaRPr lang="it-IT"/>
          </a:p>
        </p:txBody>
      </p:sp>
    </p:spTree>
    <p:extLst>
      <p:ext uri="{BB962C8B-B14F-4D97-AF65-F5344CB8AC3E}">
        <p14:creationId xmlns:p14="http://schemas.microsoft.com/office/powerpoint/2010/main" val="385906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10/14/2021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10/14/2021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100photos.time.com/photos/nasa-earthrise-apollo-8#photograph" TargetMode="External"/><Relationship Id="rId2" Type="http://schemas.openxmlformats.org/officeDocument/2006/relationships/hyperlink" Target="http://100photos.time.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archiviocederna.it/cederna-web/scheda/video/IL8000000074/Antonio-Cederna-parla-dei-danni-provocati-dallabusivismo-edilizio-alla-via-Prenestina.htm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www.archiviocederna.it/cederna-web/scheda/video/IL8000000071/Antonio-Cederna-parla-dei-quartieri-periferici-costruiti-in-Italia.html"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www.archiviocederna.it/cederna-web/scheda/video/IL8000000070/Antonio-Cederna-parla-dei-centri-storici-italiani.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t.wikipedia.org/wiki/1996" TargetMode="External"/><Relationship Id="rId2" Type="http://schemas.openxmlformats.org/officeDocument/2006/relationships/image" Target="../media/image12.jpg"/><Relationship Id="rId1" Type="http://schemas.openxmlformats.org/officeDocument/2006/relationships/slideLayout" Target="../slideLayouts/slideLayout8.xml"/><Relationship Id="rId4" Type="http://schemas.openxmlformats.org/officeDocument/2006/relationships/hyperlink" Target="https://it.wikipedia.org/wiki/199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166815" y="3509963"/>
            <a:ext cx="9945322" cy="2925762"/>
          </a:xfrm>
          <a:solidFill>
            <a:schemeClr val="accent6">
              <a:lumMod val="40000"/>
              <a:lumOff val="60000"/>
            </a:schemeClr>
          </a:solidFill>
        </p:spPr>
        <p:txBody>
          <a:bodyPr>
            <a:normAutofit/>
          </a:bodyPr>
          <a:lstStyle/>
          <a:p>
            <a:pPr marL="0" indent="0" algn="ctr">
              <a:buNone/>
            </a:pPr>
            <a:r>
              <a:rPr lang="en-US" sz="3200" b="1" dirty="0"/>
              <a:t>Una </a:t>
            </a:r>
            <a:r>
              <a:rPr lang="en-US" sz="3200" b="1" dirty="0" err="1"/>
              <a:t>lunga</a:t>
            </a:r>
            <a:r>
              <a:rPr lang="en-US" sz="3200" b="1" dirty="0"/>
              <a:t> </a:t>
            </a:r>
            <a:r>
              <a:rPr lang="en-US" sz="3200" b="1" dirty="0" err="1"/>
              <a:t>storia</a:t>
            </a:r>
            <a:r>
              <a:rPr lang="en-US" sz="3200" b="1" dirty="0"/>
              <a:t> di </a:t>
            </a:r>
            <a:r>
              <a:rPr lang="en-US" sz="3200" b="1" dirty="0" err="1"/>
              <a:t>battaglie</a:t>
            </a:r>
            <a:r>
              <a:rPr lang="en-US" sz="3200" b="1" dirty="0"/>
              <a:t> </a:t>
            </a:r>
            <a:r>
              <a:rPr lang="en-US" sz="3200" b="1" dirty="0" err="1"/>
              <a:t>politiche</a:t>
            </a:r>
            <a:r>
              <a:rPr lang="en-US" sz="3200" b="1" dirty="0"/>
              <a:t> e </a:t>
            </a:r>
            <a:r>
              <a:rPr lang="en-US" sz="3200" b="1" dirty="0" err="1"/>
              <a:t>civili</a:t>
            </a:r>
            <a:r>
              <a:rPr lang="en-US" sz="3200" b="1" dirty="0"/>
              <a:t> dal secondo </a:t>
            </a:r>
            <a:r>
              <a:rPr lang="en-US" sz="3200" b="1" dirty="0" err="1"/>
              <a:t>dopoguerra</a:t>
            </a:r>
            <a:r>
              <a:rPr lang="en-US" sz="3200" b="1" dirty="0"/>
              <a:t> ad </a:t>
            </a:r>
            <a:r>
              <a:rPr lang="en-US" sz="3200" b="1" dirty="0" err="1"/>
              <a:t>oggi</a:t>
            </a:r>
            <a:endParaRPr lang="en-US" sz="3200" b="1" dirty="0"/>
          </a:p>
        </p:txBody>
      </p:sp>
      <p:sp>
        <p:nvSpPr>
          <p:cNvPr id="2" name="Title 1"/>
          <p:cNvSpPr>
            <a:spLocks noGrp="1"/>
          </p:cNvSpPr>
          <p:nvPr>
            <p:ph type="ctrTitle" idx="4294967295"/>
          </p:nvPr>
        </p:nvSpPr>
        <p:spPr>
          <a:xfrm>
            <a:off x="1166814" y="261257"/>
            <a:ext cx="9945323" cy="3248706"/>
          </a:xfrm>
          <a:solidFill>
            <a:srgbClr val="00B050"/>
          </a:solidFill>
        </p:spPr>
        <p:txBody>
          <a:bodyPr>
            <a:normAutofit/>
          </a:bodyPr>
          <a:lstStyle/>
          <a:p>
            <a:pPr algn="ctr"/>
            <a:r>
              <a:rPr lang="en-US" sz="4400" b="1" dirty="0" err="1"/>
              <a:t>Ambiente</a:t>
            </a:r>
            <a:r>
              <a:rPr lang="en-US" sz="4400" b="1" dirty="0"/>
              <a:t> e </a:t>
            </a:r>
            <a:r>
              <a:rPr lang="en-US" sz="4400" b="1" dirty="0" err="1"/>
              <a:t>coscienza</a:t>
            </a:r>
            <a:r>
              <a:rPr lang="en-US" sz="4400" b="1" dirty="0"/>
              <a:t> </a:t>
            </a:r>
            <a:r>
              <a:rPr lang="en-US" sz="4400" b="1" dirty="0" err="1"/>
              <a:t>ecologica</a:t>
            </a:r>
            <a:r>
              <a:rPr lang="en-US" sz="4400" b="1" dirty="0"/>
              <a:t> in Italia</a:t>
            </a:r>
          </a:p>
        </p:txBody>
      </p:sp>
      <p:sp>
        <p:nvSpPr>
          <p:cNvPr id="4" name="Segnaposto piè di pagina 3"/>
          <p:cNvSpPr>
            <a:spLocks noGrp="1"/>
          </p:cNvSpPr>
          <p:nvPr>
            <p:ph type="ftr" sz="quarter" idx="11"/>
          </p:nvPr>
        </p:nvSpPr>
        <p:spPr>
          <a:xfrm>
            <a:off x="6862353" y="5753688"/>
            <a:ext cx="2626773" cy="546139"/>
          </a:xfrm>
        </p:spPr>
        <p:txBody>
          <a:bodyPr/>
          <a:lstStyle/>
          <a:p>
            <a:r>
              <a:rPr lang="en-US" sz="1800" b="1" dirty="0"/>
              <a:t>Simone </a:t>
            </a:r>
            <a:r>
              <a:rPr lang="en-US" sz="1800" b="1" dirty="0" err="1"/>
              <a:t>Campanozzi</a:t>
            </a:r>
            <a:endParaRPr lang="en-US" sz="1800" b="1" dirty="0"/>
          </a:p>
        </p:txBody>
      </p:sp>
      <p:pic>
        <p:nvPicPr>
          <p:cNvPr id="6" name="Immagine 5">
            <a:extLst>
              <a:ext uri="{FF2B5EF4-FFF2-40B4-BE49-F238E27FC236}">
                <a16:creationId xmlns:a16="http://schemas.microsoft.com/office/drawing/2014/main" id="{70A8C08C-8E9F-4968-A3B1-DA7CE2A9B2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9126" y="5753687"/>
            <a:ext cx="1536059" cy="546140"/>
          </a:xfrm>
          <a:prstGeom prst="rect">
            <a:avLst/>
          </a:prstGeom>
        </p:spPr>
      </p:pic>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60C47F-0F21-4515-8A66-A4E0C5C44324}"/>
              </a:ext>
            </a:extLst>
          </p:cNvPr>
          <p:cNvSpPr>
            <a:spLocks noGrp="1"/>
          </p:cNvSpPr>
          <p:nvPr>
            <p:ph type="title"/>
          </p:nvPr>
        </p:nvSpPr>
        <p:spPr>
          <a:xfrm>
            <a:off x="838200" y="1"/>
            <a:ext cx="10515600" cy="1219199"/>
          </a:xfrm>
          <a:solidFill>
            <a:schemeClr val="accent6"/>
          </a:solidFill>
        </p:spPr>
        <p:txBody>
          <a:bodyPr>
            <a:normAutofit/>
          </a:bodyPr>
          <a:lstStyle/>
          <a:p>
            <a:pPr algn="ctr"/>
            <a:r>
              <a:rPr lang="it-IT" sz="3600" b="1" dirty="0"/>
              <a:t>La denuncia del degrado</a:t>
            </a:r>
          </a:p>
        </p:txBody>
      </p:sp>
      <p:sp>
        <p:nvSpPr>
          <p:cNvPr id="3" name="Segnaposto contenuto 2">
            <a:extLst>
              <a:ext uri="{FF2B5EF4-FFF2-40B4-BE49-F238E27FC236}">
                <a16:creationId xmlns:a16="http://schemas.microsoft.com/office/drawing/2014/main" id="{1B3263BB-5A43-4C06-8A2F-D4DEDE4B3592}"/>
              </a:ext>
            </a:extLst>
          </p:cNvPr>
          <p:cNvSpPr>
            <a:spLocks noGrp="1"/>
          </p:cNvSpPr>
          <p:nvPr>
            <p:ph idx="1"/>
          </p:nvPr>
        </p:nvSpPr>
        <p:spPr>
          <a:xfrm>
            <a:off x="838200" y="1825624"/>
            <a:ext cx="10515600" cy="4801599"/>
          </a:xfrm>
          <a:solidFill>
            <a:schemeClr val="accent4">
              <a:lumMod val="40000"/>
              <a:lumOff val="60000"/>
            </a:schemeClr>
          </a:solidFill>
        </p:spPr>
        <p:txBody>
          <a:bodyPr>
            <a:noAutofit/>
          </a:bodyPr>
          <a:lstStyle/>
          <a:p>
            <a:pPr marL="0" indent="0" algn="l">
              <a:buNone/>
            </a:pPr>
            <a:r>
              <a:rPr lang="it-IT" sz="2400" dirty="0">
                <a:latin typeface="Times New Roman" panose="02020603050405020304" pitchFamily="18" charset="0"/>
                <a:cs typeface="Times New Roman" panose="02020603050405020304" pitchFamily="18" charset="0"/>
              </a:rPr>
              <a:t>Dalla </a:t>
            </a:r>
            <a:r>
              <a:rPr lang="it-IT" sz="2400" b="0" i="0" u="none" strike="noStrike" baseline="0" dirty="0">
                <a:latin typeface="Times New Roman" panose="02020603050405020304" pitchFamily="18" charset="0"/>
                <a:cs typeface="Times New Roman" panose="02020603050405020304" pitchFamily="18" charset="0"/>
              </a:rPr>
              <a:t>metà degli anni Cinquanta Antonio Cederna (1920-1996) pubblica su “Il Mondo” e poi sul “Corriere della Sera”, una serie di articoli di denuncia del degrado urbano, che avrebbero alimentato la campagna di informazione e la mobilitazione organizzata da Italia Nostra negli anni Sessanta.</a:t>
            </a:r>
          </a:p>
          <a:p>
            <a:pPr marL="0" indent="0" algn="l">
              <a:buNone/>
            </a:pPr>
            <a:r>
              <a:rPr lang="it-IT" sz="2400" b="0" i="0" u="none" strike="noStrike" baseline="0" dirty="0">
                <a:latin typeface="Times New Roman" panose="02020603050405020304" pitchFamily="18" charset="0"/>
                <a:cs typeface="Times New Roman" panose="02020603050405020304" pitchFamily="18" charset="0"/>
              </a:rPr>
              <a:t>Uno dei vistosi aspetti della violenza urbana era rappresentato dall’inquinamento atmosferico; le fotografie dei monumenti all’aperto corrosi dai gas acidi emanati dai camini delle industrie e del riscaldamento domestico, e dai tubi di scappamento delle automobili, fecero il giro del mondo e spinsero alla richiesta, anche in Italia, della prima legge contro l’inquinamento atmosferico (molto blanda), emanata nel 1966.</a:t>
            </a:r>
          </a:p>
          <a:p>
            <a:pPr marL="0" indent="0" algn="l">
              <a:buNone/>
            </a:pPr>
            <a:r>
              <a:rPr lang="it-IT" sz="2400" dirty="0">
                <a:latin typeface="Times New Roman" panose="02020603050405020304" pitchFamily="18" charset="0"/>
                <a:cs typeface="Times New Roman" panose="02020603050405020304" pitchFamily="18" charset="0"/>
              </a:rPr>
              <a:t>La sezione italiana del WWF viene fondata nel1966: «Lottiamo per la natura e pero ogni singola specie che la abita». Nato nel 1961 in Svizzera, il WWF protegge da sessant’anni la biodiversità animale e vegetale, terrestre e marina.</a:t>
            </a:r>
          </a:p>
        </p:txBody>
      </p:sp>
    </p:spTree>
    <p:extLst>
      <p:ext uri="{BB962C8B-B14F-4D97-AF65-F5344CB8AC3E}">
        <p14:creationId xmlns:p14="http://schemas.microsoft.com/office/powerpoint/2010/main" val="720022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4D54B2-F458-43D5-80DF-60DDEC0F0E84}"/>
              </a:ext>
            </a:extLst>
          </p:cNvPr>
          <p:cNvSpPr>
            <a:spLocks noGrp="1"/>
          </p:cNvSpPr>
          <p:nvPr>
            <p:ph type="title"/>
          </p:nvPr>
        </p:nvSpPr>
        <p:spPr>
          <a:xfrm>
            <a:off x="838200" y="0"/>
            <a:ext cx="10515600" cy="1033670"/>
          </a:xfrm>
          <a:solidFill>
            <a:schemeClr val="accent6"/>
          </a:solidFill>
        </p:spPr>
        <p:txBody>
          <a:bodyPr>
            <a:normAutofit/>
          </a:bodyPr>
          <a:lstStyle/>
          <a:p>
            <a:pPr algn="ctr"/>
            <a:r>
              <a:rPr lang="it-IT" sz="3600" b="1" dirty="0"/>
              <a:t>Inquinamento delle acque</a:t>
            </a:r>
          </a:p>
        </p:txBody>
      </p:sp>
      <p:sp>
        <p:nvSpPr>
          <p:cNvPr id="3" name="Segnaposto contenuto 2">
            <a:extLst>
              <a:ext uri="{FF2B5EF4-FFF2-40B4-BE49-F238E27FC236}">
                <a16:creationId xmlns:a16="http://schemas.microsoft.com/office/drawing/2014/main" id="{47279CDC-F469-43F9-BB12-016D8402BFCD}"/>
              </a:ext>
            </a:extLst>
          </p:cNvPr>
          <p:cNvSpPr>
            <a:spLocks noGrp="1"/>
          </p:cNvSpPr>
          <p:nvPr>
            <p:ph idx="1"/>
          </p:nvPr>
        </p:nvSpPr>
        <p:spPr>
          <a:xfrm>
            <a:off x="838200" y="1272209"/>
            <a:ext cx="10515600" cy="5274365"/>
          </a:xfrm>
          <a:solidFill>
            <a:schemeClr val="accent4">
              <a:lumMod val="40000"/>
              <a:lumOff val="60000"/>
            </a:schemeClr>
          </a:solidFill>
        </p:spPr>
        <p:txBody>
          <a:bodyPr>
            <a:noAutofit/>
          </a:bodyPr>
          <a:lstStyle/>
          <a:p>
            <a:pPr algn="l"/>
            <a:r>
              <a:rPr lang="it-IT" sz="2400" b="0" i="0" u="none" strike="noStrike" baseline="0" dirty="0">
                <a:latin typeface="Times New Roman" panose="02020603050405020304" pitchFamily="18" charset="0"/>
              </a:rPr>
              <a:t>Quasi contemporaneamente, negli anni Sessanta, veniva sollevato il problema dell’acqua e dell’inquinamento dei fiumi e dei laghi. La Fast, la Federazione delle associazioni scientifiche e tecniche creata da Luigi Morandi a Milano come “Casa della cultura scientifica”, comincio a dedicare una serie di indagini sui consumi idrici, sullo spreco di acqua, e sull’inquinamento.</a:t>
            </a:r>
          </a:p>
          <a:p>
            <a:pPr algn="l"/>
            <a:r>
              <a:rPr lang="it-IT" sz="2400" b="0" i="0" u="none" strike="noStrike" baseline="0" dirty="0">
                <a:latin typeface="Times New Roman" panose="02020603050405020304" pitchFamily="18" charset="0"/>
              </a:rPr>
              <a:t>Era cosi possibile riconoscere che l’inquinamento delle acque, la presenza in superficie di schiume persistenti, erano il risultato dell’uso dei fiumi e dei laghi come ricettacoli di tutti i rifiuti urbani, industriali e agricoli, e della produzione di merci inquinanti, come la prima generazione di detersivi sintetici.</a:t>
            </a:r>
          </a:p>
          <a:p>
            <a:pPr algn="l"/>
            <a:r>
              <a:rPr lang="it-IT" sz="2400" dirty="0">
                <a:latin typeface="Times New Roman" panose="02020603050405020304" pitchFamily="18" charset="0"/>
              </a:rPr>
              <a:t>N</a:t>
            </a:r>
            <a:r>
              <a:rPr lang="it-IT" sz="2400" b="0" i="0" u="none" strike="noStrike" baseline="0" dirty="0">
                <a:latin typeface="Times New Roman" panose="02020603050405020304" pitchFamily="18" charset="0"/>
              </a:rPr>
              <a:t>el 1976 si arriva all’approvazione della prima legge contro l’inquinamento delle acque, la cosiddetta «legge Merli», dal nome del deputato (per inciso democristiano) che si era fatto promotore dell’iniziativa, e che fu punito con la mancata rielezione, per il disturbo arrecato alle industrie.</a:t>
            </a:r>
            <a:endParaRPr lang="it-IT" sz="2400" dirty="0"/>
          </a:p>
        </p:txBody>
      </p:sp>
    </p:spTree>
    <p:extLst>
      <p:ext uri="{BB962C8B-B14F-4D97-AF65-F5344CB8AC3E}">
        <p14:creationId xmlns:p14="http://schemas.microsoft.com/office/powerpoint/2010/main" val="1363268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99069"/>
          </a:xfrm>
          <a:solidFill>
            <a:srgbClr val="00B050"/>
          </a:solidFill>
        </p:spPr>
        <p:txBody>
          <a:bodyPr>
            <a:normAutofit/>
          </a:bodyPr>
          <a:lstStyle/>
          <a:p>
            <a:pPr algn="ctr"/>
            <a:r>
              <a:rPr lang="en-US" sz="4000" b="1" dirty="0"/>
              <a:t>Earthrise, la </a:t>
            </a:r>
            <a:r>
              <a:rPr lang="en-US" sz="4000" b="1" dirty="0" err="1"/>
              <a:t>foto</a:t>
            </a:r>
            <a:r>
              <a:rPr lang="en-US" sz="4000" b="1" dirty="0"/>
              <a:t> </a:t>
            </a:r>
            <a:r>
              <a:rPr lang="en-US" sz="4000" b="1" dirty="0" err="1"/>
              <a:t>più</a:t>
            </a:r>
            <a:r>
              <a:rPr lang="en-US" sz="4000" b="1" dirty="0"/>
              <a:t> </a:t>
            </a:r>
            <a:r>
              <a:rPr lang="en-US" sz="4000" b="1" dirty="0" err="1"/>
              <a:t>famosa</a:t>
            </a:r>
            <a:r>
              <a:rPr lang="en-US" sz="4000" b="1" dirty="0"/>
              <a:t> </a:t>
            </a:r>
            <a:r>
              <a:rPr lang="en-US" sz="4000" b="1" dirty="0" err="1"/>
              <a:t>della</a:t>
            </a:r>
            <a:r>
              <a:rPr lang="en-US" sz="4000" b="1" dirty="0"/>
              <a:t> Terra</a:t>
            </a:r>
            <a:endParaRPr lang="en-US" sz="3200" dirty="0"/>
          </a:p>
        </p:txBody>
      </p:sp>
      <p:pic>
        <p:nvPicPr>
          <p:cNvPr id="6" name="Segnaposto contenuto 5">
            <a:extLst>
              <a:ext uri="{FF2B5EF4-FFF2-40B4-BE49-F238E27FC236}">
                <a16:creationId xmlns:a16="http://schemas.microsoft.com/office/drawing/2014/main" id="{23F1BBFB-C6AE-47FB-B253-D589CBF79E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6822" y="947352"/>
            <a:ext cx="9638270" cy="5566660"/>
          </a:xfrm>
        </p:spPr>
      </p:pic>
    </p:spTree>
    <p:extLst>
      <p:ext uri="{BB962C8B-B14F-4D97-AF65-F5344CB8AC3E}">
        <p14:creationId xmlns:p14="http://schemas.microsoft.com/office/powerpoint/2010/main" val="3963392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85B9EC-A1A9-471F-9A5D-178B897D4FA3}"/>
              </a:ext>
            </a:extLst>
          </p:cNvPr>
          <p:cNvSpPr>
            <a:spLocks noGrp="1"/>
          </p:cNvSpPr>
          <p:nvPr>
            <p:ph type="title"/>
          </p:nvPr>
        </p:nvSpPr>
        <p:spPr>
          <a:xfrm>
            <a:off x="304800" y="159028"/>
            <a:ext cx="10853530" cy="1113182"/>
          </a:xfrm>
          <a:solidFill>
            <a:schemeClr val="accent6"/>
          </a:solidFill>
        </p:spPr>
        <p:txBody>
          <a:bodyPr>
            <a:normAutofit fontScale="90000"/>
          </a:bodyPr>
          <a:lstStyle/>
          <a:p>
            <a:pPr algn="ctr"/>
            <a:br>
              <a:rPr lang="it-IT" sz="4000" b="0" i="0" dirty="0">
                <a:solidFill>
                  <a:srgbClr val="1A1A1A"/>
                </a:solidFill>
                <a:effectLst/>
                <a:latin typeface="Helvetica LT W01 Light"/>
              </a:rPr>
            </a:br>
            <a:r>
              <a:rPr lang="it-IT" sz="3600" i="0" dirty="0">
                <a:solidFill>
                  <a:srgbClr val="1A1A1A"/>
                </a:solidFill>
                <a:effectLst/>
                <a:latin typeface="Helvetica LT W01 Light"/>
              </a:rPr>
              <a:t>Cinquant’anni fa vedevamo per la prima volta noi stessi</a:t>
            </a:r>
            <a:br>
              <a:rPr lang="it-IT" b="0" i="0" dirty="0">
                <a:solidFill>
                  <a:srgbClr val="1A1A1A"/>
                </a:solidFill>
                <a:effectLst/>
                <a:latin typeface="Helvetica LT W01 Light"/>
              </a:rPr>
            </a:br>
            <a:endParaRPr lang="it-IT" dirty="0"/>
          </a:p>
        </p:txBody>
      </p:sp>
      <p:sp>
        <p:nvSpPr>
          <p:cNvPr id="3" name="Segnaposto contenuto 2">
            <a:extLst>
              <a:ext uri="{FF2B5EF4-FFF2-40B4-BE49-F238E27FC236}">
                <a16:creationId xmlns:a16="http://schemas.microsoft.com/office/drawing/2014/main" id="{B883B402-3B71-4D36-8B8E-28E19D7B6A76}"/>
              </a:ext>
            </a:extLst>
          </p:cNvPr>
          <p:cNvSpPr>
            <a:spLocks noGrp="1"/>
          </p:cNvSpPr>
          <p:nvPr>
            <p:ph idx="1"/>
          </p:nvPr>
        </p:nvSpPr>
        <p:spPr>
          <a:xfrm>
            <a:off x="304800" y="1391478"/>
            <a:ext cx="10853530" cy="5166076"/>
          </a:xfrm>
          <a:solidFill>
            <a:schemeClr val="accent4">
              <a:lumMod val="40000"/>
              <a:lumOff val="60000"/>
            </a:schemeClr>
          </a:solidFill>
        </p:spPr>
        <p:txBody>
          <a:bodyPr>
            <a:normAutofit/>
          </a:bodyPr>
          <a:lstStyle/>
          <a:p>
            <a:r>
              <a:rPr lang="it-IT" sz="2400" dirty="0">
                <a:solidFill>
                  <a:srgbClr val="1A1A1A"/>
                </a:solidFill>
                <a:latin typeface="Crimson Text"/>
              </a:rPr>
              <a:t>I</a:t>
            </a:r>
            <a:r>
              <a:rPr lang="it-IT" sz="2400" b="0" i="0" dirty="0">
                <a:solidFill>
                  <a:srgbClr val="1A1A1A"/>
                </a:solidFill>
                <a:effectLst/>
                <a:latin typeface="Crimson Text"/>
              </a:rPr>
              <a:t>l 24 dicembre 1968 alle ore 10 e 40 di Houston, William Anders scattava una foto alla Terra che sarebbe diventata famosa, forse la più famosa foto alla Terra mai scattata.</a:t>
            </a:r>
          </a:p>
          <a:p>
            <a:r>
              <a:rPr lang="it-IT" sz="2400" b="0" i="0" dirty="0">
                <a:solidFill>
                  <a:srgbClr val="1A1A1A"/>
                </a:solidFill>
                <a:effectLst/>
                <a:latin typeface="Crimson Text"/>
              </a:rPr>
              <a:t>Anders era uno dei tre astronauti della missione Apollo 8, primo equipaggio a lasciare l’orbita del nostro pianeta e a raggiungere quella della Luna, un giro e poi di nuovo a casa, senza mettere piede sul suolo lunare, cosa che succederà invece pochi mesi più avanti, nel luglio del ‘69. La foto è conosciuta da tutti come “</a:t>
            </a:r>
            <a:r>
              <a:rPr lang="it-IT" sz="2400" b="0" i="0" dirty="0" err="1">
                <a:solidFill>
                  <a:srgbClr val="1A1A1A"/>
                </a:solidFill>
                <a:effectLst/>
                <a:latin typeface="Crimson Text"/>
              </a:rPr>
              <a:t>Earthrise</a:t>
            </a:r>
            <a:r>
              <a:rPr lang="it-IT" sz="2400" b="0" i="0" dirty="0">
                <a:solidFill>
                  <a:srgbClr val="1A1A1A"/>
                </a:solidFill>
                <a:effectLst/>
                <a:latin typeface="Crimson Text"/>
              </a:rPr>
              <a:t>”, anche se il suo nome vero è molto meno didascalico: AS8-14-2383HR. </a:t>
            </a:r>
            <a:endParaRPr lang="it-IT" sz="2400" dirty="0">
              <a:solidFill>
                <a:srgbClr val="1A1A1A"/>
              </a:solidFill>
              <a:latin typeface="Crimson Text"/>
            </a:endParaRPr>
          </a:p>
          <a:p>
            <a:r>
              <a:rPr lang="it-IT" sz="2400" b="0" i="0" dirty="0">
                <a:solidFill>
                  <a:srgbClr val="1A1A1A"/>
                </a:solidFill>
                <a:effectLst/>
                <a:latin typeface="Crimson Text"/>
              </a:rPr>
              <a:t>La leggenda vuole che </a:t>
            </a:r>
            <a:r>
              <a:rPr lang="it-IT" sz="2400" b="0" i="1" dirty="0" err="1">
                <a:solidFill>
                  <a:srgbClr val="1A1A1A"/>
                </a:solidFill>
                <a:effectLst/>
                <a:latin typeface="Crimson Text"/>
              </a:rPr>
              <a:t>Earthrise</a:t>
            </a:r>
            <a:r>
              <a:rPr lang="it-IT" sz="2400" b="0" i="0" dirty="0">
                <a:solidFill>
                  <a:srgbClr val="1A1A1A"/>
                </a:solidFill>
                <a:effectLst/>
                <a:latin typeface="Crimson Text"/>
              </a:rPr>
              <a:t> sia considerata una specie di pietra di fondazione per l’ambientalismo. L’immagine di una Terra pulsante di colori immersa nell’oscurità dello spazio, disse al mondo, secondo la leggenda, la misura della sua bellezza ma anche della sua fragilità.</a:t>
            </a:r>
            <a:r>
              <a:rPr lang="it-IT" sz="1600" b="0" i="1" dirty="0">
                <a:solidFill>
                  <a:srgbClr val="1A1A1A"/>
                </a:solidFill>
                <a:effectLst/>
                <a:latin typeface="Crimson Text"/>
              </a:rPr>
              <a:t> </a:t>
            </a:r>
            <a:r>
              <a:rPr lang="it-IT" sz="2400" b="0" i="1" dirty="0">
                <a:solidFill>
                  <a:srgbClr val="1A1A1A"/>
                </a:solidFill>
                <a:effectLst/>
                <a:latin typeface="Crimson Text"/>
              </a:rPr>
              <a:t>Life</a:t>
            </a:r>
            <a:r>
              <a:rPr lang="it-IT" sz="2400" b="0" i="0" dirty="0">
                <a:solidFill>
                  <a:srgbClr val="1A1A1A"/>
                </a:solidFill>
                <a:effectLst/>
                <a:latin typeface="Crimson Text"/>
              </a:rPr>
              <a:t> l’ha inserita nelle </a:t>
            </a:r>
            <a:r>
              <a:rPr lang="it-IT" sz="2400" b="0" i="0" u="sng" dirty="0">
                <a:solidFill>
                  <a:srgbClr val="FF6666"/>
                </a:solidFill>
                <a:effectLst/>
                <a:latin typeface="Crimson Text"/>
                <a:hlinkClick r:id="rId2"/>
              </a:rPr>
              <a:t>100 foto che hanno cambiato l’umanità</a:t>
            </a:r>
            <a:r>
              <a:rPr lang="it-IT" sz="2400" b="0" i="0" dirty="0">
                <a:solidFill>
                  <a:srgbClr val="1A1A1A"/>
                </a:solidFill>
                <a:effectLst/>
                <a:latin typeface="Crimson Text"/>
              </a:rPr>
              <a:t>, </a:t>
            </a:r>
            <a:endParaRPr lang="it-IT" sz="2400" dirty="0">
              <a:hlinkClick r:id="rId3"/>
            </a:endParaRPr>
          </a:p>
          <a:p>
            <a:r>
              <a:rPr lang="it-IT" sz="2400" dirty="0">
                <a:hlinkClick r:id="rId3"/>
              </a:rPr>
              <a:t>http://100photos.time.com/photos/nasa-earthrise-apollo-8#photograph</a:t>
            </a:r>
            <a:endParaRPr lang="it-IT" sz="2400" dirty="0"/>
          </a:p>
          <a:p>
            <a:endParaRPr lang="it-IT" dirty="0"/>
          </a:p>
        </p:txBody>
      </p:sp>
    </p:spTree>
    <p:extLst>
      <p:ext uri="{BB962C8B-B14F-4D97-AF65-F5344CB8AC3E}">
        <p14:creationId xmlns:p14="http://schemas.microsoft.com/office/powerpoint/2010/main" val="3253669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7283E943-A80B-4A49-B53B-7EBD1C8DD156}"/>
              </a:ext>
            </a:extLst>
          </p:cNvPr>
          <p:cNvSpPr>
            <a:spLocks noGrp="1"/>
          </p:cNvSpPr>
          <p:nvPr>
            <p:ph type="title"/>
          </p:nvPr>
        </p:nvSpPr>
        <p:spPr>
          <a:xfrm>
            <a:off x="437322" y="457200"/>
            <a:ext cx="4240695" cy="669235"/>
          </a:xfrm>
          <a:solidFill>
            <a:srgbClr val="00B050"/>
          </a:solidFill>
        </p:spPr>
        <p:txBody>
          <a:bodyPr/>
          <a:lstStyle/>
          <a:p>
            <a:pPr algn="ctr"/>
            <a:r>
              <a:rPr lang="it-IT" b="1" dirty="0"/>
              <a:t>Earth Day 1970</a:t>
            </a:r>
          </a:p>
        </p:txBody>
      </p:sp>
      <p:pic>
        <p:nvPicPr>
          <p:cNvPr id="8" name="Segnaposto contenuto 7">
            <a:extLst>
              <a:ext uri="{FF2B5EF4-FFF2-40B4-BE49-F238E27FC236}">
                <a16:creationId xmlns:a16="http://schemas.microsoft.com/office/drawing/2014/main" id="{9AAB6839-32A2-4C06-A8CB-9F35607CC9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56313" y="457200"/>
            <a:ext cx="7063409" cy="5995851"/>
          </a:xfrm>
        </p:spPr>
      </p:pic>
      <p:sp>
        <p:nvSpPr>
          <p:cNvPr id="6" name="Segnaposto testo 5">
            <a:extLst>
              <a:ext uri="{FF2B5EF4-FFF2-40B4-BE49-F238E27FC236}">
                <a16:creationId xmlns:a16="http://schemas.microsoft.com/office/drawing/2014/main" id="{F76C9E00-8769-47C4-B502-A2062C237F62}"/>
              </a:ext>
            </a:extLst>
          </p:cNvPr>
          <p:cNvSpPr>
            <a:spLocks noGrp="1"/>
          </p:cNvSpPr>
          <p:nvPr>
            <p:ph type="body" sz="half" idx="2"/>
          </p:nvPr>
        </p:nvSpPr>
        <p:spPr>
          <a:xfrm>
            <a:off x="437322" y="1311966"/>
            <a:ext cx="4240695" cy="5219464"/>
          </a:xfrm>
          <a:solidFill>
            <a:schemeClr val="accent4">
              <a:lumMod val="40000"/>
              <a:lumOff val="60000"/>
            </a:schemeClr>
          </a:solidFill>
        </p:spPr>
        <p:txBody>
          <a:bodyPr>
            <a:noAutofit/>
          </a:bodyPr>
          <a:lstStyle/>
          <a:p>
            <a:r>
              <a:rPr lang="it-IT" sz="2000" b="1" dirty="0"/>
              <a:t>Il primo Earth Day si tenne il 22 aprile 1970, quando 20 milioni di cittadini americani, rispondendo a un appello dal senatore statunitense </a:t>
            </a:r>
            <a:r>
              <a:rPr lang="it-IT" sz="2000" b="1" dirty="0" err="1"/>
              <a:t>Gaylord</a:t>
            </a:r>
            <a:r>
              <a:rPr lang="it-IT" sz="2000" b="1" dirty="0"/>
              <a:t> Nelson, si mobilitarono per portare all’attenzione dell’opinione pubblica le questioni ambientali. </a:t>
            </a:r>
          </a:p>
          <a:p>
            <a:r>
              <a:rPr lang="it-IT" sz="2000" b="1" dirty="0"/>
              <a:t>“L’ambiente è tutto, per l’America, e nel contempo riguarda tutti i suoi problemi. È i ratti nel ghetto. È un bambino affamato nella terra dell’abbondanza. È un alloggio non degno di questo nome, un quartiere non adatto a essere abitato“ (G. Nelson).</a:t>
            </a:r>
          </a:p>
          <a:p>
            <a:r>
              <a:rPr lang="it-IT" sz="2000" b="1" dirty="0"/>
              <a:t>Oggi l’Earth Day coinvolge oltre 1 miliardo di persone in tutto il mondo.</a:t>
            </a:r>
          </a:p>
          <a:p>
            <a:endParaRPr lang="it-IT" sz="2000" b="1" dirty="0"/>
          </a:p>
        </p:txBody>
      </p:sp>
    </p:spTree>
    <p:extLst>
      <p:ext uri="{BB962C8B-B14F-4D97-AF65-F5344CB8AC3E}">
        <p14:creationId xmlns:p14="http://schemas.microsoft.com/office/powerpoint/2010/main" val="1970495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BFDD89-47A5-45B0-9EBD-E6ED82E12FEE}"/>
              </a:ext>
            </a:extLst>
          </p:cNvPr>
          <p:cNvSpPr>
            <a:spLocks noGrp="1"/>
          </p:cNvSpPr>
          <p:nvPr>
            <p:ph type="title"/>
          </p:nvPr>
        </p:nvSpPr>
        <p:spPr>
          <a:xfrm>
            <a:off x="838200" y="145773"/>
            <a:ext cx="10515600" cy="1020418"/>
          </a:xfrm>
          <a:solidFill>
            <a:schemeClr val="accent6"/>
          </a:solidFill>
        </p:spPr>
        <p:txBody>
          <a:bodyPr>
            <a:normAutofit fontScale="90000"/>
          </a:bodyPr>
          <a:lstStyle/>
          <a:p>
            <a:pPr algn="ctr"/>
            <a:br>
              <a:rPr lang="it-IT" sz="3600" b="1" i="0" dirty="0">
                <a:effectLst/>
                <a:latin typeface="Open Sans"/>
              </a:rPr>
            </a:br>
            <a:r>
              <a:rPr lang="it-IT" sz="3600" b="1" i="0" dirty="0">
                <a:effectLst/>
                <a:latin typeface="Open Sans"/>
              </a:rPr>
              <a:t>Earth </a:t>
            </a:r>
            <a:r>
              <a:rPr lang="it-IT" sz="3600" b="1" i="0" dirty="0" err="1">
                <a:effectLst/>
                <a:latin typeface="Open Sans"/>
              </a:rPr>
              <a:t>Overshoot</a:t>
            </a:r>
            <a:r>
              <a:rPr lang="it-IT" sz="3600" b="1" i="0" dirty="0">
                <a:effectLst/>
                <a:latin typeface="Open Sans"/>
              </a:rPr>
              <a:t> Day (giorno del debito ecologico)</a:t>
            </a:r>
            <a:br>
              <a:rPr lang="it-IT" b="0" i="0" dirty="0">
                <a:solidFill>
                  <a:srgbClr val="00AEEF"/>
                </a:solidFill>
                <a:effectLst/>
                <a:latin typeface="Open Sans"/>
              </a:rPr>
            </a:br>
            <a:endParaRPr lang="it-IT" dirty="0"/>
          </a:p>
        </p:txBody>
      </p:sp>
      <p:sp>
        <p:nvSpPr>
          <p:cNvPr id="3" name="Segnaposto contenuto 2">
            <a:extLst>
              <a:ext uri="{FF2B5EF4-FFF2-40B4-BE49-F238E27FC236}">
                <a16:creationId xmlns:a16="http://schemas.microsoft.com/office/drawing/2014/main" id="{39FB9250-4F8A-4C3B-AEEC-2D4A5B63F4A4}"/>
              </a:ext>
            </a:extLst>
          </p:cNvPr>
          <p:cNvSpPr>
            <a:spLocks noGrp="1"/>
          </p:cNvSpPr>
          <p:nvPr>
            <p:ph idx="1"/>
          </p:nvPr>
        </p:nvSpPr>
        <p:spPr>
          <a:xfrm>
            <a:off x="838200" y="1616765"/>
            <a:ext cx="10515600" cy="4993041"/>
          </a:xfrm>
          <a:solidFill>
            <a:schemeClr val="accent4">
              <a:lumMod val="40000"/>
              <a:lumOff val="60000"/>
            </a:schemeClr>
          </a:solidFill>
        </p:spPr>
        <p:txBody>
          <a:bodyPr>
            <a:noAutofit/>
          </a:bodyPr>
          <a:lstStyle/>
          <a:p>
            <a:r>
              <a:rPr lang="it-IT" sz="2400" dirty="0">
                <a:latin typeface="Calibri" panose="020F0502020204030204" pitchFamily="34" charset="0"/>
                <a:cs typeface="Calibri" panose="020F0502020204030204" pitchFamily="34" charset="0"/>
              </a:rPr>
              <a:t>Nel 1970 l’EOD, ossia la data alla quale l’umanità terminava le risorse prodotte in quello stesso anno dalla Terra, coincideva con il 31 dicembre. Fino a quell’anno siamo stati sostenibili.</a:t>
            </a:r>
          </a:p>
          <a:p>
            <a:r>
              <a:rPr lang="it-IT" sz="2400" dirty="0">
                <a:latin typeface="Calibri" panose="020F0502020204030204" pitchFamily="34" charset="0"/>
                <a:cs typeface="Calibri" panose="020F0502020204030204" pitchFamily="34" charset="0"/>
              </a:rPr>
              <a:t>Nel 1971 l’EOD cadeva il 21 dicembre, nel 1980 il 4 novembre, nel 2000 il 23 settembre, nel 2019 il 1° agosto.  Vuol dire che dal 1° agosto al 31 dicembre dello stesso anno, l’umanità ha consumato risorse che non ritorneranno mai più, erodendole dal capitale della Terra, e sottraendole alle generazioni future. </a:t>
            </a:r>
          </a:p>
          <a:p>
            <a:r>
              <a:rPr lang="it-IT" sz="2400" b="0" i="0" dirty="0">
                <a:solidFill>
                  <a:srgbClr val="212529"/>
                </a:solidFill>
                <a:effectLst/>
                <a:latin typeface="Calibri" panose="020F0502020204030204" pitchFamily="34" charset="0"/>
                <a:cs typeface="Calibri" panose="020F0502020204030204" pitchFamily="34" charset="0"/>
              </a:rPr>
              <a:t>Nel 2020 l’EOD cade il 22 Agosto 2020. Soprattutto grazie alla pandemia che ha colpito tutti i continenti, l’impronta ecologica ha subito una riduzione del 9.3% visto il confinamento a cui la maggior parte degli stati sono stati soggetti.</a:t>
            </a:r>
          </a:p>
          <a:p>
            <a:r>
              <a:rPr lang="it-IT" sz="2400" dirty="0">
                <a:latin typeface="Calibri" panose="020F0502020204030204" pitchFamily="34" charset="0"/>
                <a:cs typeface="Calibri" panose="020F0502020204030204" pitchFamily="34" charset="0"/>
              </a:rPr>
              <a:t>Per </a:t>
            </a:r>
            <a:r>
              <a:rPr lang="it-IT" sz="2400" b="1" dirty="0">
                <a:latin typeface="Calibri" panose="020F0502020204030204" pitchFamily="34" charset="0"/>
                <a:cs typeface="Calibri" panose="020F0502020204030204" pitchFamily="34" charset="0"/>
              </a:rPr>
              <a:t>impronta ecologica </a:t>
            </a:r>
            <a:r>
              <a:rPr lang="it-IT" sz="2400" dirty="0">
                <a:latin typeface="Calibri" panose="020F0502020204030204" pitchFamily="34" charset="0"/>
                <a:cs typeface="Calibri" panose="020F0502020204030204" pitchFamily="34" charset="0"/>
              </a:rPr>
              <a:t>si intende la quantità di superficie terrestre e acquatica biologicamente produttiva che servirebbe a un individuo per produrre tutte le risorse che consuma e assorbire i rifiuti o le emissioni che ne derivano.</a:t>
            </a:r>
          </a:p>
        </p:txBody>
      </p:sp>
    </p:spTree>
    <p:extLst>
      <p:ext uri="{BB962C8B-B14F-4D97-AF65-F5344CB8AC3E}">
        <p14:creationId xmlns:p14="http://schemas.microsoft.com/office/powerpoint/2010/main" val="3150567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AFECA-C1CC-4DF1-B23F-66DA46E9265F}"/>
              </a:ext>
            </a:extLst>
          </p:cNvPr>
          <p:cNvSpPr>
            <a:spLocks noGrp="1"/>
          </p:cNvSpPr>
          <p:nvPr>
            <p:ph type="title"/>
          </p:nvPr>
        </p:nvSpPr>
        <p:spPr>
          <a:xfrm>
            <a:off x="838200" y="65903"/>
            <a:ext cx="10515600" cy="1235675"/>
          </a:xfrm>
          <a:solidFill>
            <a:srgbClr val="00B050"/>
          </a:solidFill>
        </p:spPr>
        <p:txBody>
          <a:bodyPr>
            <a:normAutofit/>
          </a:bodyPr>
          <a:lstStyle/>
          <a:p>
            <a:pPr algn="ctr"/>
            <a:r>
              <a:rPr lang="it-IT" sz="3600" b="1" dirty="0"/>
              <a:t>Ma non tutti i Paesi consumano in uguale misura</a:t>
            </a:r>
          </a:p>
        </p:txBody>
      </p:sp>
      <p:sp>
        <p:nvSpPr>
          <p:cNvPr id="3" name="Segnaposto contenuto 2">
            <a:extLst>
              <a:ext uri="{FF2B5EF4-FFF2-40B4-BE49-F238E27FC236}">
                <a16:creationId xmlns:a16="http://schemas.microsoft.com/office/drawing/2014/main" id="{F63269C5-F4FA-404C-957E-DDE55FCEA0E4}"/>
              </a:ext>
            </a:extLst>
          </p:cNvPr>
          <p:cNvSpPr>
            <a:spLocks noGrp="1"/>
          </p:cNvSpPr>
          <p:nvPr>
            <p:ph idx="1"/>
          </p:nvPr>
        </p:nvSpPr>
        <p:spPr>
          <a:xfrm>
            <a:off x="838200" y="1672282"/>
            <a:ext cx="10515600" cy="5033318"/>
          </a:xfrm>
          <a:solidFill>
            <a:schemeClr val="accent4">
              <a:lumMod val="40000"/>
              <a:lumOff val="60000"/>
            </a:schemeClr>
          </a:solidFill>
        </p:spPr>
        <p:txBody>
          <a:bodyPr>
            <a:normAutofit fontScale="92500" lnSpcReduction="10000"/>
          </a:bodyPr>
          <a:lstStyle/>
          <a:p>
            <a:r>
              <a:rPr lang="it-IT" sz="2400" b="0" i="0" dirty="0">
                <a:solidFill>
                  <a:srgbClr val="212529"/>
                </a:solidFill>
                <a:effectLst/>
                <a:latin typeface="Calibri" panose="020F0502020204030204" pitchFamily="34" charset="0"/>
                <a:cs typeface="Calibri" panose="020F0502020204030204" pitchFamily="34" charset="0"/>
              </a:rPr>
              <a:t>Continuando di questo passo, si stima che entro il 2050, il consumo delle risorse possa superare il 100% che vorrebbe dire consumare due volte il pianeta Terra.</a:t>
            </a:r>
          </a:p>
          <a:p>
            <a:r>
              <a:rPr lang="it-IT" sz="2400" b="0" i="0" dirty="0">
                <a:solidFill>
                  <a:srgbClr val="212529"/>
                </a:solidFill>
                <a:effectLst/>
                <a:latin typeface="Calibri" panose="020F0502020204030204" pitchFamily="34" charset="0"/>
                <a:cs typeface="Calibri" panose="020F0502020204030204" pitchFamily="34" charset="0"/>
              </a:rPr>
              <a:t>L’Italia si trova tristemente trai primi 25 paesi di questa classifica con l’EOD che cade il 14 Maggio. Questo significa che se tutto il mondo avesse lo stile di vita italiano, le risorse del pianeta sarebbero finite il 14 Maggio. </a:t>
            </a:r>
          </a:p>
          <a:p>
            <a:r>
              <a:rPr lang="it-IT" sz="2400" b="0" i="0" dirty="0">
                <a:solidFill>
                  <a:srgbClr val="212529"/>
                </a:solidFill>
                <a:effectLst/>
                <a:latin typeface="Calibri" panose="020F0502020204030204" pitchFamily="34" charset="0"/>
                <a:cs typeface="Calibri" panose="020F0502020204030204" pitchFamily="34" charset="0"/>
              </a:rPr>
              <a:t>Agli estremi della classifica redatta dal </a:t>
            </a:r>
            <a:r>
              <a:rPr lang="it-IT" sz="2400" b="1" i="0" dirty="0">
                <a:solidFill>
                  <a:srgbClr val="212529"/>
                </a:solidFill>
                <a:effectLst/>
                <a:latin typeface="Calibri" panose="020F0502020204030204" pitchFamily="34" charset="0"/>
                <a:cs typeface="Calibri" panose="020F0502020204030204" pitchFamily="34" charset="0"/>
              </a:rPr>
              <a:t>Global Footprint Network</a:t>
            </a:r>
            <a:r>
              <a:rPr lang="it-IT" sz="2400" b="0" i="0" dirty="0">
                <a:solidFill>
                  <a:srgbClr val="212529"/>
                </a:solidFill>
                <a:effectLst/>
                <a:latin typeface="Calibri" panose="020F0502020204030204" pitchFamily="34" charset="0"/>
                <a:cs typeface="Calibri" panose="020F0502020204030204" pitchFamily="34" charset="0"/>
              </a:rPr>
              <a:t> (GFN) troviamo il Qatar (11 Febbraio) e l’Indonesia (18 Dicembre).</a:t>
            </a:r>
          </a:p>
          <a:p>
            <a:r>
              <a:rPr lang="it-IT" sz="2400" dirty="0">
                <a:solidFill>
                  <a:srgbClr val="212529"/>
                </a:solidFill>
                <a:latin typeface="Calibri" panose="020F0502020204030204" pitchFamily="34" charset="0"/>
                <a:cs typeface="Calibri" panose="020F0502020204030204" pitchFamily="34" charset="0"/>
              </a:rPr>
              <a:t>Soltanto fra il 2000 e il 2010 i consumi domestici sono aumentati nel mondo da circa 48 miliardi a 71 miliardi di tonnellate.</a:t>
            </a:r>
          </a:p>
          <a:p>
            <a:r>
              <a:rPr lang="it-IT" sz="2400" dirty="0">
                <a:solidFill>
                  <a:srgbClr val="212529"/>
                </a:solidFill>
                <a:latin typeface="Calibri" panose="020F0502020204030204" pitchFamily="34" charset="0"/>
                <a:cs typeface="Calibri" panose="020F0502020204030204" pitchFamily="34" charset="0"/>
              </a:rPr>
              <a:t>Prima del 2020, in media ogni italiano in casa utilizzava 220 litri di acqua potabile per lo svolgimento di attività domestiche di varia natura come cucinare, lavare e pulire. Il 60% dei consumi era destinato all’igiene personale, mentre ben la metà era legata all’utilizzo dello sciacquone.</a:t>
            </a:r>
          </a:p>
          <a:p>
            <a:r>
              <a:rPr lang="it-IT" sz="2400" dirty="0">
                <a:solidFill>
                  <a:srgbClr val="212529"/>
                </a:solidFill>
                <a:latin typeface="Calibri" panose="020F0502020204030204" pitchFamily="34" charset="0"/>
                <a:cs typeface="Calibri" panose="020F0502020204030204" pitchFamily="34" charset="0"/>
              </a:rPr>
              <a:t>Nel periodo del primo lockdown, iniziato nel marzo 2020, Enea ha stimato un aumento dei consumi domestici di acqua pari al 50%, ipotizzando fino a 12 lavaggi giornalieri in media in più rispetto al normale con un impatto pari a circa 48 litri in più a persona.</a:t>
            </a:r>
          </a:p>
          <a:p>
            <a:endParaRPr lang="it-IT"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9036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515600" cy="988540"/>
          </a:xfrm>
          <a:solidFill>
            <a:srgbClr val="00B050"/>
          </a:solidFill>
        </p:spPr>
        <p:txBody>
          <a:bodyPr>
            <a:normAutofit/>
          </a:bodyPr>
          <a:lstStyle/>
          <a:p>
            <a:pPr algn="ctr"/>
            <a:r>
              <a:rPr lang="it-IT" sz="3600" dirty="0"/>
              <a:t>Anni ’70: i rischi dello sviluppo industriale sono evidenti</a:t>
            </a:r>
          </a:p>
        </p:txBody>
      </p:sp>
      <p:sp>
        <p:nvSpPr>
          <p:cNvPr id="3" name="Segnaposto contenuto 2"/>
          <p:cNvSpPr>
            <a:spLocks noGrp="1"/>
          </p:cNvSpPr>
          <p:nvPr>
            <p:ph idx="1"/>
          </p:nvPr>
        </p:nvSpPr>
        <p:spPr>
          <a:xfrm>
            <a:off x="838200" y="1186249"/>
            <a:ext cx="10515600" cy="5545856"/>
          </a:xfrm>
          <a:solidFill>
            <a:schemeClr val="accent4">
              <a:lumMod val="40000"/>
              <a:lumOff val="60000"/>
            </a:schemeClr>
          </a:solidFill>
        </p:spPr>
        <p:txBody>
          <a:bodyPr>
            <a:normAutofit fontScale="92500"/>
          </a:bodyPr>
          <a:lstStyle/>
          <a:p>
            <a:r>
              <a:rPr lang="it-IT" sz="2400" dirty="0"/>
              <a:t>Nel 1968 Paul e Anne </a:t>
            </a:r>
            <a:r>
              <a:rPr lang="it-IT" sz="2400" dirty="0" err="1"/>
              <a:t>Ehrilch</a:t>
            </a:r>
            <a:r>
              <a:rPr lang="it-IT" sz="2400" dirty="0"/>
              <a:t> pubblicano il saggio </a:t>
            </a:r>
            <a:r>
              <a:rPr lang="it-IT" sz="2400" i="1" dirty="0"/>
              <a:t>La bomba P</a:t>
            </a:r>
            <a:r>
              <a:rPr lang="it-IT" sz="2400" dirty="0"/>
              <a:t>, in cui affermano che occorre arginare l’aumento della popolazione mondiale.</a:t>
            </a:r>
          </a:p>
          <a:p>
            <a:r>
              <a:rPr lang="it-IT" sz="2400" dirty="0"/>
              <a:t>Il 22 aprile 1970 è il primo Earth Day, ideato dall’attivista John McConnell e celebrato negli Stati Uniti. L’evento mobilitò 20 milioni di cittadini statunitensi. </a:t>
            </a:r>
          </a:p>
          <a:p>
            <a:r>
              <a:rPr lang="it-IT" sz="2400" dirty="0"/>
              <a:t>Nel 1972 il MIT di Boston, su commissione del Club di Roma, pubblica il rapporto </a:t>
            </a:r>
            <a:r>
              <a:rPr lang="it-IT" sz="2400" i="1" dirty="0"/>
              <a:t> dello sviluppo</a:t>
            </a:r>
            <a:r>
              <a:rPr lang="it-IT" sz="2400" dirty="0"/>
              <a:t>, denunciando il consumo crescente e accelerato delle risorse del pianeta e suscitando un grande dibattito anche in Italia. </a:t>
            </a:r>
          </a:p>
          <a:p>
            <a:r>
              <a:rPr lang="it-IT" sz="2400" dirty="0"/>
              <a:t>1973 scoppia la crisi energetica e petrolifera, con aumenti enormi del prezzo del greggio e conseguente shock nei consumi e nelle abitudini dei cittadini dei paesi maggiormente sviluppati. </a:t>
            </a:r>
          </a:p>
          <a:p>
            <a:r>
              <a:rPr lang="it-IT" sz="2400" dirty="0"/>
              <a:t>10 luglio 1976 alle 12.40 si alza su Seveso una nube tossica sprigionata dal reattore chimico dell’</a:t>
            </a:r>
            <a:r>
              <a:rPr lang="it-IT" sz="2400" dirty="0" err="1"/>
              <a:t>Icmesa</a:t>
            </a:r>
            <a:r>
              <a:rPr lang="it-IT" sz="2400" dirty="0"/>
              <a:t> di Meda. Solo dopo diversi giorni, le autorità tecniche e politiche informeranno i cittadini che si trattava di diossina. L’area circostante è stata contaminata dal </a:t>
            </a:r>
            <a:r>
              <a:rPr lang="it-IT" sz="2400" dirty="0" err="1"/>
              <a:t>Tcdd</a:t>
            </a:r>
            <a:r>
              <a:rPr lang="it-IT" sz="2400" dirty="0"/>
              <a:t> (</a:t>
            </a:r>
            <a:r>
              <a:rPr lang="it-IT" sz="2400" dirty="0" err="1"/>
              <a:t>tetracloro-dibenzodiossina</a:t>
            </a:r>
            <a:r>
              <a:rPr lang="it-IT" sz="2400" dirty="0"/>
              <a:t>) che può causare tumori e danni gravi al sistema nervoso, a quello cardiocircolatorio, al fegato e ai reni. Inoltre riduce la fertilità e, nelle donne incinte, può provocare malformazioni al feto e aborti spontanei.</a:t>
            </a:r>
            <a:endParaRPr lang="it-IT" sz="2400" i="1" dirty="0"/>
          </a:p>
        </p:txBody>
      </p:sp>
    </p:spTree>
    <p:extLst>
      <p:ext uri="{BB962C8B-B14F-4D97-AF65-F5344CB8AC3E}">
        <p14:creationId xmlns:p14="http://schemas.microsoft.com/office/powerpoint/2010/main" val="3285534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4142"/>
            <a:ext cx="10515600" cy="1184816"/>
          </a:xfrm>
          <a:solidFill>
            <a:schemeClr val="accent6"/>
          </a:solidFill>
        </p:spPr>
        <p:txBody>
          <a:bodyPr>
            <a:normAutofit/>
          </a:bodyPr>
          <a:lstStyle/>
          <a:p>
            <a:pPr algn="ctr"/>
            <a:r>
              <a:rPr lang="it-IT" sz="3200" b="1" dirty="0"/>
              <a:t>Incidenti e disastri: l’industria uccide la natura e gli uomini</a:t>
            </a:r>
          </a:p>
        </p:txBody>
      </p:sp>
      <p:sp>
        <p:nvSpPr>
          <p:cNvPr id="3" name="Segnaposto contenuto 2"/>
          <p:cNvSpPr>
            <a:spLocks noGrp="1"/>
          </p:cNvSpPr>
          <p:nvPr>
            <p:ph idx="1"/>
          </p:nvPr>
        </p:nvSpPr>
        <p:spPr>
          <a:xfrm>
            <a:off x="838200" y="1524000"/>
            <a:ext cx="10515600" cy="5138057"/>
          </a:xfrm>
          <a:solidFill>
            <a:schemeClr val="accent4">
              <a:lumMod val="40000"/>
              <a:lumOff val="60000"/>
            </a:schemeClr>
          </a:solidFill>
        </p:spPr>
        <p:txBody>
          <a:bodyPr>
            <a:normAutofit lnSpcReduction="10000"/>
          </a:bodyPr>
          <a:lstStyle/>
          <a:p>
            <a:pPr>
              <a:lnSpc>
                <a:spcPct val="100000"/>
              </a:lnSpc>
            </a:pPr>
            <a:r>
              <a:rPr lang="it-IT" sz="2000" b="1" dirty="0"/>
              <a:t>Bhopal: </a:t>
            </a:r>
            <a:r>
              <a:rPr lang="it-IT" sz="2000" dirty="0"/>
              <a:t>1984, nella notte tra il 2 e il 3 dicembre, nello stabilimento chimico della Union </a:t>
            </a:r>
            <a:r>
              <a:rPr lang="it-IT" sz="2000" dirty="0" err="1"/>
              <a:t>Carbide</a:t>
            </a:r>
            <a:r>
              <a:rPr lang="it-IT" sz="2000" dirty="0"/>
              <a:t> di Bhopal, in India, un incidente portò al rilascio di oltre 42 tonnellate di isocianato di metile, un composto chimico utilizzato per la produzione di pesticidi. Una nube altamente tossica si propagò nell’area intorno alla fabbrica contaminando e uccidendo migliaia di persone.</a:t>
            </a:r>
          </a:p>
          <a:p>
            <a:pPr>
              <a:lnSpc>
                <a:spcPct val="100000"/>
              </a:lnSpc>
            </a:pPr>
            <a:r>
              <a:rPr lang="it-IT" sz="2000" dirty="0"/>
              <a:t>Oggi il sito è rimasto per lo più inalterato: ospita ancora centinaia di tonnellate di rifiuti contaminati e la situazione della falda acquifera è molto grave. «Il disastro di Bhopal è in realtà ancora in corso», ha scritto l’</a:t>
            </a:r>
            <a:r>
              <a:rPr lang="it-IT" sz="2000" i="1" dirty="0"/>
              <a:t>Atlantic</a:t>
            </a:r>
            <a:r>
              <a:rPr lang="it-IT" sz="2000" dirty="0"/>
              <a:t> in un lungo articolo. Il sito del più grave disastro industriale al mondo, cioè, deve ancora essere decontaminato.</a:t>
            </a:r>
          </a:p>
          <a:p>
            <a:pPr>
              <a:lnSpc>
                <a:spcPct val="100000"/>
              </a:lnSpc>
            </a:pPr>
            <a:r>
              <a:rPr lang="it-IT" sz="2000" b="1" dirty="0"/>
              <a:t>Chernobyl</a:t>
            </a:r>
            <a:r>
              <a:rPr lang="it-IT" sz="2000" dirty="0"/>
              <a:t>: La mattina del 26 aprile 1986 un reattore della centrale nucleare situata in quella che oggi è l’Ucraina del nord è esploso e si è incendiato scatenando un incidente nucleare destinato a diventare il più letale della storia.</a:t>
            </a:r>
          </a:p>
          <a:p>
            <a:pPr>
              <a:lnSpc>
                <a:spcPct val="100000"/>
              </a:lnSpc>
            </a:pPr>
            <a:r>
              <a:rPr lang="it-IT" sz="2000" dirty="0"/>
              <a:t>È un evento di grado 7, il più grave della scala INES, che dà un numero alle criticità del nucleare civile, finora eguagliato solo dall'incidente di Fukushima, l'11 marzo 2011. Ufficialmente si parla di 4.000 casi di cancro alla tiroide tra Bielorussia, Ucraina e Russia, per l'esposizione nel solo periodo 1992-2002. Le cifre delle associazioni indipendenti sono 10 volte superiori. I più colpiti sono i bambini e i ragazzi sotto i 14 anni di età, perché assorbono grandi quantità di radiazioni attraverso il latte. </a:t>
            </a:r>
          </a:p>
        </p:txBody>
      </p:sp>
    </p:spTree>
    <p:extLst>
      <p:ext uri="{BB962C8B-B14F-4D97-AF65-F5344CB8AC3E}">
        <p14:creationId xmlns:p14="http://schemas.microsoft.com/office/powerpoint/2010/main" val="4073948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251FD9-F6AD-4124-82BD-71C925E1CC90}"/>
              </a:ext>
            </a:extLst>
          </p:cNvPr>
          <p:cNvSpPr>
            <a:spLocks noGrp="1"/>
          </p:cNvSpPr>
          <p:nvPr>
            <p:ph type="title"/>
          </p:nvPr>
        </p:nvSpPr>
        <p:spPr>
          <a:xfrm>
            <a:off x="914402" y="139148"/>
            <a:ext cx="10515600" cy="1066799"/>
          </a:xfrm>
          <a:solidFill>
            <a:schemeClr val="accent6"/>
          </a:solidFill>
        </p:spPr>
        <p:txBody>
          <a:bodyPr>
            <a:normAutofit/>
          </a:bodyPr>
          <a:lstStyle/>
          <a:p>
            <a:pPr algn="ctr"/>
            <a:r>
              <a:rPr lang="it-IT" sz="2800" b="1" dirty="0">
                <a:latin typeface="Open Sans" panose="020B0606030504020204" pitchFamily="34" charset="0"/>
                <a:ea typeface="Open Sans" panose="020B0606030504020204" pitchFamily="34" charset="0"/>
                <a:cs typeface="Open Sans" panose="020B0606030504020204" pitchFamily="34" charset="0"/>
              </a:rPr>
              <a:t>Antonio Cederna, coscienza critica contro il degrado e della speculazione</a:t>
            </a:r>
          </a:p>
        </p:txBody>
      </p:sp>
      <p:sp>
        <p:nvSpPr>
          <p:cNvPr id="4" name="Segnaposto contenuto 3">
            <a:extLst>
              <a:ext uri="{FF2B5EF4-FFF2-40B4-BE49-F238E27FC236}">
                <a16:creationId xmlns:a16="http://schemas.microsoft.com/office/drawing/2014/main" id="{2F378902-6E44-43BA-9148-92E59B80715C}"/>
              </a:ext>
            </a:extLst>
          </p:cNvPr>
          <p:cNvSpPr>
            <a:spLocks noGrp="1"/>
          </p:cNvSpPr>
          <p:nvPr>
            <p:ph sz="half" idx="1"/>
          </p:nvPr>
        </p:nvSpPr>
        <p:spPr>
          <a:xfrm>
            <a:off x="583096" y="1630018"/>
            <a:ext cx="5436704" cy="5088834"/>
          </a:xfrm>
        </p:spPr>
        <p:txBody>
          <a:bodyPr>
            <a:normAutofit/>
          </a:bodyPr>
          <a:lstStyle/>
          <a:p>
            <a:r>
              <a:rPr lang="it-IT" sz="2400" dirty="0"/>
              <a:t>«</a:t>
            </a:r>
            <a:r>
              <a:rPr lang="it-IT" sz="2400" i="1" dirty="0"/>
              <a:t>La storia moderna dell’Appia Antica è un seguito di fallimenti, di progetti abominevoli, di fatti compiuti, di violenza privata, complicità e inerzia pubblica. Nei primi anni Cinquanta si contavano già una settantina di ville costruite con tanto di licenza: ai soprintendenti bastava che fossero coperte di tegole usate, intonacate di colore senape e seminascoste da schermi arborei</a:t>
            </a:r>
            <a:r>
              <a:rPr lang="it-IT" sz="2400" dirty="0"/>
              <a:t>» (</a:t>
            </a:r>
            <a:r>
              <a:rPr lang="it-IT" sz="2400" i="1" dirty="0"/>
              <a:t>Parco di carta</a:t>
            </a:r>
            <a:r>
              <a:rPr lang="it-IT" sz="2400" dirty="0"/>
              <a:t>, in «Il Paesaggio», n.4 luglio-agosto 1994)</a:t>
            </a:r>
          </a:p>
          <a:p>
            <a:r>
              <a:rPr lang="it-IT" sz="1500" dirty="0">
                <a:hlinkClick r:id="rId2"/>
              </a:rPr>
              <a:t>http://www.archiviocederna.it/cederna-web/scheda/video/IL8000000074/Antonio-Cederna-parla-dei-danni-provocati-dallabusivismo-edilizio-alla-via-Prenestina.html</a:t>
            </a:r>
            <a:endParaRPr lang="it-IT" sz="1500" dirty="0"/>
          </a:p>
          <a:p>
            <a:pPr marL="0" indent="0">
              <a:buNone/>
            </a:pPr>
            <a:endParaRPr lang="it-IT" sz="1500" dirty="0"/>
          </a:p>
        </p:txBody>
      </p:sp>
      <p:pic>
        <p:nvPicPr>
          <p:cNvPr id="7" name="Segnaposto contenuto 6">
            <a:extLst>
              <a:ext uri="{FF2B5EF4-FFF2-40B4-BE49-F238E27FC236}">
                <a16:creationId xmlns:a16="http://schemas.microsoft.com/office/drawing/2014/main" id="{8D00798B-FBD7-448A-BD3E-79DC7D7F2F1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2" y="1987826"/>
            <a:ext cx="5595728" cy="3885752"/>
          </a:xfrm>
        </p:spPr>
      </p:pic>
    </p:spTree>
    <p:extLst>
      <p:ext uri="{BB962C8B-B14F-4D97-AF65-F5344CB8AC3E}">
        <p14:creationId xmlns:p14="http://schemas.microsoft.com/office/powerpoint/2010/main" val="48221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053EA2-1022-4315-852F-8AFA6ACCAEF6}"/>
              </a:ext>
            </a:extLst>
          </p:cNvPr>
          <p:cNvSpPr>
            <a:spLocks noGrp="1"/>
          </p:cNvSpPr>
          <p:nvPr>
            <p:ph type="title"/>
          </p:nvPr>
        </p:nvSpPr>
        <p:spPr>
          <a:xfrm>
            <a:off x="838200" y="1"/>
            <a:ext cx="10515600" cy="1205947"/>
          </a:xfrm>
          <a:solidFill>
            <a:schemeClr val="accent6"/>
          </a:solidFill>
        </p:spPr>
        <p:txBody>
          <a:bodyPr/>
          <a:lstStyle/>
          <a:p>
            <a:pPr algn="ctr"/>
            <a:r>
              <a:rPr lang="it-IT" dirty="0"/>
              <a:t>Cos’è la storia ambientale</a:t>
            </a:r>
          </a:p>
        </p:txBody>
      </p:sp>
      <p:sp>
        <p:nvSpPr>
          <p:cNvPr id="3" name="Segnaposto contenuto 2">
            <a:extLst>
              <a:ext uri="{FF2B5EF4-FFF2-40B4-BE49-F238E27FC236}">
                <a16:creationId xmlns:a16="http://schemas.microsoft.com/office/drawing/2014/main" id="{CD52432D-6DE4-43D2-A58F-0FD93F743DB6}"/>
              </a:ext>
            </a:extLst>
          </p:cNvPr>
          <p:cNvSpPr>
            <a:spLocks noGrp="1"/>
          </p:cNvSpPr>
          <p:nvPr>
            <p:ph idx="1"/>
          </p:nvPr>
        </p:nvSpPr>
        <p:spPr>
          <a:xfrm>
            <a:off x="838200" y="1384663"/>
            <a:ext cx="10515600" cy="5138058"/>
          </a:xfrm>
          <a:solidFill>
            <a:schemeClr val="accent4">
              <a:lumMod val="40000"/>
              <a:lumOff val="60000"/>
            </a:schemeClr>
          </a:solidFill>
        </p:spPr>
        <p:txBody>
          <a:bodyPr>
            <a:noAutofit/>
          </a:bodyPr>
          <a:lstStyle/>
          <a:p>
            <a:pPr algn="l"/>
            <a:r>
              <a:rPr lang="it-IT" b="0" i="0" u="none" strike="noStrike" baseline="0" dirty="0">
                <a:latin typeface="Times New Roman" panose="02020603050405020304" pitchFamily="18" charset="0"/>
              </a:rPr>
              <a:t>La storia ambientale viene definita come la disciplina che si occupa dell’evoluzione storica degli ambienti naturali, della loro influenza sulle società umane, del modo in cui le seconde hanno interagito con i primi, delle visioni della natura elaborate nel corso del tempo da individui e gruppi e - infine - delle politiche adottate per gestire ordinatamente il rapporto uomo-ambiente.</a:t>
            </a:r>
          </a:p>
          <a:p>
            <a:pPr algn="l"/>
            <a:r>
              <a:rPr lang="it-IT" b="0" i="0" u="none" strike="noStrike" baseline="0" dirty="0">
                <a:latin typeface="Times New Roman" panose="02020603050405020304" pitchFamily="18" charset="0"/>
              </a:rPr>
              <a:t>Si tratta di una disciplina relativamente giovane poiché ha iniziato a ricevere riconoscimento accademico soltanto a partire dagli anni Settanta, sull’onda della crescita del movimento ecologista.</a:t>
            </a:r>
          </a:p>
          <a:p>
            <a:pPr algn="l"/>
            <a:r>
              <a:rPr lang="it-IT" dirty="0">
                <a:latin typeface="Times New Roman" panose="02020603050405020304" pitchFamily="18" charset="0"/>
              </a:rPr>
              <a:t>I</a:t>
            </a:r>
            <a:r>
              <a:rPr lang="it-IT" b="0" i="0" u="none" strike="noStrike" baseline="0" dirty="0">
                <a:latin typeface="Times New Roman" panose="02020603050405020304" pitchFamily="18" charset="0"/>
              </a:rPr>
              <a:t>l mondo anglosassone è quello in cui la storia ambientale ha avuto più agio di istituzionalizzarsi, potendo contare su una letteratura consolidata già negli anni Cinquanta e Sessanta del secolo scorso.</a:t>
            </a:r>
            <a:endParaRPr lang="it-IT" dirty="0"/>
          </a:p>
        </p:txBody>
      </p:sp>
    </p:spTree>
    <p:extLst>
      <p:ext uri="{BB962C8B-B14F-4D97-AF65-F5344CB8AC3E}">
        <p14:creationId xmlns:p14="http://schemas.microsoft.com/office/powerpoint/2010/main" val="93312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4142"/>
            <a:ext cx="10515600" cy="914400"/>
          </a:xfrm>
          <a:solidFill>
            <a:srgbClr val="00B050"/>
          </a:solidFill>
        </p:spPr>
        <p:txBody>
          <a:bodyPr>
            <a:normAutofit fontScale="90000"/>
          </a:bodyPr>
          <a:lstStyle/>
          <a:p>
            <a:pPr algn="ctr"/>
            <a:r>
              <a:rPr lang="it-IT" dirty="0"/>
              <a:t>Niente verde pubblico nelle città degli anni ‘60</a:t>
            </a:r>
          </a:p>
        </p:txBody>
      </p:sp>
      <p:sp>
        <p:nvSpPr>
          <p:cNvPr id="3" name="Segnaposto contenuto 2"/>
          <p:cNvSpPr>
            <a:spLocks noGrp="1"/>
          </p:cNvSpPr>
          <p:nvPr>
            <p:ph sz="half" idx="1"/>
          </p:nvPr>
        </p:nvSpPr>
        <p:spPr>
          <a:xfrm>
            <a:off x="838200" y="1309816"/>
            <a:ext cx="5181600" cy="5305168"/>
          </a:xfrm>
          <a:solidFill>
            <a:schemeClr val="accent4">
              <a:lumMod val="40000"/>
              <a:lumOff val="60000"/>
            </a:schemeClr>
          </a:solidFill>
        </p:spPr>
        <p:txBody>
          <a:bodyPr>
            <a:normAutofit/>
          </a:bodyPr>
          <a:lstStyle/>
          <a:p>
            <a:r>
              <a:rPr lang="it-IT" sz="2000" dirty="0"/>
              <a:t>Antonio Cederna denunciava con amarezza la scarsità di verde pubblico nelle grandi città italiane, 2 metri quadri scarsi per abitante, rispetto a Parigi, Londra, Copenaghen, Stoccolma (tutti tra i 10 e gli 80 metri quadri per abitante).</a:t>
            </a:r>
          </a:p>
          <a:p>
            <a:r>
              <a:rPr lang="it-IT" sz="2000" dirty="0"/>
              <a:t>Per capire la «distanza astronomica e fantascientifica» tra noi ed altre realtà europee, scrive Cederna, basti pensare che i 100.000 abitanti della sola </a:t>
            </a:r>
            <a:r>
              <a:rPr lang="it-IT" sz="2000" dirty="0" err="1"/>
              <a:t>Vallingby</a:t>
            </a:r>
            <a:r>
              <a:rPr lang="it-IT" sz="2000" dirty="0"/>
              <a:t>, città satellite di Stoccolma, hanno a disposizione una dotazione di verde pubblico e sportivo superiore a tutto quello esistente a Roma (2.600.000 ab.) e Milano (1.600.000 ab). </a:t>
            </a:r>
          </a:p>
          <a:p>
            <a:r>
              <a:rPr lang="it-IT" sz="2000" dirty="0">
                <a:hlinkClick r:id="rId2"/>
              </a:rPr>
              <a:t>http://www.archiviocederna.it/cederna-web/scheda/video/IL8000000071/Antonio-Cederna-parla-dei-quartieri-periferici-costruiti-in-Italia.html</a:t>
            </a:r>
            <a:endParaRPr lang="it-IT" sz="2000" dirty="0"/>
          </a:p>
          <a:p>
            <a:pPr marL="0" indent="0">
              <a:buNone/>
            </a:pPr>
            <a:endParaRPr lang="it-IT" sz="2000" dirty="0"/>
          </a:p>
          <a:p>
            <a:endParaRPr lang="it-IT" sz="2400" dirty="0"/>
          </a:p>
        </p:txBody>
      </p:sp>
      <p:pic>
        <p:nvPicPr>
          <p:cNvPr id="5" name="Segnaposto contenuto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1309817"/>
            <a:ext cx="5525530" cy="4867146"/>
          </a:xfrm>
        </p:spPr>
      </p:pic>
    </p:spTree>
    <p:extLst>
      <p:ext uri="{BB962C8B-B14F-4D97-AF65-F5344CB8AC3E}">
        <p14:creationId xmlns:p14="http://schemas.microsoft.com/office/powerpoint/2010/main" val="3537816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515600" cy="1046204"/>
          </a:xfrm>
          <a:solidFill>
            <a:srgbClr val="00B050"/>
          </a:solidFill>
        </p:spPr>
        <p:txBody>
          <a:bodyPr>
            <a:normAutofit/>
          </a:bodyPr>
          <a:lstStyle/>
          <a:p>
            <a:pPr algn="ctr"/>
            <a:r>
              <a:rPr lang="it-IT" sz="3600" dirty="0"/>
              <a:t>La piaga della speculazione e dell’abusivismo edilizio</a:t>
            </a:r>
          </a:p>
        </p:txBody>
      </p:sp>
      <p:sp>
        <p:nvSpPr>
          <p:cNvPr id="5" name="Segnaposto contenuto 4"/>
          <p:cNvSpPr>
            <a:spLocks noGrp="1"/>
          </p:cNvSpPr>
          <p:nvPr>
            <p:ph idx="1"/>
          </p:nvPr>
        </p:nvSpPr>
        <p:spPr>
          <a:xfrm>
            <a:off x="838200" y="1293341"/>
            <a:ext cx="10515600" cy="5412260"/>
          </a:xfrm>
          <a:solidFill>
            <a:schemeClr val="accent4">
              <a:lumMod val="40000"/>
              <a:lumOff val="60000"/>
            </a:schemeClr>
          </a:solidFill>
        </p:spPr>
        <p:txBody>
          <a:bodyPr>
            <a:normAutofit lnSpcReduction="10000"/>
          </a:bodyPr>
          <a:lstStyle/>
          <a:p>
            <a:r>
              <a:rPr lang="it-IT" sz="2000" dirty="0"/>
              <a:t>Con l’importante «Carta di Gubbio» del 1960, alla cui redazione partecipò lo stesso Cederna, si sottoscrisse l’inscindibile unitarietà degli insediamenti storici, in quanto «l’intero centro storico è un monumento». Nel giro di qualche anni si arrivò alla legge ponte 765/1967 voluta dal deputato Giacomo Mancini, grazie alla quale ogni intervento di sostanziale trasformazione dei centri storici veniva subordinato all’approvazione di un apposito piano particolareggiato. Quella legge ha salvato i centri storici da devastazioni ulteriori. </a:t>
            </a:r>
          </a:p>
          <a:p>
            <a:r>
              <a:rPr lang="it-IT" sz="2000" dirty="0"/>
              <a:t>Nel 1975 anche il Consiglio d’Europa nell’adozione della Carta Europea del Patrimonio Architettonico richiama al punto uno i valori anticipati dalla Carta di Gubbio. Ma Cederna ha continuato negli anni a denunciare i rischi speculativi di cementificazione:</a:t>
            </a:r>
          </a:p>
          <a:p>
            <a:r>
              <a:rPr lang="it-IT" sz="2000" dirty="0"/>
              <a:t>«Una nuova ondata di speculazione edilizia rischia di abbattersi su Napoli. Tre giorni fa il consiglio comunale ha approvato una variante di piano regolatore che, nella sua genericità, non promette nulla di buono[…] Col progetto in questione si torna alla nefasta pratica degli sventramenti, alla sostituzione dell’antica edilizia con la nuova, provocando quindi una inammissibile alterazione della plurisecolare, stratificata unità architettonica e ambientale. Contro questi pericoli si è pronunciata ieri Italia Nostra[…], per un piano urbanistico di grande respiro, che ponga fine alla mostruosa espansione edilizia che, da Napoli, sta invadendo tutto il territorio, generando un deforme e disumano ammasso di cemento, privo di requisiti essenziali di un insediamento civile» (A. Cederna, </a:t>
            </a:r>
            <a:r>
              <a:rPr lang="it-IT" sz="2000" i="1" dirty="0"/>
              <a:t>Napoli. Speculazioni e sventramenti</a:t>
            </a:r>
            <a:r>
              <a:rPr lang="it-IT" sz="2000" dirty="0"/>
              <a:t>, in «Repubblica», 1 luglio 1988).</a:t>
            </a:r>
          </a:p>
          <a:p>
            <a:r>
              <a:rPr lang="it-IT" sz="2000" dirty="0">
                <a:hlinkClick r:id="rId2"/>
              </a:rPr>
              <a:t>http://www.archiviocederna.it/cederna-web/scheda/video/IL8000000070/Antonio-Cederna-parla-dei-centri-storici-italiani.html</a:t>
            </a:r>
            <a:endParaRPr lang="it-IT" sz="2000" dirty="0"/>
          </a:p>
          <a:p>
            <a:pPr marL="0" indent="0">
              <a:buNone/>
            </a:pPr>
            <a:endParaRPr lang="it-IT" sz="2000" dirty="0"/>
          </a:p>
        </p:txBody>
      </p:sp>
    </p:spTree>
    <p:extLst>
      <p:ext uri="{BB962C8B-B14F-4D97-AF65-F5344CB8AC3E}">
        <p14:creationId xmlns:p14="http://schemas.microsoft.com/office/powerpoint/2010/main" val="1004419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9788" y="74141"/>
            <a:ext cx="3932237" cy="733167"/>
          </a:xfrm>
          <a:solidFill>
            <a:srgbClr val="00B050"/>
          </a:solidFill>
        </p:spPr>
        <p:txBody>
          <a:bodyPr>
            <a:normAutofit/>
          </a:bodyPr>
          <a:lstStyle/>
          <a:p>
            <a:r>
              <a:rPr lang="it-IT" sz="2400" dirty="0"/>
              <a:t>Hotel Hilton a Monte Mario</a:t>
            </a:r>
          </a:p>
        </p:txBody>
      </p:sp>
      <p:pic>
        <p:nvPicPr>
          <p:cNvPr id="7" name="Segnaposto contenut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86400" y="807308"/>
            <a:ext cx="6227805" cy="4917989"/>
          </a:xfrm>
        </p:spPr>
      </p:pic>
      <p:sp>
        <p:nvSpPr>
          <p:cNvPr id="6" name="Segnaposto testo 5"/>
          <p:cNvSpPr>
            <a:spLocks noGrp="1"/>
          </p:cNvSpPr>
          <p:nvPr>
            <p:ph type="body" sz="half" idx="2"/>
          </p:nvPr>
        </p:nvSpPr>
        <p:spPr>
          <a:xfrm>
            <a:off x="839788" y="906163"/>
            <a:ext cx="3932237" cy="4736756"/>
          </a:xfrm>
          <a:solidFill>
            <a:schemeClr val="accent4">
              <a:lumMod val="40000"/>
              <a:lumOff val="60000"/>
            </a:schemeClr>
          </a:solidFill>
        </p:spPr>
        <p:txBody>
          <a:bodyPr>
            <a:noAutofit/>
          </a:bodyPr>
          <a:lstStyle/>
          <a:p>
            <a:r>
              <a:rPr lang="it-IT" sz="2000" dirty="0"/>
              <a:t>Una delle numerose battaglie contro la cementificazione perse da Cederna fu quella dell’Hotel Hilton a Roma, edificato nel 1963. </a:t>
            </a:r>
          </a:p>
          <a:p>
            <a:r>
              <a:rPr lang="it-IT" sz="2000" dirty="0"/>
              <a:t>La realizzazione di quell’eco mostro, una violenza di 100 mila mc sul crinale di Monte Mario, da allora fa bella mostra in tante cartoline della Capitale. </a:t>
            </a:r>
          </a:p>
          <a:p>
            <a:r>
              <a:rPr lang="it-IT" sz="2000" dirty="0"/>
              <a:t>Cederna adottò l‘Hilton come unità di misura della speculazione fondiaria: una lottizzazione di 2 </a:t>
            </a:r>
            <a:r>
              <a:rPr lang="it-IT" sz="2000" dirty="0" err="1"/>
              <a:t>hilton</a:t>
            </a:r>
            <a:r>
              <a:rPr lang="it-IT" sz="2000" dirty="0"/>
              <a:t>, uno scempio di 3 </a:t>
            </a:r>
            <a:r>
              <a:rPr lang="it-IT" sz="2000" dirty="0" err="1"/>
              <a:t>hilton</a:t>
            </a:r>
            <a:r>
              <a:rPr lang="it-IT" sz="2000" dirty="0"/>
              <a:t> e mezzo...</a:t>
            </a:r>
            <a:br>
              <a:rPr lang="it-IT" sz="2000" dirty="0"/>
            </a:br>
            <a:endParaRPr lang="it-IT" sz="2000" dirty="0"/>
          </a:p>
        </p:txBody>
      </p:sp>
    </p:spTree>
    <p:extLst>
      <p:ext uri="{BB962C8B-B14F-4D97-AF65-F5344CB8AC3E}">
        <p14:creationId xmlns:p14="http://schemas.microsoft.com/office/powerpoint/2010/main" val="802129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0"/>
            <a:ext cx="10515600" cy="856735"/>
          </a:xfrm>
          <a:solidFill>
            <a:srgbClr val="00B050"/>
          </a:solidFill>
        </p:spPr>
        <p:txBody>
          <a:bodyPr>
            <a:normAutofit/>
          </a:bodyPr>
          <a:lstStyle/>
          <a:p>
            <a:pPr algn="ctr"/>
            <a:r>
              <a:rPr lang="it-IT" sz="3600" dirty="0"/>
              <a:t>La Sardegna da salvare (almeno quello che resta)</a:t>
            </a:r>
          </a:p>
        </p:txBody>
      </p:sp>
      <p:sp>
        <p:nvSpPr>
          <p:cNvPr id="3" name="Segnaposto contenuto 2"/>
          <p:cNvSpPr>
            <a:spLocks noGrp="1"/>
          </p:cNvSpPr>
          <p:nvPr>
            <p:ph sz="half" idx="1"/>
          </p:nvPr>
        </p:nvSpPr>
        <p:spPr>
          <a:xfrm>
            <a:off x="838200" y="1103870"/>
            <a:ext cx="5181600" cy="5073093"/>
          </a:xfrm>
          <a:solidFill>
            <a:schemeClr val="accent4">
              <a:lumMod val="40000"/>
              <a:lumOff val="60000"/>
            </a:schemeClr>
          </a:solidFill>
        </p:spPr>
        <p:txBody>
          <a:bodyPr>
            <a:normAutofit lnSpcReduction="10000"/>
          </a:bodyPr>
          <a:lstStyle/>
          <a:p>
            <a:r>
              <a:rPr lang="it-IT" sz="2000" dirty="0"/>
              <a:t>Che fare per scongiurare l’alluvione di cemento e asfalto che sta per abbattersi sulle località costiere della Sardegna e salvare l’isola dalla «banda di lottizzatori famelici» come l’</a:t>
            </a:r>
            <a:r>
              <a:rPr lang="it-IT" sz="2000" dirty="0" err="1"/>
              <a:t>Aga</a:t>
            </a:r>
            <a:r>
              <a:rPr lang="it-IT" sz="2000" dirty="0"/>
              <a:t> Khan e Berlusconi, si chiedeva Cederna agli inizi del 1983. </a:t>
            </a:r>
          </a:p>
          <a:p>
            <a:r>
              <a:rPr lang="it-IT" sz="2000" dirty="0"/>
              <a:t>La risposta: una drastica riduzione delle cubature previste dai piani regolatori e l’individuazione di aree che, per il loro valore ambientale, paesistico, naturalistico e culturale devono essere considerate, da qui all’infinito, intoccabili, e da destinare a parco e riserva naturale.</a:t>
            </a:r>
          </a:p>
          <a:p>
            <a:r>
              <a:rPr lang="it-IT" sz="2000" dirty="0"/>
              <a:t>Un comitato di salute pubblica deve mettersi subito al lavoro, per definire le aree e tutelare flora, vegetazione, geologia, fauna, archeologia, paesaggio a salvaguardia della stessa identità storica della Sardegna.</a:t>
            </a:r>
          </a:p>
        </p:txBody>
      </p:sp>
      <p:pic>
        <p:nvPicPr>
          <p:cNvPr id="5" name="Segnaposto contenut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199" y="1474573"/>
            <a:ext cx="5443151" cy="4308389"/>
          </a:xfrm>
        </p:spPr>
      </p:pic>
    </p:spTree>
    <p:extLst>
      <p:ext uri="{BB962C8B-B14F-4D97-AF65-F5344CB8AC3E}">
        <p14:creationId xmlns:p14="http://schemas.microsoft.com/office/powerpoint/2010/main" val="1228613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5904"/>
            <a:ext cx="10515600" cy="922638"/>
          </a:xfrm>
          <a:solidFill>
            <a:srgbClr val="00B050"/>
          </a:solidFill>
        </p:spPr>
        <p:txBody>
          <a:bodyPr/>
          <a:lstStyle/>
          <a:p>
            <a:pPr algn="ctr"/>
            <a:r>
              <a:rPr lang="it-IT" dirty="0"/>
              <a:t>E oggi in Sardegna…?</a:t>
            </a:r>
          </a:p>
        </p:txBody>
      </p:sp>
      <p:sp>
        <p:nvSpPr>
          <p:cNvPr id="5" name="Segnaposto contenuto 4"/>
          <p:cNvSpPr>
            <a:spLocks noGrp="1"/>
          </p:cNvSpPr>
          <p:nvPr>
            <p:ph idx="1"/>
          </p:nvPr>
        </p:nvSpPr>
        <p:spPr>
          <a:xfrm>
            <a:off x="838200" y="1351006"/>
            <a:ext cx="10515600" cy="5041085"/>
          </a:xfrm>
          <a:solidFill>
            <a:schemeClr val="accent4">
              <a:lumMod val="40000"/>
              <a:lumOff val="60000"/>
            </a:schemeClr>
          </a:solidFill>
        </p:spPr>
        <p:txBody>
          <a:bodyPr>
            <a:normAutofit/>
          </a:bodyPr>
          <a:lstStyle/>
          <a:p>
            <a:r>
              <a:rPr lang="it-IT" sz="2400" dirty="0"/>
              <a:t>Nel gennaio 2021 la Regione Sardegna approva il nuovo piano casa: consentito un aumento delle cubature fino al 50% dell’esistente e a due passi dal mare.</a:t>
            </a:r>
          </a:p>
          <a:p>
            <a:r>
              <a:rPr lang="it-IT" sz="2400" dirty="0"/>
              <a:t>La giunta sardo-leghista di Christian </a:t>
            </a:r>
            <a:r>
              <a:rPr lang="it-IT" sz="2400" dirty="0" err="1"/>
              <a:t>Solinas</a:t>
            </a:r>
            <a:r>
              <a:rPr lang="it-IT" sz="2400" dirty="0"/>
              <a:t> sta cercando di smontare il Piano paesaggistico voluto dall’ex presidente Soru che, dal 2006, ha protetto i 582 chilometri di coste dalla speculazione. </a:t>
            </a:r>
          </a:p>
          <a:p>
            <a:r>
              <a:rPr lang="it-IT" sz="2400" dirty="0"/>
              <a:t>Marzo 2021 il governo Draghi ha rinviato al giudizio della Consulta la legge della giunta sarda approvata lo scorso gennaio, valutandola incostituzionale. </a:t>
            </a:r>
          </a:p>
          <a:p>
            <a:r>
              <a:rPr lang="it-IT" sz="2400" dirty="0"/>
              <a:t>In materia di tutela dei beni paesaggistici, ribadisce il governo, la Carta stabilisce il principio inderogabile della preminenza dell’esecutivo nazionale sulle autonomie locali, che possono intervenire in quello specifico settore solamente pianificando gli interventi insieme e dietro approvazione dei ministeri dei Beni culturali e dell’Ambiente.</a:t>
            </a:r>
          </a:p>
        </p:txBody>
      </p:sp>
    </p:spTree>
    <p:extLst>
      <p:ext uri="{BB962C8B-B14F-4D97-AF65-F5344CB8AC3E}">
        <p14:creationId xmlns:p14="http://schemas.microsoft.com/office/powerpoint/2010/main" val="387107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98854"/>
            <a:ext cx="10515600" cy="807308"/>
          </a:xfrm>
          <a:solidFill>
            <a:srgbClr val="00B050"/>
          </a:solidFill>
        </p:spPr>
        <p:txBody>
          <a:bodyPr>
            <a:normAutofit/>
          </a:bodyPr>
          <a:lstStyle/>
          <a:p>
            <a:pPr algn="ctr"/>
            <a:r>
              <a:rPr lang="it-IT" sz="2800" dirty="0"/>
              <a:t>Leggi fondamentali per la difesa del suolo e dell’acqua e della natura</a:t>
            </a:r>
          </a:p>
        </p:txBody>
      </p:sp>
      <p:sp>
        <p:nvSpPr>
          <p:cNvPr id="3" name="Segnaposto contenuto 2"/>
          <p:cNvSpPr>
            <a:spLocks noGrp="1"/>
          </p:cNvSpPr>
          <p:nvPr>
            <p:ph idx="1"/>
          </p:nvPr>
        </p:nvSpPr>
        <p:spPr>
          <a:xfrm>
            <a:off x="838200" y="1005016"/>
            <a:ext cx="10515600" cy="5171947"/>
          </a:xfrm>
          <a:solidFill>
            <a:schemeClr val="accent4">
              <a:lumMod val="40000"/>
              <a:lumOff val="60000"/>
            </a:schemeClr>
          </a:solidFill>
        </p:spPr>
        <p:txBody>
          <a:bodyPr>
            <a:normAutofit/>
          </a:bodyPr>
          <a:lstStyle/>
          <a:p>
            <a:pPr marL="0" indent="0">
              <a:buNone/>
            </a:pPr>
            <a:r>
              <a:rPr lang="it-IT" sz="2000" dirty="0"/>
              <a:t>Antonio Cederna da deputato della X legislatura collaborò attivamente all'approvazione delle due fondamentali leggi per la difesa del suolo (183/1989) e per la protezione della natura (394/1991).</a:t>
            </a:r>
            <a:br>
              <a:rPr lang="it-IT" sz="2000" dirty="0"/>
            </a:br>
            <a:endParaRPr lang="it-IT" sz="2000" dirty="0"/>
          </a:p>
          <a:p>
            <a:pPr marL="0" indent="0">
              <a:buNone/>
            </a:pPr>
            <a:r>
              <a:rPr lang="it-IT" sz="2000" dirty="0"/>
              <a:t>Legge 183/89:  La presente legge ha per scopo di assicurare la difesa del suolo, il risanamento delle acque, la fruizione e la gestione del patrimonio idrico per gli usi di razionale sviluppo economico e sociale, la tutela degli aspetti ambientali ad essi connessi. </a:t>
            </a:r>
          </a:p>
          <a:p>
            <a:pPr marL="0" indent="0">
              <a:buNone/>
            </a:pPr>
            <a:r>
              <a:rPr lang="it-IT" sz="2000" dirty="0"/>
              <a:t>Legge 394/91:  La presente legge, in attuazione  degli  articoli  9  e  32  della Costituzione e  nel  rispetto  degli  accordi  internazionali,  detta principi fondamentali per l'istituzione  e  la  gestione  delle </a:t>
            </a:r>
            <a:r>
              <a:rPr lang="it-IT" sz="2000" b="1" dirty="0"/>
              <a:t>aree naturali protette</a:t>
            </a:r>
            <a:r>
              <a:rPr lang="it-IT" sz="2000" dirty="0"/>
              <a:t>, al fine di garantire e  di  promuovere,  in  forma coordinata, la  conservazione  e  la  valorizzazione  del  patrimonio naturale del paese. </a:t>
            </a:r>
          </a:p>
          <a:p>
            <a:pPr marL="0" indent="0">
              <a:buNone/>
            </a:pPr>
            <a:r>
              <a:rPr lang="it-IT" sz="2000" dirty="0"/>
              <a:t>Tra i meriti della Legge 394 vi è quello di aver ben armonizzato le competenze tra Stato e Regioni, con il primo che si prefigge il compito di recepire le convenzioni internazionali e le direttive europee, oltre alla conservazione e valorizzazione delle aree; le seconde invece hanno funzioni residuali.</a:t>
            </a:r>
          </a:p>
          <a:p>
            <a:pPr marL="0" indent="0">
              <a:buNone/>
            </a:pPr>
            <a:endParaRPr lang="it-IT" sz="2000" dirty="0"/>
          </a:p>
        </p:txBody>
      </p:sp>
    </p:spTree>
    <p:extLst>
      <p:ext uri="{BB962C8B-B14F-4D97-AF65-F5344CB8AC3E}">
        <p14:creationId xmlns:p14="http://schemas.microsoft.com/office/powerpoint/2010/main" val="940256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9788" y="217714"/>
            <a:ext cx="7206932" cy="862149"/>
          </a:xfrm>
          <a:solidFill>
            <a:srgbClr val="00B050"/>
          </a:solidFill>
        </p:spPr>
        <p:txBody>
          <a:bodyPr>
            <a:normAutofit/>
          </a:bodyPr>
          <a:lstStyle/>
          <a:p>
            <a:r>
              <a:rPr lang="it-IT" sz="3600" b="1" dirty="0"/>
              <a:t>La democrazia è sognare città più belle</a:t>
            </a:r>
          </a:p>
        </p:txBody>
      </p:sp>
      <p:pic>
        <p:nvPicPr>
          <p:cNvPr id="7" name="Segnaposto contenut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51269" y="1471750"/>
            <a:ext cx="6723017" cy="4397238"/>
          </a:xfrm>
        </p:spPr>
      </p:pic>
      <p:sp>
        <p:nvSpPr>
          <p:cNvPr id="6" name="Segnaposto testo 5"/>
          <p:cNvSpPr>
            <a:spLocks noGrp="1"/>
          </p:cNvSpPr>
          <p:nvPr>
            <p:ph type="body" sz="half" idx="2"/>
          </p:nvPr>
        </p:nvSpPr>
        <p:spPr>
          <a:xfrm>
            <a:off x="839788" y="1471749"/>
            <a:ext cx="4089263" cy="4397239"/>
          </a:xfrm>
          <a:solidFill>
            <a:schemeClr val="accent4">
              <a:lumMod val="40000"/>
              <a:lumOff val="60000"/>
            </a:schemeClr>
          </a:solidFill>
        </p:spPr>
        <p:txBody>
          <a:bodyPr>
            <a:normAutofit fontScale="92500" lnSpcReduction="20000"/>
          </a:bodyPr>
          <a:lstStyle/>
          <a:p>
            <a:r>
              <a:rPr lang="it-IT" dirty="0"/>
              <a:t> </a:t>
            </a:r>
            <a:r>
              <a:rPr lang="it-IT" sz="2800" dirty="0"/>
              <a:t>«Liberarsi quanto più possibile dal patrimonio artistico, culturale che la storia, si direbbe, ha avuto il torto di lasciarci in eredità: questo sembra il pensiero dominante dello Stato italiano».</a:t>
            </a:r>
          </a:p>
          <a:p>
            <a:r>
              <a:rPr lang="it-IT" sz="2800" dirty="0"/>
              <a:t>Antonio Cederna muore il 27 agosto del </a:t>
            </a:r>
            <a:r>
              <a:rPr lang="it-IT" sz="2800" dirty="0">
                <a:hlinkClick r:id="rId3" tooltip="1996"/>
              </a:rPr>
              <a:t>1996</a:t>
            </a:r>
            <a:r>
              <a:rPr lang="it-IT" sz="2800" dirty="0"/>
              <a:t>; sei mesi dopo, il 9 marzo </a:t>
            </a:r>
            <a:r>
              <a:rPr lang="it-IT" sz="2800" dirty="0">
                <a:hlinkClick r:id="rId4" tooltip="1997"/>
              </a:rPr>
              <a:t>1997</a:t>
            </a:r>
            <a:r>
              <a:rPr lang="it-IT" sz="2800" dirty="0"/>
              <a:t>, viene festeggiata la prima </a:t>
            </a:r>
            <a:r>
              <a:rPr lang="it-IT" sz="2800" i="1" dirty="0"/>
              <a:t>domenica a piedi</a:t>
            </a:r>
            <a:r>
              <a:rPr lang="it-IT" sz="2800" dirty="0"/>
              <a:t> sull'Appia Antica.</a:t>
            </a:r>
          </a:p>
        </p:txBody>
      </p:sp>
    </p:spTree>
    <p:extLst>
      <p:ext uri="{BB962C8B-B14F-4D97-AF65-F5344CB8AC3E}">
        <p14:creationId xmlns:p14="http://schemas.microsoft.com/office/powerpoint/2010/main" val="1311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0"/>
            <a:ext cx="10515600" cy="926757"/>
          </a:xfrm>
          <a:solidFill>
            <a:srgbClr val="00B050"/>
          </a:solidFill>
        </p:spPr>
        <p:txBody>
          <a:bodyPr/>
          <a:lstStyle/>
          <a:p>
            <a:pPr algn="ctr"/>
            <a:r>
              <a:rPr lang="it-IT" b="1" dirty="0"/>
              <a:t>Di cosa si occupa la storia ambientale?</a:t>
            </a:r>
          </a:p>
        </p:txBody>
      </p:sp>
      <p:sp>
        <p:nvSpPr>
          <p:cNvPr id="3" name="Segnaposto contenuto 2"/>
          <p:cNvSpPr>
            <a:spLocks noGrp="1"/>
          </p:cNvSpPr>
          <p:nvPr>
            <p:ph idx="1"/>
          </p:nvPr>
        </p:nvSpPr>
        <p:spPr>
          <a:xfrm>
            <a:off x="370703" y="1210962"/>
            <a:ext cx="11467070" cy="5268215"/>
          </a:xfrm>
          <a:solidFill>
            <a:schemeClr val="accent4">
              <a:lumMod val="40000"/>
              <a:lumOff val="60000"/>
            </a:schemeClr>
          </a:solidFill>
        </p:spPr>
        <p:txBody>
          <a:bodyPr>
            <a:noAutofit/>
          </a:bodyPr>
          <a:lstStyle/>
          <a:p>
            <a:r>
              <a:rPr lang="it-IT" dirty="0"/>
              <a:t>Giorgio Nebbia (tra i padri dell’ambientalismo in Italia) agli inizi del nuovo millennio ha suggerito quindici settori di ricerca “storico-ambientali”, sulla base degli studi fino ad allora pubblicati, definendo la storia dell’ambiente propriamente detta come «una specie di storia della geografia e del paesaggio, con intrecci con la storia dell’agricoltura, dei boschi e dell’uso del territorio». </a:t>
            </a:r>
          </a:p>
          <a:p>
            <a:r>
              <a:rPr lang="it-IT" dirty="0"/>
              <a:t>Secondo Nebbia, l’oggetto privilegiato della storia dell’ambiente –di cui sottolinea la vocazione interdisciplinare derivante dall’incontro fra i </a:t>
            </a:r>
            <a:r>
              <a:rPr lang="it-IT" dirty="0" err="1"/>
              <a:t>saperi</a:t>
            </a:r>
            <a:r>
              <a:rPr lang="it-IT" dirty="0"/>
              <a:t> delle scienze naturali, della storia, della sociologia, della geografia e dell’urbanistica –è rappresentato dalle complesse interazioni fra l’azione antropica, l’ambiente, la natura e gli ecosistemi artificiali (città e aree industriali).</a:t>
            </a:r>
          </a:p>
        </p:txBody>
      </p:sp>
    </p:spTree>
    <p:extLst>
      <p:ext uri="{BB962C8B-B14F-4D97-AF65-F5344CB8AC3E}">
        <p14:creationId xmlns:p14="http://schemas.microsoft.com/office/powerpoint/2010/main" val="8760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DB922-FC29-450F-A4EB-1C36AFDB9F5A}"/>
              </a:ext>
            </a:extLst>
          </p:cNvPr>
          <p:cNvSpPr>
            <a:spLocks noGrp="1"/>
          </p:cNvSpPr>
          <p:nvPr>
            <p:ph type="title"/>
          </p:nvPr>
        </p:nvSpPr>
        <p:spPr>
          <a:xfrm>
            <a:off x="838200" y="1"/>
            <a:ext cx="10515600" cy="1126434"/>
          </a:xfrm>
          <a:solidFill>
            <a:schemeClr val="accent6">
              <a:lumMod val="60000"/>
              <a:lumOff val="40000"/>
            </a:schemeClr>
          </a:solidFill>
        </p:spPr>
        <p:txBody>
          <a:bodyPr/>
          <a:lstStyle/>
          <a:p>
            <a:pPr algn="ctr"/>
            <a:r>
              <a:rPr lang="it-IT" dirty="0"/>
              <a:t>Le radici del movimento ambientalista</a:t>
            </a:r>
          </a:p>
        </p:txBody>
      </p:sp>
      <p:sp>
        <p:nvSpPr>
          <p:cNvPr id="3" name="Segnaposto contenuto 2">
            <a:extLst>
              <a:ext uri="{FF2B5EF4-FFF2-40B4-BE49-F238E27FC236}">
                <a16:creationId xmlns:a16="http://schemas.microsoft.com/office/drawing/2014/main" id="{565BF8C2-25BC-4B88-AF67-FA68EFBB4E02}"/>
              </a:ext>
            </a:extLst>
          </p:cNvPr>
          <p:cNvSpPr>
            <a:spLocks noGrp="1"/>
          </p:cNvSpPr>
          <p:nvPr>
            <p:ph idx="1"/>
          </p:nvPr>
        </p:nvSpPr>
        <p:spPr>
          <a:xfrm>
            <a:off x="838200" y="1351723"/>
            <a:ext cx="10515600" cy="5197123"/>
          </a:xfrm>
          <a:solidFill>
            <a:schemeClr val="accent4">
              <a:lumMod val="40000"/>
              <a:lumOff val="60000"/>
            </a:schemeClr>
          </a:solidFill>
        </p:spPr>
        <p:txBody>
          <a:bodyPr>
            <a:normAutofit lnSpcReduction="10000"/>
          </a:bodyPr>
          <a:lstStyle/>
          <a:p>
            <a:r>
              <a:rPr lang="it-IT" dirty="0"/>
              <a:t>La storia del movimento ambientalista italiano è piuttosto recente. </a:t>
            </a:r>
          </a:p>
          <a:p>
            <a:r>
              <a:rPr lang="it-IT" dirty="0"/>
              <a:t>L’ambientalismo cosiddetto conservazionista nasce a cavallo fra gli anni cinquanta e sessanta, prima con Italia Nostra (1955), poi con il </a:t>
            </a:r>
            <a:r>
              <a:rPr lang="it-IT" dirty="0" err="1"/>
              <a:t>wwf</a:t>
            </a:r>
            <a:r>
              <a:rPr lang="it-IT" dirty="0"/>
              <a:t> Italia (1966). </a:t>
            </a:r>
          </a:p>
          <a:p>
            <a:r>
              <a:rPr lang="it-IT" dirty="0"/>
              <a:t>Negli anni settanta si sviluppano movimenti ambientali più centrati sulla qualità della vita nelle città e nelle fabbriche.</a:t>
            </a:r>
          </a:p>
          <a:p>
            <a:r>
              <a:rPr lang="it-IT" dirty="0"/>
              <a:t>È negli anni ottanta che esplode il movimento ambientalista sotto la spinta di diversi fattori: l’opposizione al nucleare, la protesta contro il sistema dei partiti, l’adesione popolare alle associazioni ambientaliste. </a:t>
            </a:r>
          </a:p>
          <a:p>
            <a:r>
              <a:rPr lang="it-IT" dirty="0"/>
              <a:t>È in quegli anni che si mostra anche tutta la varietà ideologica e organizzativa del movimento. </a:t>
            </a:r>
          </a:p>
          <a:p>
            <a:pPr marL="0" indent="0">
              <a:buNone/>
            </a:pPr>
            <a:r>
              <a:rPr lang="it-IT" sz="1800" dirty="0"/>
              <a:t>(Si veda: G. Nebbia, </a:t>
            </a:r>
            <a:r>
              <a:rPr lang="it-IT" sz="1800" i="1" dirty="0"/>
              <a:t>Scritti di storia dell’ambiente e dell’ambientalismo 1970-2013</a:t>
            </a:r>
            <a:r>
              <a:rPr lang="it-IT" sz="1800" dirty="0"/>
              <a:t>, a cura di Luigi Piccioni, su I quaderni di </a:t>
            </a:r>
            <a:r>
              <a:rPr lang="it-IT" sz="1800" dirty="0" err="1"/>
              <a:t>Altronovecento</a:t>
            </a:r>
            <a:r>
              <a:rPr lang="it-IT" sz="1800" dirty="0"/>
              <a:t> n.4)</a:t>
            </a:r>
          </a:p>
        </p:txBody>
      </p:sp>
    </p:spTree>
    <p:extLst>
      <p:ext uri="{BB962C8B-B14F-4D97-AF65-F5344CB8AC3E}">
        <p14:creationId xmlns:p14="http://schemas.microsoft.com/office/powerpoint/2010/main" val="81809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F3600C-6F5E-46FC-9953-27140F3062E0}"/>
              </a:ext>
            </a:extLst>
          </p:cNvPr>
          <p:cNvSpPr>
            <a:spLocks noGrp="1"/>
          </p:cNvSpPr>
          <p:nvPr>
            <p:ph type="title"/>
          </p:nvPr>
        </p:nvSpPr>
        <p:spPr>
          <a:solidFill>
            <a:schemeClr val="accent6">
              <a:lumMod val="60000"/>
              <a:lumOff val="40000"/>
            </a:schemeClr>
          </a:solidFill>
        </p:spPr>
        <p:txBody>
          <a:bodyPr/>
          <a:lstStyle/>
          <a:p>
            <a:r>
              <a:rPr lang="it-IT" dirty="0"/>
              <a:t>Personalità e protagonisti dell’ambientalismo</a:t>
            </a:r>
          </a:p>
        </p:txBody>
      </p:sp>
      <p:sp>
        <p:nvSpPr>
          <p:cNvPr id="3" name="Segnaposto contenuto 2">
            <a:extLst>
              <a:ext uri="{FF2B5EF4-FFF2-40B4-BE49-F238E27FC236}">
                <a16:creationId xmlns:a16="http://schemas.microsoft.com/office/drawing/2014/main" id="{1FD3673D-8574-4755-BB60-075A76CF9578}"/>
              </a:ext>
            </a:extLst>
          </p:cNvPr>
          <p:cNvSpPr>
            <a:spLocks noGrp="1"/>
          </p:cNvSpPr>
          <p:nvPr>
            <p:ph sz="half" idx="1"/>
          </p:nvPr>
        </p:nvSpPr>
        <p:spPr/>
        <p:txBody>
          <a:bodyPr>
            <a:normAutofit fontScale="92500"/>
          </a:bodyPr>
          <a:lstStyle/>
          <a:p>
            <a:r>
              <a:rPr lang="it-IT" sz="3200" dirty="0"/>
              <a:t>Antonio Cederna (1921-1996)</a:t>
            </a:r>
          </a:p>
          <a:p>
            <a:pPr marL="0" indent="0">
              <a:buNone/>
            </a:pPr>
            <a:r>
              <a:rPr lang="it-IT" sz="3200" i="1" dirty="0"/>
              <a:t>«In nome di un principio fondamentale: ossia che prioritaria è la salvaguardia dei beni culturali, paesistici e naturali. Tutto il resto viene dopo e qualunque ipotesi di cambiamento o di sviluppo va rigorosamente subordinata a questi valori»</a:t>
            </a:r>
          </a:p>
        </p:txBody>
      </p:sp>
      <p:pic>
        <p:nvPicPr>
          <p:cNvPr id="6" name="Segnaposto contenuto 5">
            <a:extLst>
              <a:ext uri="{FF2B5EF4-FFF2-40B4-BE49-F238E27FC236}">
                <a16:creationId xmlns:a16="http://schemas.microsoft.com/office/drawing/2014/main" id="{7D7820F9-215E-460D-AA4F-3BB3B407A72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51373" y="1974573"/>
            <a:ext cx="4359965" cy="4202389"/>
          </a:xfrm>
        </p:spPr>
      </p:pic>
    </p:spTree>
    <p:extLst>
      <p:ext uri="{BB962C8B-B14F-4D97-AF65-F5344CB8AC3E}">
        <p14:creationId xmlns:p14="http://schemas.microsoft.com/office/powerpoint/2010/main" val="3412773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B7C30F-9726-480E-A64E-9748518A0525}"/>
              </a:ext>
            </a:extLst>
          </p:cNvPr>
          <p:cNvSpPr>
            <a:spLocks noGrp="1"/>
          </p:cNvSpPr>
          <p:nvPr>
            <p:ph type="title"/>
          </p:nvPr>
        </p:nvSpPr>
        <p:spPr>
          <a:solidFill>
            <a:schemeClr val="accent6">
              <a:lumMod val="60000"/>
              <a:lumOff val="40000"/>
            </a:schemeClr>
          </a:solidFill>
        </p:spPr>
        <p:txBody>
          <a:bodyPr/>
          <a:lstStyle/>
          <a:p>
            <a:pPr algn="ctr"/>
            <a:r>
              <a:rPr lang="it-IT" dirty="0"/>
              <a:t>Personalità e protagonisti dell’ambientalismo</a:t>
            </a:r>
          </a:p>
        </p:txBody>
      </p:sp>
      <p:sp>
        <p:nvSpPr>
          <p:cNvPr id="3" name="Segnaposto contenuto 2">
            <a:extLst>
              <a:ext uri="{FF2B5EF4-FFF2-40B4-BE49-F238E27FC236}">
                <a16:creationId xmlns:a16="http://schemas.microsoft.com/office/drawing/2014/main" id="{5508FA55-B221-48AC-B800-B05D27D474C4}"/>
              </a:ext>
            </a:extLst>
          </p:cNvPr>
          <p:cNvSpPr>
            <a:spLocks noGrp="1"/>
          </p:cNvSpPr>
          <p:nvPr>
            <p:ph sz="half" idx="1"/>
          </p:nvPr>
        </p:nvSpPr>
        <p:spPr>
          <a:xfrm>
            <a:off x="838200" y="1974575"/>
            <a:ext cx="5181600" cy="3975652"/>
          </a:xfrm>
        </p:spPr>
        <p:txBody>
          <a:bodyPr/>
          <a:lstStyle/>
          <a:p>
            <a:r>
              <a:rPr lang="it-IT" sz="3200" dirty="0"/>
              <a:t>Laura Conti  (1921-1993)</a:t>
            </a:r>
          </a:p>
          <a:p>
            <a:pPr marL="0" indent="0">
              <a:buNone/>
            </a:pPr>
            <a:r>
              <a:rPr lang="en-US" sz="3200" i="1" dirty="0"/>
              <a:t>“</a:t>
            </a:r>
            <a:r>
              <a:rPr lang="en-US" sz="3200" i="1" dirty="0" err="1"/>
              <a:t>Quanto</a:t>
            </a:r>
            <a:r>
              <a:rPr lang="en-US" sz="3200" i="1" dirty="0"/>
              <a:t> ci </a:t>
            </a:r>
            <a:r>
              <a:rPr lang="en-US" sz="3200" i="1" dirty="0" err="1"/>
              <a:t>vorrà</a:t>
            </a:r>
            <a:r>
              <a:rPr lang="en-US" sz="3200" i="1" dirty="0"/>
              <a:t> prima </a:t>
            </a:r>
            <a:r>
              <a:rPr lang="en-US" sz="3200" i="1" dirty="0" err="1"/>
              <a:t>che</a:t>
            </a:r>
            <a:r>
              <a:rPr lang="en-US" sz="3200" i="1" dirty="0"/>
              <a:t> le </a:t>
            </a:r>
            <a:r>
              <a:rPr lang="en-US" sz="3200" i="1" dirty="0" err="1"/>
              <a:t>nostre</a:t>
            </a:r>
            <a:r>
              <a:rPr lang="en-US" sz="3200" i="1" dirty="0"/>
              <a:t> </a:t>
            </a:r>
            <a:r>
              <a:rPr lang="en-US" sz="3200" i="1" dirty="0" err="1"/>
              <a:t>acque</a:t>
            </a:r>
            <a:r>
              <a:rPr lang="en-US" sz="3200" i="1" dirty="0"/>
              <a:t> inquinate </a:t>
            </a:r>
            <a:r>
              <a:rPr lang="en-US" sz="3200" i="1" dirty="0" err="1"/>
              <a:t>si</a:t>
            </a:r>
            <a:r>
              <a:rPr lang="en-US" sz="3200" i="1" dirty="0"/>
              <a:t> </a:t>
            </a:r>
            <a:r>
              <a:rPr lang="en-US" sz="3200" i="1" dirty="0" err="1"/>
              <a:t>autodepurino</a:t>
            </a:r>
            <a:r>
              <a:rPr lang="en-US" sz="3200" i="1" dirty="0"/>
              <a:t> tanto da </a:t>
            </a:r>
            <a:r>
              <a:rPr lang="en-US" sz="3200" i="1" dirty="0" err="1"/>
              <a:t>ritrovare</a:t>
            </a:r>
            <a:r>
              <a:rPr lang="en-US" sz="3200" i="1" dirty="0"/>
              <a:t> la </a:t>
            </a:r>
            <a:r>
              <a:rPr lang="en-US" sz="3200" i="1" dirty="0" err="1"/>
              <a:t>perduta</a:t>
            </a:r>
            <a:r>
              <a:rPr lang="en-US" sz="3200" i="1" dirty="0"/>
              <a:t> </a:t>
            </a:r>
            <a:r>
              <a:rPr lang="en-US" sz="3200" i="1" dirty="0" err="1"/>
              <a:t>pescosità</a:t>
            </a:r>
            <a:r>
              <a:rPr lang="en-US" sz="3200" i="1" dirty="0"/>
              <a:t>, e </a:t>
            </a:r>
            <a:r>
              <a:rPr lang="en-US" sz="3200" i="1" dirty="0" err="1"/>
              <a:t>quanto</a:t>
            </a:r>
            <a:r>
              <a:rPr lang="en-US" sz="3200" i="1" dirty="0"/>
              <a:t> prima </a:t>
            </a:r>
            <a:r>
              <a:rPr lang="en-US" sz="3200" i="1" dirty="0" err="1"/>
              <a:t>che</a:t>
            </a:r>
            <a:r>
              <a:rPr lang="en-US" sz="3200" i="1" dirty="0"/>
              <a:t> </a:t>
            </a:r>
            <a:r>
              <a:rPr lang="en-US" sz="3200" i="1" dirty="0" err="1"/>
              <a:t>i</a:t>
            </a:r>
            <a:r>
              <a:rPr lang="en-US" sz="3200" i="1" dirty="0"/>
              <a:t> </a:t>
            </a:r>
            <a:r>
              <a:rPr lang="en-US" sz="3200" i="1" dirty="0" err="1"/>
              <a:t>rimboschimenti</a:t>
            </a:r>
            <a:r>
              <a:rPr lang="en-US" sz="3200" i="1" dirty="0"/>
              <a:t> </a:t>
            </a:r>
            <a:r>
              <a:rPr lang="en-US" sz="3200" i="1" dirty="0" err="1"/>
              <a:t>normalizzino</a:t>
            </a:r>
            <a:r>
              <a:rPr lang="en-US" sz="3200" i="1" dirty="0"/>
              <a:t> il </a:t>
            </a:r>
            <a:r>
              <a:rPr lang="en-US" sz="3200" i="1" dirty="0" err="1"/>
              <a:t>ciclo</a:t>
            </a:r>
            <a:r>
              <a:rPr lang="en-US" sz="3200" i="1" dirty="0"/>
              <a:t> </a:t>
            </a:r>
            <a:r>
              <a:rPr lang="en-US" sz="3200" i="1" dirty="0" err="1"/>
              <a:t>dell’acqua</a:t>
            </a:r>
            <a:r>
              <a:rPr lang="en-US" sz="3200" i="1" dirty="0"/>
              <a:t>?”</a:t>
            </a:r>
            <a:endParaRPr lang="it-IT" sz="3200" dirty="0"/>
          </a:p>
        </p:txBody>
      </p:sp>
      <p:pic>
        <p:nvPicPr>
          <p:cNvPr id="6" name="Segnaposto contenuto 5">
            <a:extLst>
              <a:ext uri="{FF2B5EF4-FFF2-40B4-BE49-F238E27FC236}">
                <a16:creationId xmlns:a16="http://schemas.microsoft.com/office/drawing/2014/main" id="{3E0EE252-B14F-48B0-866D-AA34A0DEF78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27305" y="1974575"/>
            <a:ext cx="4926496" cy="3975652"/>
          </a:xfrm>
        </p:spPr>
      </p:pic>
    </p:spTree>
    <p:extLst>
      <p:ext uri="{BB962C8B-B14F-4D97-AF65-F5344CB8AC3E}">
        <p14:creationId xmlns:p14="http://schemas.microsoft.com/office/powerpoint/2010/main" val="2762344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3B9BE-C024-4387-A96B-1E1C349CD37A}"/>
              </a:ext>
            </a:extLst>
          </p:cNvPr>
          <p:cNvSpPr>
            <a:spLocks noGrp="1"/>
          </p:cNvSpPr>
          <p:nvPr>
            <p:ph type="title"/>
          </p:nvPr>
        </p:nvSpPr>
        <p:spPr>
          <a:solidFill>
            <a:schemeClr val="accent6"/>
          </a:solidFill>
        </p:spPr>
        <p:txBody>
          <a:bodyPr/>
          <a:lstStyle/>
          <a:p>
            <a:r>
              <a:rPr lang="it-IT" dirty="0"/>
              <a:t>Personalità e protagonisti dell’ambientalismo</a:t>
            </a:r>
          </a:p>
        </p:txBody>
      </p:sp>
      <p:sp>
        <p:nvSpPr>
          <p:cNvPr id="3" name="Segnaposto contenuto 2">
            <a:extLst>
              <a:ext uri="{FF2B5EF4-FFF2-40B4-BE49-F238E27FC236}">
                <a16:creationId xmlns:a16="http://schemas.microsoft.com/office/drawing/2014/main" id="{FC725A98-4BD8-4466-8AC5-C449AF887F83}"/>
              </a:ext>
            </a:extLst>
          </p:cNvPr>
          <p:cNvSpPr>
            <a:spLocks noGrp="1"/>
          </p:cNvSpPr>
          <p:nvPr>
            <p:ph sz="half" idx="1"/>
          </p:nvPr>
        </p:nvSpPr>
        <p:spPr/>
        <p:txBody>
          <a:bodyPr/>
          <a:lstStyle/>
          <a:p>
            <a:r>
              <a:rPr lang="it-IT" b="0" i="1" dirty="0">
                <a:solidFill>
                  <a:srgbClr val="212529"/>
                </a:solidFill>
                <a:effectLst/>
                <a:latin typeface="Times New Roman" panose="02020603050405020304" pitchFamily="18" charset="0"/>
              </a:rPr>
              <a:t>«Il pretenzioso motto del '</a:t>
            </a:r>
            <a:r>
              <a:rPr lang="it-IT" b="0" i="1" dirty="0" err="1">
                <a:solidFill>
                  <a:srgbClr val="212529"/>
                </a:solidFill>
                <a:effectLst/>
                <a:latin typeface="Times New Roman" panose="02020603050405020304" pitchFamily="18" charset="0"/>
              </a:rPr>
              <a:t>citius</a:t>
            </a:r>
            <a:r>
              <a:rPr lang="it-IT" b="0" i="1" dirty="0">
                <a:solidFill>
                  <a:srgbClr val="212529"/>
                </a:solidFill>
                <a:effectLst/>
                <a:latin typeface="Times New Roman" panose="02020603050405020304" pitchFamily="18" charset="0"/>
              </a:rPr>
              <a:t>, </a:t>
            </a:r>
            <a:r>
              <a:rPr lang="it-IT" b="0" i="1" dirty="0" err="1">
                <a:solidFill>
                  <a:srgbClr val="212529"/>
                </a:solidFill>
                <a:effectLst/>
                <a:latin typeface="Times New Roman" panose="02020603050405020304" pitchFamily="18" charset="0"/>
              </a:rPr>
              <a:t>altius</a:t>
            </a:r>
            <a:r>
              <a:rPr lang="it-IT" b="0" i="1" dirty="0">
                <a:solidFill>
                  <a:srgbClr val="212529"/>
                </a:solidFill>
                <a:effectLst/>
                <a:latin typeface="Times New Roman" panose="02020603050405020304" pitchFamily="18" charset="0"/>
              </a:rPr>
              <a:t>, </a:t>
            </a:r>
            <a:r>
              <a:rPr lang="it-IT" b="0" i="1" dirty="0" err="1">
                <a:solidFill>
                  <a:srgbClr val="212529"/>
                </a:solidFill>
                <a:effectLst/>
                <a:latin typeface="Times New Roman" panose="02020603050405020304" pitchFamily="18" charset="0"/>
              </a:rPr>
              <a:t>fortius</a:t>
            </a:r>
            <a:r>
              <a:rPr lang="it-IT" b="0" i="1" dirty="0">
                <a:solidFill>
                  <a:srgbClr val="212529"/>
                </a:solidFill>
                <a:effectLst/>
                <a:latin typeface="Times New Roman" panose="02020603050405020304" pitchFamily="18" charset="0"/>
              </a:rPr>
              <a:t>' (più veloce, più alto, più forte) che contiene la quintessenza della nostra cultura della competizione, dovrà urgentemente convertirsi in un più modesto, ma più vitale, '</a:t>
            </a:r>
            <a:r>
              <a:rPr lang="it-IT" b="0" i="1" dirty="0" err="1">
                <a:solidFill>
                  <a:srgbClr val="212529"/>
                </a:solidFill>
                <a:effectLst/>
                <a:latin typeface="Times New Roman" panose="02020603050405020304" pitchFamily="18" charset="0"/>
              </a:rPr>
              <a:t>lentius</a:t>
            </a:r>
            <a:r>
              <a:rPr lang="it-IT" b="0" i="1" dirty="0">
                <a:solidFill>
                  <a:srgbClr val="212529"/>
                </a:solidFill>
                <a:effectLst/>
                <a:latin typeface="Times New Roman" panose="02020603050405020304" pitchFamily="18" charset="0"/>
              </a:rPr>
              <a:t>, </a:t>
            </a:r>
            <a:r>
              <a:rPr lang="it-IT" b="0" i="1" dirty="0" err="1">
                <a:solidFill>
                  <a:srgbClr val="212529"/>
                </a:solidFill>
                <a:effectLst/>
                <a:latin typeface="Times New Roman" panose="02020603050405020304" pitchFamily="18" charset="0"/>
              </a:rPr>
              <a:t>suavius</a:t>
            </a:r>
            <a:r>
              <a:rPr lang="it-IT" b="0" i="1" dirty="0">
                <a:solidFill>
                  <a:srgbClr val="212529"/>
                </a:solidFill>
                <a:effectLst/>
                <a:latin typeface="Times New Roman" panose="02020603050405020304" pitchFamily="18" charset="0"/>
              </a:rPr>
              <a:t>, </a:t>
            </a:r>
            <a:r>
              <a:rPr lang="it-IT" b="0" i="1" dirty="0" err="1">
                <a:solidFill>
                  <a:srgbClr val="212529"/>
                </a:solidFill>
                <a:effectLst/>
                <a:latin typeface="Times New Roman" panose="02020603050405020304" pitchFamily="18" charset="0"/>
              </a:rPr>
              <a:t>profundius</a:t>
            </a:r>
            <a:r>
              <a:rPr lang="it-IT" b="0" i="1" dirty="0">
                <a:solidFill>
                  <a:srgbClr val="212529"/>
                </a:solidFill>
                <a:effectLst/>
                <a:latin typeface="Times New Roman" panose="02020603050405020304" pitchFamily="18" charset="0"/>
              </a:rPr>
              <a:t>' (più lento, più dolce, più in profondità)».</a:t>
            </a:r>
            <a:endParaRPr lang="it-IT" i="1" dirty="0"/>
          </a:p>
        </p:txBody>
      </p:sp>
      <p:pic>
        <p:nvPicPr>
          <p:cNvPr id="6" name="Segnaposto contenuto 5">
            <a:extLst>
              <a:ext uri="{FF2B5EF4-FFF2-40B4-BE49-F238E27FC236}">
                <a16:creationId xmlns:a16="http://schemas.microsoft.com/office/drawing/2014/main" id="{3A438D39-C46E-4457-A558-8D9BB3D83D1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21287" y="2054087"/>
            <a:ext cx="5032513" cy="4028661"/>
          </a:xfrm>
        </p:spPr>
      </p:pic>
    </p:spTree>
    <p:extLst>
      <p:ext uri="{BB962C8B-B14F-4D97-AF65-F5344CB8AC3E}">
        <p14:creationId xmlns:p14="http://schemas.microsoft.com/office/powerpoint/2010/main" val="143460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A63F1D-A051-4AEB-85DE-D8EC19CBDC86}"/>
              </a:ext>
            </a:extLst>
          </p:cNvPr>
          <p:cNvSpPr>
            <a:spLocks noGrp="1"/>
          </p:cNvSpPr>
          <p:nvPr>
            <p:ph type="title"/>
          </p:nvPr>
        </p:nvSpPr>
        <p:spPr>
          <a:xfrm>
            <a:off x="838200" y="132523"/>
            <a:ext cx="10515600" cy="1139686"/>
          </a:xfrm>
          <a:solidFill>
            <a:schemeClr val="accent6"/>
          </a:solidFill>
        </p:spPr>
        <p:txBody>
          <a:bodyPr/>
          <a:lstStyle/>
          <a:p>
            <a:r>
              <a:rPr lang="it-IT" dirty="0"/>
              <a:t>I rischi di una sterile contrapposizione politica</a:t>
            </a:r>
          </a:p>
        </p:txBody>
      </p:sp>
      <p:sp>
        <p:nvSpPr>
          <p:cNvPr id="3" name="Segnaposto contenuto 2">
            <a:extLst>
              <a:ext uri="{FF2B5EF4-FFF2-40B4-BE49-F238E27FC236}">
                <a16:creationId xmlns:a16="http://schemas.microsoft.com/office/drawing/2014/main" id="{F1857766-DF07-4453-A9C1-99D6B7C6760A}"/>
              </a:ext>
            </a:extLst>
          </p:cNvPr>
          <p:cNvSpPr>
            <a:spLocks noGrp="1"/>
          </p:cNvSpPr>
          <p:nvPr>
            <p:ph sz="half" idx="1"/>
          </p:nvPr>
        </p:nvSpPr>
        <p:spPr>
          <a:xfrm>
            <a:off x="838200" y="1643270"/>
            <a:ext cx="5181600" cy="5214729"/>
          </a:xfrm>
        </p:spPr>
        <p:txBody>
          <a:bodyPr>
            <a:normAutofit fontScale="85000" lnSpcReduction="20000"/>
          </a:bodyPr>
          <a:lstStyle/>
          <a:p>
            <a:r>
              <a:rPr lang="it-IT" b="0" i="1" dirty="0">
                <a:solidFill>
                  <a:srgbClr val="333333"/>
                </a:solidFill>
                <a:effectLst/>
                <a:latin typeface="open sans" panose="020B0606030504020204" pitchFamily="34" charset="0"/>
              </a:rPr>
              <a:t>“Se i verdi sapranno rinunciare alla tentazione intellettualistica di presentarsi come rinnovatori del mondo con progetti e principi astratti, e riusciranno invece a collegarsi a quanto di vivo e di propositivo si può ricavare dall’esperienza non ancora cancellata dei rapporti tra uomo e natura, e tra uomini, nella cultura popolare, il discorso verde potrebbe smascherare contemporaneamente la falsità del “conservatorismo” della destra e del “progressismo” della sinistra, prospettando una via d’uscita davvero liberata dalla consunta polarizzazione ereditaria tra destra e sinistra”</a:t>
            </a:r>
            <a:endParaRPr lang="it-IT" dirty="0"/>
          </a:p>
        </p:txBody>
      </p:sp>
      <p:pic>
        <p:nvPicPr>
          <p:cNvPr id="6" name="Segnaposto contenuto 5">
            <a:extLst>
              <a:ext uri="{FF2B5EF4-FFF2-40B4-BE49-F238E27FC236}">
                <a16:creationId xmlns:a16="http://schemas.microsoft.com/office/drawing/2014/main" id="{4A6167B3-E106-4C2A-B216-E3DD889FD0A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1" y="2292626"/>
            <a:ext cx="5181599" cy="3591339"/>
          </a:xfrm>
        </p:spPr>
      </p:pic>
    </p:spTree>
    <p:extLst>
      <p:ext uri="{BB962C8B-B14F-4D97-AF65-F5344CB8AC3E}">
        <p14:creationId xmlns:p14="http://schemas.microsoft.com/office/powerpoint/2010/main" val="376358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F2CBAF-4D0F-4F7E-B1A6-43BAA1260F1B}"/>
              </a:ext>
            </a:extLst>
          </p:cNvPr>
          <p:cNvSpPr>
            <a:spLocks noGrp="1"/>
          </p:cNvSpPr>
          <p:nvPr>
            <p:ph type="title"/>
          </p:nvPr>
        </p:nvSpPr>
        <p:spPr>
          <a:xfrm>
            <a:off x="838200" y="119271"/>
            <a:ext cx="10515600" cy="1258955"/>
          </a:xfrm>
          <a:solidFill>
            <a:schemeClr val="accent6"/>
          </a:solidFill>
        </p:spPr>
        <p:txBody>
          <a:bodyPr>
            <a:normAutofit/>
          </a:bodyPr>
          <a:lstStyle/>
          <a:p>
            <a:pPr algn="ctr"/>
            <a:r>
              <a:rPr lang="it-IT" sz="3600" b="1" dirty="0"/>
              <a:t>Movimenti di contestazione ambientale</a:t>
            </a:r>
          </a:p>
        </p:txBody>
      </p:sp>
      <p:sp>
        <p:nvSpPr>
          <p:cNvPr id="3" name="Segnaposto contenuto 2">
            <a:extLst>
              <a:ext uri="{FF2B5EF4-FFF2-40B4-BE49-F238E27FC236}">
                <a16:creationId xmlns:a16="http://schemas.microsoft.com/office/drawing/2014/main" id="{64EC34F9-B5E2-45DB-BF6B-7A80BD4076CA}"/>
              </a:ext>
            </a:extLst>
          </p:cNvPr>
          <p:cNvSpPr>
            <a:spLocks noGrp="1"/>
          </p:cNvSpPr>
          <p:nvPr>
            <p:ph idx="1"/>
          </p:nvPr>
        </p:nvSpPr>
        <p:spPr>
          <a:xfrm>
            <a:off x="838200" y="1603514"/>
            <a:ext cx="10515600" cy="5041126"/>
          </a:xfrm>
          <a:solidFill>
            <a:schemeClr val="accent4">
              <a:lumMod val="40000"/>
              <a:lumOff val="60000"/>
            </a:schemeClr>
          </a:solidFill>
        </p:spPr>
        <p:txBody>
          <a:bodyPr>
            <a:noAutofit/>
          </a:bodyPr>
          <a:lstStyle/>
          <a:p>
            <a:pPr algn="l"/>
            <a:r>
              <a:rPr lang="it-IT" b="0" i="0" u="none" strike="noStrike" baseline="0" dirty="0">
                <a:latin typeface="Times New Roman" panose="02020603050405020304" pitchFamily="18" charset="0"/>
              </a:rPr>
              <a:t>I primi movimenti di contestazione ecologica in Italia hanno piuttosto riguardato i guasti dell’urbanizzazione e quelli dell’inquinamento delle acque. Il miracolo economico degli anni Cinquanta aveva portato una forte immigrazione dal Sud al Nord d’Italia, una crescente richiesta di abitazioni, la nascita di quartieri satellite congestionati e squallidi, spesso abusivi; nello stesso tempo c’è stato un assalto speculativo ai centri storici, con stravolgimento dei valori culturali e urbanistici. </a:t>
            </a:r>
          </a:p>
          <a:p>
            <a:pPr algn="l"/>
            <a:r>
              <a:rPr lang="it-IT" b="0" i="0" u="none" strike="noStrike" baseline="0" dirty="0">
                <a:latin typeface="Times New Roman" panose="02020603050405020304" pitchFamily="18" charset="0"/>
              </a:rPr>
              <a:t>Questo</a:t>
            </a:r>
            <a:r>
              <a:rPr lang="it-IT" dirty="0">
                <a:latin typeface="Times New Roman" panose="02020603050405020304" pitchFamily="18" charset="0"/>
              </a:rPr>
              <a:t> </a:t>
            </a:r>
            <a:r>
              <a:rPr lang="it-IT" b="0" i="0" u="none" strike="noStrike" baseline="0" dirty="0">
                <a:latin typeface="Times New Roman" panose="02020603050405020304" pitchFamily="18" charset="0"/>
              </a:rPr>
              <a:t>aspetto ha dato vita, nel 1955, alla prima associazione ambientalista, </a:t>
            </a:r>
            <a:r>
              <a:rPr lang="it-IT" b="1" i="0" u="none" strike="noStrike" baseline="0" dirty="0">
                <a:latin typeface="Times New Roman" panose="02020603050405020304" pitchFamily="18" charset="0"/>
              </a:rPr>
              <a:t>Italia Nostra</a:t>
            </a:r>
            <a:r>
              <a:rPr lang="it-IT" b="0" i="0" u="none" strike="noStrike" baseline="0" dirty="0">
                <a:latin typeface="Times New Roman" panose="02020603050405020304" pitchFamily="18" charset="0"/>
              </a:rPr>
              <a:t>, con finalità essenzialmente di difesa dei valori storici e culturali; solo successivamente l’attenzione si sarebbe estesa anche ad altri aspetti della violenza ambientale, come l’inquinamento dell’aria dovuto al traffico e alle industrie.</a:t>
            </a:r>
            <a:endParaRPr lang="it-IT" dirty="0"/>
          </a:p>
        </p:txBody>
      </p:sp>
    </p:spTree>
    <p:extLst>
      <p:ext uri="{BB962C8B-B14F-4D97-AF65-F5344CB8AC3E}">
        <p14:creationId xmlns:p14="http://schemas.microsoft.com/office/powerpoint/2010/main" val="1270109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3553</Words>
  <Application>Microsoft Office PowerPoint</Application>
  <PresentationFormat>Widescreen</PresentationFormat>
  <Paragraphs>105</Paragraphs>
  <Slides>26</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Arial</vt:lpstr>
      <vt:lpstr>Calibri</vt:lpstr>
      <vt:lpstr>Calibri Light</vt:lpstr>
      <vt:lpstr>Crimson Text</vt:lpstr>
      <vt:lpstr>Helvetica LT W01 Light</vt:lpstr>
      <vt:lpstr>Open Sans</vt:lpstr>
      <vt:lpstr>Open Sans</vt:lpstr>
      <vt:lpstr>Times New Roman</vt:lpstr>
      <vt:lpstr>Office Theme</vt:lpstr>
      <vt:lpstr>Ambiente e coscienza ecologica in Italia</vt:lpstr>
      <vt:lpstr>Cos’è la storia ambientale</vt:lpstr>
      <vt:lpstr>Di cosa si occupa la storia ambientale?</vt:lpstr>
      <vt:lpstr>Le radici del movimento ambientalista</vt:lpstr>
      <vt:lpstr>Personalità e protagonisti dell’ambientalismo</vt:lpstr>
      <vt:lpstr>Personalità e protagonisti dell’ambientalismo</vt:lpstr>
      <vt:lpstr>Personalità e protagonisti dell’ambientalismo</vt:lpstr>
      <vt:lpstr>I rischi di una sterile contrapposizione politica</vt:lpstr>
      <vt:lpstr>Movimenti di contestazione ambientale</vt:lpstr>
      <vt:lpstr>La denuncia del degrado</vt:lpstr>
      <vt:lpstr>Inquinamento delle acque</vt:lpstr>
      <vt:lpstr>Earthrise, la foto più famosa della Terra</vt:lpstr>
      <vt:lpstr> Cinquant’anni fa vedevamo per la prima volta noi stessi </vt:lpstr>
      <vt:lpstr>Earth Day 1970</vt:lpstr>
      <vt:lpstr> Earth Overshoot Day (giorno del debito ecologico) </vt:lpstr>
      <vt:lpstr>Ma non tutti i Paesi consumano in uguale misura</vt:lpstr>
      <vt:lpstr>Anni ’70: i rischi dello sviluppo industriale sono evidenti</vt:lpstr>
      <vt:lpstr>Incidenti e disastri: l’industria uccide la natura e gli uomini</vt:lpstr>
      <vt:lpstr>Antonio Cederna, coscienza critica contro il degrado e della speculazione</vt:lpstr>
      <vt:lpstr>Niente verde pubblico nelle città degli anni ‘60</vt:lpstr>
      <vt:lpstr>La piaga della speculazione e dell’abusivismo edilizio</vt:lpstr>
      <vt:lpstr>Hotel Hilton a Monte Mario</vt:lpstr>
      <vt:lpstr>La Sardegna da salvare (almeno quello che resta)</vt:lpstr>
      <vt:lpstr>E oggi in Sardegna…?</vt:lpstr>
      <vt:lpstr>Leggi fondamentali per la difesa del suolo e dell’acqua e della natura</vt:lpstr>
      <vt:lpstr>La democrazia è sognare città più belle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Utente</dc:creator>
  <cp:lastModifiedBy>Simone Campanozzi</cp:lastModifiedBy>
  <cp:revision>54</cp:revision>
  <dcterms:created xsi:type="dcterms:W3CDTF">2021-09-22T14:38:47Z</dcterms:created>
  <dcterms:modified xsi:type="dcterms:W3CDTF">2021-10-14T10:56:46Z</dcterms:modified>
</cp:coreProperties>
</file>