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3" r:id="rId3"/>
    <p:sldId id="257" r:id="rId4"/>
    <p:sldId id="260" r:id="rId5"/>
    <p:sldId id="278" r:id="rId6"/>
    <p:sldId id="279" r:id="rId7"/>
    <p:sldId id="258" r:id="rId8"/>
    <p:sldId id="259" r:id="rId9"/>
    <p:sldId id="261" r:id="rId10"/>
    <p:sldId id="262" r:id="rId11"/>
    <p:sldId id="263" r:id="rId12"/>
    <p:sldId id="265" r:id="rId13"/>
    <p:sldId id="264" r:id="rId14"/>
    <p:sldId id="266" r:id="rId15"/>
    <p:sldId id="268" r:id="rId16"/>
    <p:sldId id="267" r:id="rId17"/>
    <p:sldId id="285" r:id="rId18"/>
    <p:sldId id="269" r:id="rId19"/>
    <p:sldId id="284" r:id="rId20"/>
    <p:sldId id="270" r:id="rId21"/>
    <p:sldId id="271" r:id="rId22"/>
    <p:sldId id="272" r:id="rId23"/>
    <p:sldId id="273" r:id="rId24"/>
    <p:sldId id="274" r:id="rId25"/>
    <p:sldId id="275" r:id="rId26"/>
    <p:sldId id="280" r:id="rId27"/>
    <p:sldId id="281" r:id="rId28"/>
    <p:sldId id="282"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2" autoAdjust="0"/>
    <p:restoredTop sz="94660"/>
  </p:normalViewPr>
  <p:slideViewPr>
    <p:cSldViewPr snapToGrid="0">
      <p:cViewPr varScale="1">
        <p:scale>
          <a:sx n="72" d="100"/>
          <a:sy n="72" d="100"/>
        </p:scale>
        <p:origin x="61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3A1C593-65D0-4073-BCC9-577B9352EA97}" type="datetimeFigureOut">
              <a:rPr lang="en-US" smtClean="0"/>
              <a:t>11/21/2021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4001249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11/21/2021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682560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11/21/2021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3435286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11/21/2021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14020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11/21/2021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1965547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3A1C593-65D0-4073-BCC9-577B9352EA97}" type="datetimeFigureOut">
              <a:rPr lang="en-US" smtClean="0"/>
              <a:t>11/21/2021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2375149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A1C593-65D0-4073-BCC9-577B9352EA97}" type="datetimeFigureOut">
              <a:rPr lang="en-US" smtClean="0"/>
              <a:t>11/21/2021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412943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3A1C593-65D0-4073-BCC9-577B9352EA97}" type="datetimeFigureOut">
              <a:rPr lang="en-US" smtClean="0"/>
              <a:t>11/21/2021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3558084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11/21/2021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2454063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11/21/2021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3300537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11/21/2021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585876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t>11/21/2021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t>‹N›</a:t>
            </a:fld>
            <a:endParaRPr lang="en-US"/>
          </a:p>
        </p:txBody>
      </p:sp>
    </p:spTree>
    <p:extLst>
      <p:ext uri="{BB962C8B-B14F-4D97-AF65-F5344CB8AC3E}">
        <p14:creationId xmlns:p14="http://schemas.microsoft.com/office/powerpoint/2010/main" val="3597300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tuttoambiente.it/commenti-premium/ambiente-costituzione-italiana-presente-futuro-bocciatura-referendum-costituzionale/#:~:text=Per%20la%20Corte%20Costituzionale%2C%20l,equilibri%20delle%20sue%20singole%20componenti%C2%BB"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100photos.time.com/photos/nasa-earthrise-apollo-8#photograph" TargetMode="External"/><Relationship Id="rId2" Type="http://schemas.openxmlformats.org/officeDocument/2006/relationships/hyperlink" Target="http://100photos.time.com/" TargetMode="Externa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2" Type="http://schemas.openxmlformats.org/officeDocument/2006/relationships/hyperlink" Target="https://eur-lex.europa.eu/legal-content/IT/TXT/PDF/?uri=CELEX:52020PC0652&amp;qid=1604415125111&amp;from=IT"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raiplay.it/video/2019/06/Che-ci-faccio-qui---Maria-De-Biase-la-scuola-verde-69630c89-6559-40be-8f51-a08409e4e353.html"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raiplay.it/video/2020/06/Che-ci-faccio-qui---Io-ti-salvero-95bf0099-dff3-41e4-a04c-085be5889e08.html"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youtube.com/watch?v=uAX01Qqh1Mg" TargetMode="External"/><Relationship Id="rId2" Type="http://schemas.openxmlformats.org/officeDocument/2006/relationships/hyperlink" Target="https://www.youtube.com/watch?v=4c51iC4sbQ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asvis.it/" TargetMode="External"/><Relationship Id="rId2" Type="http://schemas.openxmlformats.org/officeDocument/2006/relationships/hyperlink" Target="https://asvis.it/l-agenda-2030-dell-onu-per-lo-sviluppo-sostenibile/" TargetMode="Externa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113182"/>
          </a:xfrm>
          <a:solidFill>
            <a:srgbClr val="00B050"/>
          </a:solidFill>
        </p:spPr>
        <p:txBody>
          <a:bodyPr>
            <a:normAutofit/>
          </a:bodyPr>
          <a:lstStyle/>
          <a:p>
            <a:pPr algn="ctr"/>
            <a:r>
              <a:rPr lang="en-US" sz="4000" b="1" dirty="0"/>
              <a:t>Uno </a:t>
            </a:r>
            <a:r>
              <a:rPr lang="en-US" sz="4000" b="1" dirty="0" err="1"/>
              <a:t>sviluppo</a:t>
            </a:r>
            <a:r>
              <a:rPr lang="en-US" sz="4000" b="1" dirty="0"/>
              <a:t> </a:t>
            </a:r>
            <a:r>
              <a:rPr lang="en-US" sz="4000" b="1" dirty="0" err="1"/>
              <a:t>sostenibile</a:t>
            </a:r>
            <a:r>
              <a:rPr lang="en-US" sz="4000" b="1" dirty="0"/>
              <a:t> è </a:t>
            </a:r>
            <a:r>
              <a:rPr lang="en-US" sz="4000" b="1" dirty="0" err="1"/>
              <a:t>possibile</a:t>
            </a:r>
            <a:r>
              <a:rPr lang="en-US" sz="4000" dirty="0"/>
              <a:t>.</a:t>
            </a:r>
            <a:br>
              <a:rPr lang="en-US" sz="4000" dirty="0"/>
            </a:br>
            <a:r>
              <a:rPr lang="en-US" sz="3200" dirty="0" err="1"/>
              <a:t>Leggi</a:t>
            </a:r>
            <a:r>
              <a:rPr lang="en-US" sz="3200" dirty="0"/>
              <a:t> e </a:t>
            </a:r>
            <a:r>
              <a:rPr lang="en-US" sz="3200" dirty="0" err="1"/>
              <a:t>azioni</a:t>
            </a:r>
            <a:r>
              <a:rPr lang="en-US" sz="3200" dirty="0"/>
              <a:t> per </a:t>
            </a:r>
            <a:r>
              <a:rPr lang="en-US" sz="3200" dirty="0" err="1"/>
              <a:t>salvare</a:t>
            </a:r>
            <a:r>
              <a:rPr lang="en-US" sz="3200" dirty="0"/>
              <a:t> </a:t>
            </a:r>
            <a:r>
              <a:rPr lang="en-US" sz="3200" dirty="0" err="1"/>
              <a:t>il</a:t>
            </a:r>
            <a:r>
              <a:rPr lang="en-US" sz="3200" dirty="0"/>
              <a:t> </a:t>
            </a:r>
            <a:r>
              <a:rPr lang="en-US" sz="3200" dirty="0" err="1"/>
              <a:t>pianeta</a:t>
            </a:r>
            <a:endParaRPr lang="en-US" sz="3200" dirty="0"/>
          </a:p>
        </p:txBody>
      </p:sp>
      <p:pic>
        <p:nvPicPr>
          <p:cNvPr id="6" name="Segnaposto contenuto 5">
            <a:extLst>
              <a:ext uri="{FF2B5EF4-FFF2-40B4-BE49-F238E27FC236}">
                <a16:creationId xmlns:a16="http://schemas.microsoft.com/office/drawing/2014/main" id="{23F1BBFB-C6AE-47FB-B253-D589CBF79E3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69774" y="1258957"/>
            <a:ext cx="8375374" cy="5155095"/>
          </a:xfrm>
        </p:spPr>
      </p:pic>
      <p:pic>
        <p:nvPicPr>
          <p:cNvPr id="4" name="Immagine 3">
            <a:extLst>
              <a:ext uri="{FF2B5EF4-FFF2-40B4-BE49-F238E27FC236}">
                <a16:creationId xmlns:a16="http://schemas.microsoft.com/office/drawing/2014/main" id="{BE23FF35-0E50-4975-A374-F21E191BDF0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22226" y="6217920"/>
            <a:ext cx="1550504" cy="503555"/>
          </a:xfrm>
          <a:prstGeom prst="rect">
            <a:avLst/>
          </a:prstGeom>
        </p:spPr>
      </p:pic>
      <p:pic>
        <p:nvPicPr>
          <p:cNvPr id="5" name="Immagine 4">
            <a:extLst>
              <a:ext uri="{FF2B5EF4-FFF2-40B4-BE49-F238E27FC236}">
                <a16:creationId xmlns:a16="http://schemas.microsoft.com/office/drawing/2014/main" id="{1AB1FCEE-CB4F-4B45-AC2E-14FCE9BFCEAC}"/>
              </a:ext>
            </a:extLst>
          </p:cNvPr>
          <p:cNvPicPr>
            <a:picLocks noChangeAspect="1"/>
          </p:cNvPicPr>
          <p:nvPr/>
        </p:nvPicPr>
        <p:blipFill>
          <a:blip r:embed="rId4"/>
          <a:stretch>
            <a:fillRect/>
          </a:stretch>
        </p:blipFill>
        <p:spPr>
          <a:xfrm>
            <a:off x="4731026" y="6480313"/>
            <a:ext cx="2756452" cy="390939"/>
          </a:xfrm>
          <a:prstGeom prst="rect">
            <a:avLst/>
          </a:prstGeom>
        </p:spPr>
      </p:pic>
    </p:spTree>
    <p:extLst>
      <p:ext uri="{BB962C8B-B14F-4D97-AF65-F5344CB8AC3E}">
        <p14:creationId xmlns:p14="http://schemas.microsoft.com/office/powerpoint/2010/main" val="3072013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A70CAF-B3E4-4275-B4E5-42A3C49993E5}"/>
              </a:ext>
            </a:extLst>
          </p:cNvPr>
          <p:cNvSpPr>
            <a:spLocks noGrp="1"/>
          </p:cNvSpPr>
          <p:nvPr>
            <p:ph type="title"/>
          </p:nvPr>
        </p:nvSpPr>
        <p:spPr>
          <a:solidFill>
            <a:srgbClr val="92D050"/>
          </a:solidFill>
        </p:spPr>
        <p:txBody>
          <a:bodyPr/>
          <a:lstStyle/>
          <a:p>
            <a:pPr algn="ctr"/>
            <a:r>
              <a:rPr lang="it-IT" dirty="0"/>
              <a:t>Senza le piante, niente vita</a:t>
            </a:r>
          </a:p>
        </p:txBody>
      </p:sp>
      <p:sp>
        <p:nvSpPr>
          <p:cNvPr id="3" name="Segnaposto contenuto 2">
            <a:extLst>
              <a:ext uri="{FF2B5EF4-FFF2-40B4-BE49-F238E27FC236}">
                <a16:creationId xmlns:a16="http://schemas.microsoft.com/office/drawing/2014/main" id="{CBAB9CA4-7D6B-4264-AD87-AABCB4A0F096}"/>
              </a:ext>
            </a:extLst>
          </p:cNvPr>
          <p:cNvSpPr>
            <a:spLocks noGrp="1"/>
          </p:cNvSpPr>
          <p:nvPr>
            <p:ph idx="1"/>
          </p:nvPr>
        </p:nvSpPr>
        <p:spPr>
          <a:xfrm>
            <a:off x="838200" y="1825625"/>
            <a:ext cx="10515600" cy="4787210"/>
          </a:xfrm>
          <a:solidFill>
            <a:schemeClr val="accent4">
              <a:lumMod val="60000"/>
              <a:lumOff val="40000"/>
            </a:schemeClr>
          </a:solidFill>
        </p:spPr>
        <p:txBody>
          <a:bodyPr>
            <a:normAutofit lnSpcReduction="10000"/>
          </a:bodyPr>
          <a:lstStyle/>
          <a:p>
            <a:r>
              <a:rPr lang="it-IT" b="1" dirty="0"/>
              <a:t>Art. 1) La Terra è la casa comune della vita. La sovranità appartiene ad ogni essere vivente.</a:t>
            </a:r>
          </a:p>
          <a:p>
            <a:r>
              <a:rPr lang="it-IT" dirty="0"/>
              <a:t>Senza le piante, gli animali non esisterebbero; la vita stessa sul pianeta, forse, non esisterebbe e, qualora esistesse, sarebbe qualcosa di terribilmente diverso. </a:t>
            </a:r>
          </a:p>
          <a:p>
            <a:r>
              <a:rPr lang="it-IT" dirty="0"/>
              <a:t>Grazie alla fotosintesi, le piante producono tutto l’ossigeno libero presente sul pianeta e tutta l’energia chimica consumata dagli altri esseri viventi. </a:t>
            </a:r>
          </a:p>
          <a:p>
            <a:r>
              <a:rPr lang="it-IT" dirty="0"/>
              <a:t>La storia della vita risale a circa 4 miliardi di anni fa.</a:t>
            </a:r>
          </a:p>
          <a:p>
            <a:r>
              <a:rPr lang="it-IT" dirty="0"/>
              <a:t>La specie Homo sapiens, dalla quale discendiamo, è apparsa circa 300.000 anni fa. Eppure, in così poco tempo dalla sua comparsa, l’uomo sta mettendo a rischio l’intero pianeta.</a:t>
            </a:r>
          </a:p>
        </p:txBody>
      </p:sp>
    </p:spTree>
    <p:extLst>
      <p:ext uri="{BB962C8B-B14F-4D97-AF65-F5344CB8AC3E}">
        <p14:creationId xmlns:p14="http://schemas.microsoft.com/office/powerpoint/2010/main" val="815294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99FE8E-5E93-4185-BABE-1859E6DCA8B5}"/>
              </a:ext>
            </a:extLst>
          </p:cNvPr>
          <p:cNvSpPr>
            <a:spLocks noGrp="1"/>
          </p:cNvSpPr>
          <p:nvPr>
            <p:ph type="title"/>
          </p:nvPr>
        </p:nvSpPr>
        <p:spPr>
          <a:xfrm>
            <a:off x="838200" y="1"/>
            <a:ext cx="10515600" cy="1205947"/>
          </a:xfrm>
          <a:solidFill>
            <a:srgbClr val="92D050"/>
          </a:solidFill>
        </p:spPr>
        <p:txBody>
          <a:bodyPr/>
          <a:lstStyle/>
          <a:p>
            <a:pPr algn="ctr"/>
            <a:r>
              <a:rPr lang="it-IT" dirty="0"/>
              <a:t>Previsioni apocalittiche</a:t>
            </a:r>
          </a:p>
        </p:txBody>
      </p:sp>
      <p:sp>
        <p:nvSpPr>
          <p:cNvPr id="3" name="Segnaposto contenuto 2">
            <a:extLst>
              <a:ext uri="{FF2B5EF4-FFF2-40B4-BE49-F238E27FC236}">
                <a16:creationId xmlns:a16="http://schemas.microsoft.com/office/drawing/2014/main" id="{3A62F620-59F8-4883-A87B-7AEB496567FC}"/>
              </a:ext>
            </a:extLst>
          </p:cNvPr>
          <p:cNvSpPr>
            <a:spLocks noGrp="1"/>
          </p:cNvSpPr>
          <p:nvPr>
            <p:ph idx="1"/>
          </p:nvPr>
        </p:nvSpPr>
        <p:spPr>
          <a:xfrm>
            <a:off x="838200" y="1298714"/>
            <a:ext cx="10515600" cy="5559286"/>
          </a:xfrm>
          <a:solidFill>
            <a:schemeClr val="accent4">
              <a:lumMod val="40000"/>
              <a:lumOff val="60000"/>
            </a:schemeClr>
          </a:solidFill>
        </p:spPr>
        <p:txBody>
          <a:bodyPr>
            <a:normAutofit/>
          </a:bodyPr>
          <a:lstStyle/>
          <a:p>
            <a:pPr algn="just"/>
            <a:r>
              <a:rPr lang="it-IT" sz="2400" dirty="0"/>
              <a:t>Senza piante e altri organismi </a:t>
            </a:r>
            <a:r>
              <a:rPr lang="it-IT" sz="2400" dirty="0" err="1"/>
              <a:t>fotosintetizzanti</a:t>
            </a:r>
            <a:r>
              <a:rPr lang="it-IT" sz="2400" dirty="0"/>
              <a:t> la produzione di ossigeno si esaurirebbe rapidamente e nell’atmosfera si accumulerebbero quantità crescenti di CO2.</a:t>
            </a:r>
          </a:p>
          <a:p>
            <a:pPr algn="just"/>
            <a:r>
              <a:rPr lang="it-IT" sz="2400" dirty="0"/>
              <a:t>Tra il 2031 e il 2050, secondo gli scienziati, potremmo assistere a un innalzamento senza precedenti del livello degli oceani, con un aumento della CO2 e una diminuzione dell'ossigeno che decimerà la flora, le alghe, e la fauna, i pesci, marina. Questo avrà effetti pure sulle specie che rimarranno, le quali dovranno cambiare le loro abitudini alimentari e vivranno in un ecosistema modificato. Mari più caldi porteranno fenomeni estremi come alluvioni, inondazioni e altri come El Nino, che periodicamente colpisce il versante orientale dell'America Latina, ad accadere con sempre maggior frequenza. La criosfera, l'estensione dei ghiacci, si contrarrà a livello globale. Lo scioglimento dei ghiacciai, sia polari sia montani, e la fusione del permafrost (suolo perennemente ghiacciato) avranno effetti negativi sia per i corsi d'acqua che per le attività produttive dell'uomo e gli insediamenti.</a:t>
            </a:r>
            <a:r>
              <a:rPr lang="it-IT" sz="2400" b="0" i="0" dirty="0">
                <a:solidFill>
                  <a:srgbClr val="222222"/>
                </a:solidFill>
                <a:effectLst/>
                <a:latin typeface="Palatino"/>
              </a:rPr>
              <a:t> (</a:t>
            </a:r>
            <a:r>
              <a:rPr lang="it-IT" sz="2400" b="0" i="0" dirty="0">
                <a:solidFill>
                  <a:srgbClr val="222222"/>
                </a:solidFill>
                <a:effectLst/>
              </a:rPr>
              <a:t>“</a:t>
            </a:r>
            <a:r>
              <a:rPr lang="it-IT" sz="2400" b="0" i="1" dirty="0">
                <a:solidFill>
                  <a:srgbClr val="222222"/>
                </a:solidFill>
                <a:effectLst/>
              </a:rPr>
              <a:t>Oceano e criosfera in un clima che cambia</a:t>
            </a:r>
            <a:r>
              <a:rPr lang="it-IT" sz="2400" b="0" i="0" dirty="0">
                <a:solidFill>
                  <a:srgbClr val="222222"/>
                </a:solidFill>
                <a:effectLst/>
              </a:rPr>
              <a:t>”, ricerca effettuata dal comitato scientifico delle Nazioni unite).</a:t>
            </a:r>
            <a:endParaRPr lang="it-IT" sz="2400" dirty="0"/>
          </a:p>
          <a:p>
            <a:endParaRPr lang="it-IT" dirty="0"/>
          </a:p>
          <a:p>
            <a:endParaRPr lang="it-IT" dirty="0"/>
          </a:p>
        </p:txBody>
      </p:sp>
    </p:spTree>
    <p:extLst>
      <p:ext uri="{BB962C8B-B14F-4D97-AF65-F5344CB8AC3E}">
        <p14:creationId xmlns:p14="http://schemas.microsoft.com/office/powerpoint/2010/main" val="34608793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021B90-2B9D-49DA-AEF9-9C5FA6DE3238}"/>
              </a:ext>
            </a:extLst>
          </p:cNvPr>
          <p:cNvSpPr>
            <a:spLocks noGrp="1"/>
          </p:cNvSpPr>
          <p:nvPr>
            <p:ph type="title"/>
          </p:nvPr>
        </p:nvSpPr>
        <p:spPr>
          <a:xfrm>
            <a:off x="838200" y="1"/>
            <a:ext cx="10515600" cy="1298712"/>
          </a:xfrm>
          <a:solidFill>
            <a:srgbClr val="92D050"/>
          </a:solidFill>
        </p:spPr>
        <p:txBody>
          <a:bodyPr/>
          <a:lstStyle/>
          <a:p>
            <a:pPr algn="ctr"/>
            <a:r>
              <a:rPr lang="it-IT" dirty="0"/>
              <a:t>Rischi per le piante e gli oceani</a:t>
            </a:r>
          </a:p>
        </p:txBody>
      </p:sp>
      <p:sp>
        <p:nvSpPr>
          <p:cNvPr id="3" name="Segnaposto contenuto 2">
            <a:extLst>
              <a:ext uri="{FF2B5EF4-FFF2-40B4-BE49-F238E27FC236}">
                <a16:creationId xmlns:a16="http://schemas.microsoft.com/office/drawing/2014/main" id="{C9E01DAF-9BB3-47CA-915D-23336EEDFCB3}"/>
              </a:ext>
            </a:extLst>
          </p:cNvPr>
          <p:cNvSpPr>
            <a:spLocks noGrp="1"/>
          </p:cNvSpPr>
          <p:nvPr>
            <p:ph idx="1"/>
          </p:nvPr>
        </p:nvSpPr>
        <p:spPr>
          <a:xfrm>
            <a:off x="838200" y="1497496"/>
            <a:ext cx="10515600" cy="5360503"/>
          </a:xfrm>
          <a:solidFill>
            <a:schemeClr val="accent4">
              <a:lumMod val="40000"/>
              <a:lumOff val="60000"/>
            </a:schemeClr>
          </a:solidFill>
        </p:spPr>
        <p:txBody>
          <a:bodyPr>
            <a:normAutofit fontScale="92500" lnSpcReduction="10000"/>
          </a:bodyPr>
          <a:lstStyle/>
          <a:p>
            <a:r>
              <a:rPr lang="it-IT" dirty="0"/>
              <a:t>Fino a qualche tempo fa, si stimava che circa 1/4 dell’anidride carbonica che rilasciamo nell’atmosfera finisse nell’oceano. Ma una recente ricerca, pubblicata su Global </a:t>
            </a:r>
            <a:r>
              <a:rPr lang="it-IT" dirty="0" err="1"/>
              <a:t>Biogeochemical</a:t>
            </a:r>
            <a:r>
              <a:rPr lang="it-IT" dirty="0"/>
              <a:t> </a:t>
            </a:r>
            <a:r>
              <a:rPr lang="it-IT" dirty="0" err="1"/>
              <a:t>Cycles</a:t>
            </a:r>
            <a:r>
              <a:rPr lang="it-IT" dirty="0"/>
              <a:t>, mostra che tre </a:t>
            </a:r>
            <a:r>
              <a:rPr lang="it-IT" dirty="0" err="1"/>
              <a:t>gigatonnellate</a:t>
            </a:r>
            <a:r>
              <a:rPr lang="it-IT" dirty="0"/>
              <a:t> di carbonio all’anno (1/3 delle emissioni dovute ad attività antropiche) vengono assorbiti dagli oceani.</a:t>
            </a:r>
          </a:p>
          <a:p>
            <a:r>
              <a:rPr lang="it-IT" dirty="0"/>
              <a:t>Ma l’aumento del tasso di assorbimento implica una più rapida acidificazione degli oceani, che sta già avendo un effetto dannoso sulla salute di molte specie marine, rischiando di compromettere il delicato equilibrio del nostro pianeta.</a:t>
            </a:r>
          </a:p>
          <a:p>
            <a:r>
              <a:rPr lang="it-IT" dirty="0"/>
              <a:t>Se le foreste d’Europa fossero gestite in modo più sostenibile, ogni anno potrebbero assorbire il doppio dell’anidride carbonica (CO2).</a:t>
            </a:r>
          </a:p>
          <a:p>
            <a:r>
              <a:rPr lang="it-IT" dirty="0"/>
              <a:t>Aumentando la biodiversità, le foreste diventerebbero più resilienti ai cambiamenti climatici e il potenziale di assorbimento di CO2 potrebbe aumentare da 245,4 milioni di tonnellate di CO2 all’anno a 487,8 milioni di tonnellate (praticamente le emissioni annuali della Francia).</a:t>
            </a:r>
          </a:p>
        </p:txBody>
      </p:sp>
    </p:spTree>
    <p:extLst>
      <p:ext uri="{BB962C8B-B14F-4D97-AF65-F5344CB8AC3E}">
        <p14:creationId xmlns:p14="http://schemas.microsoft.com/office/powerpoint/2010/main" val="15179801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495853-00EF-4D28-AE92-225410B6196E}"/>
              </a:ext>
            </a:extLst>
          </p:cNvPr>
          <p:cNvSpPr>
            <a:spLocks noGrp="1"/>
          </p:cNvSpPr>
          <p:nvPr>
            <p:ph type="title"/>
          </p:nvPr>
        </p:nvSpPr>
        <p:spPr>
          <a:xfrm>
            <a:off x="838200" y="92766"/>
            <a:ext cx="10515600" cy="1391478"/>
          </a:xfrm>
          <a:solidFill>
            <a:srgbClr val="92D050"/>
          </a:solidFill>
        </p:spPr>
        <p:txBody>
          <a:bodyPr/>
          <a:lstStyle/>
          <a:p>
            <a:r>
              <a:rPr lang="it-IT" dirty="0"/>
              <a:t>Perché molti ancora sottovalutano il pericolo?</a:t>
            </a:r>
          </a:p>
        </p:txBody>
      </p:sp>
      <p:sp>
        <p:nvSpPr>
          <p:cNvPr id="3" name="Segnaposto contenuto 2">
            <a:extLst>
              <a:ext uri="{FF2B5EF4-FFF2-40B4-BE49-F238E27FC236}">
                <a16:creationId xmlns:a16="http://schemas.microsoft.com/office/drawing/2014/main" id="{BF2B8D94-45E9-4E0B-842D-412F107DA1DE}"/>
              </a:ext>
            </a:extLst>
          </p:cNvPr>
          <p:cNvSpPr>
            <a:spLocks noGrp="1"/>
          </p:cNvSpPr>
          <p:nvPr>
            <p:ph idx="1"/>
          </p:nvPr>
        </p:nvSpPr>
        <p:spPr>
          <a:xfrm>
            <a:off x="838200" y="1825625"/>
            <a:ext cx="10515600" cy="4813714"/>
          </a:xfrm>
          <a:solidFill>
            <a:schemeClr val="accent4">
              <a:lumMod val="40000"/>
              <a:lumOff val="60000"/>
            </a:schemeClr>
          </a:solidFill>
        </p:spPr>
        <p:txBody>
          <a:bodyPr>
            <a:normAutofit fontScale="92500" lnSpcReduction="10000"/>
          </a:bodyPr>
          <a:lstStyle/>
          <a:p>
            <a:r>
              <a:rPr lang="it-IT" dirty="0"/>
              <a:t>Secondo la teoria chiamata «bolla di filtraggio», formulata nel 2011 da Eli </a:t>
            </a:r>
            <a:r>
              <a:rPr lang="it-IT" dirty="0" err="1"/>
              <a:t>Pariser</a:t>
            </a:r>
            <a:r>
              <a:rPr lang="it-IT" dirty="0"/>
              <a:t>, le nostre opinioni si formano prevalentemente su Internet e sui social media, ma in questo modo rischiamo, ancora più che in passato, di essere isolati da informazioni che non sono vicine al nostro mondo culturale e ideologico. Es.: «molti di noi si sono stupiti della vittoria di Trump nel 2016». In pratica, ci convinciamo che ciò che percepiamo rappresenti l’intera realtà.</a:t>
            </a:r>
          </a:p>
          <a:p>
            <a:r>
              <a:rPr lang="it-IT" dirty="0"/>
              <a:t>La percezione comune è che la Terra sia cosa nostra e l’homo sapiens l’unica specie titolata a disporre del pianeta in funzione delle sue necessità. </a:t>
            </a:r>
          </a:p>
          <a:p>
            <a:r>
              <a:rPr lang="it-IT" dirty="0"/>
              <a:t>Ma questo è semplicemente assurdo, se si pensa al «peso» degli esseri umani sul pianeta. Se prendiamo come misura il peso complessivo della biomassa della Terra, gli uomini contano per lo 0,01 (0,06 </a:t>
            </a:r>
            <a:r>
              <a:rPr lang="it-IT" dirty="0" err="1"/>
              <a:t>gigatoni</a:t>
            </a:r>
            <a:r>
              <a:rPr lang="it-IT" dirty="0"/>
              <a:t> su 550 </a:t>
            </a:r>
            <a:r>
              <a:rPr lang="it-IT" dirty="0" err="1"/>
              <a:t>gigatoni</a:t>
            </a:r>
            <a:r>
              <a:rPr lang="it-IT" dirty="0"/>
              <a:t> complessivi. 1 </a:t>
            </a:r>
            <a:r>
              <a:rPr lang="it-IT" dirty="0" err="1"/>
              <a:t>gigatone</a:t>
            </a:r>
            <a:r>
              <a:rPr lang="it-IT" dirty="0"/>
              <a:t> = 1 miliardo di tonnellate).</a:t>
            </a:r>
          </a:p>
        </p:txBody>
      </p:sp>
    </p:spTree>
    <p:extLst>
      <p:ext uri="{BB962C8B-B14F-4D97-AF65-F5344CB8AC3E}">
        <p14:creationId xmlns:p14="http://schemas.microsoft.com/office/powerpoint/2010/main" val="286649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C337F7-47A1-4A31-B281-53FD98E9BD55}"/>
              </a:ext>
            </a:extLst>
          </p:cNvPr>
          <p:cNvSpPr>
            <a:spLocks noGrp="1"/>
          </p:cNvSpPr>
          <p:nvPr>
            <p:ph type="title"/>
          </p:nvPr>
        </p:nvSpPr>
        <p:spPr>
          <a:solidFill>
            <a:srgbClr val="92D050"/>
          </a:solidFill>
        </p:spPr>
        <p:txBody>
          <a:bodyPr>
            <a:normAutofit fontScale="90000"/>
          </a:bodyPr>
          <a:lstStyle/>
          <a:p>
            <a:pPr algn="ctr"/>
            <a:r>
              <a:rPr lang="it-IT" sz="4000" dirty="0">
                <a:effectLst/>
                <a:latin typeface="Calibri" panose="020F0502020204030204" pitchFamily="34" charset="0"/>
                <a:ea typeface="Calibri" panose="020F0502020204030204" pitchFamily="34" charset="0"/>
                <a:cs typeface="Times New Roman" panose="02020603050405020304" pitchFamily="18" charset="0"/>
              </a:rPr>
              <a:t> </a:t>
            </a:r>
            <a:r>
              <a:rPr lang="it-IT" sz="3600" i="1" dirty="0">
                <a:effectLst/>
                <a:latin typeface="Calibri" panose="020F0502020204030204" pitchFamily="34" charset="0"/>
                <a:ea typeface="Times New Roman" panose="02020603050405020304" pitchFamily="18" charset="0"/>
                <a:cs typeface="Calibri" panose="020F0502020204030204" pitchFamily="34" charset="0"/>
              </a:rPr>
              <a:t>Art. 9 della Costituzione: dal paesaggio alla tutela dell’ambiente naturale e riconoscimento della bellezza dell’Italia</a:t>
            </a:r>
            <a:r>
              <a:rPr lang="it-IT" sz="3600" dirty="0">
                <a:effectLst/>
                <a:latin typeface="Calibri" panose="020F0502020204030204" pitchFamily="34" charset="0"/>
                <a:ea typeface="Times New Roman" panose="02020603050405020304" pitchFamily="18" charset="0"/>
                <a:cs typeface="Calibri" panose="020F0502020204030204" pitchFamily="34" charset="0"/>
              </a:rPr>
              <a:t> </a:t>
            </a:r>
            <a:endParaRPr lang="it-IT" sz="3600" dirty="0">
              <a:latin typeface="Calibri" panose="020F0502020204030204" pitchFamily="34" charset="0"/>
              <a:cs typeface="Calibri" panose="020F0502020204030204" pitchFamily="34" charset="0"/>
            </a:endParaRPr>
          </a:p>
        </p:txBody>
      </p:sp>
      <p:sp>
        <p:nvSpPr>
          <p:cNvPr id="3" name="Segnaposto contenuto 2">
            <a:extLst>
              <a:ext uri="{FF2B5EF4-FFF2-40B4-BE49-F238E27FC236}">
                <a16:creationId xmlns:a16="http://schemas.microsoft.com/office/drawing/2014/main" id="{345A7F21-74E3-4E78-9567-78AB2C1BC10C}"/>
              </a:ext>
            </a:extLst>
          </p:cNvPr>
          <p:cNvSpPr>
            <a:spLocks noGrp="1"/>
          </p:cNvSpPr>
          <p:nvPr>
            <p:ph idx="1"/>
          </p:nvPr>
        </p:nvSpPr>
        <p:spPr>
          <a:xfrm>
            <a:off x="838200" y="1825624"/>
            <a:ext cx="10515600" cy="5032375"/>
          </a:xfrm>
          <a:solidFill>
            <a:schemeClr val="accent4">
              <a:lumMod val="40000"/>
              <a:lumOff val="60000"/>
            </a:schemeClr>
          </a:solidFill>
        </p:spPr>
        <p:txBody>
          <a:bodyPr>
            <a:normAutofit fontScale="92500" lnSpcReduction="10000"/>
          </a:bodyPr>
          <a:lstStyle/>
          <a:p>
            <a:r>
              <a:rPr lang="it-IT" sz="2600" dirty="0">
                <a:latin typeface="Calibri" panose="020F0502020204030204" pitchFamily="34" charset="0"/>
                <a:ea typeface="Times New Roman" panose="02020603050405020304" pitchFamily="18" charset="0"/>
                <a:cs typeface="Calibri" panose="020F0502020204030204" pitchFamily="34" charset="0"/>
              </a:rPr>
              <a:t>N</a:t>
            </a:r>
            <a:r>
              <a:rPr lang="it-IT" sz="2600" dirty="0">
                <a:effectLst/>
                <a:latin typeface="Calibri" panose="020F0502020204030204" pitchFamily="34" charset="0"/>
                <a:ea typeface="Times New Roman" panose="02020603050405020304" pitchFamily="18" charset="0"/>
                <a:cs typeface="Calibri" panose="020F0502020204030204" pitchFamily="34" charset="0"/>
              </a:rPr>
              <a:t>el corso della XVII legislatura (2013-2018) è stata depositata la proposta di legge Costituzionale n. 2401 recante “Modifica all’art. 1 della Costituzione, in materia del riconoscimento della bellezza quale elemento costitutivo dell’identità nazionale”. Secondo i proponenti, </a:t>
            </a:r>
            <a:r>
              <a:rPr lang="it-IT" sz="2600" b="1" dirty="0">
                <a:effectLst/>
                <a:latin typeface="Calibri" panose="020F0502020204030204" pitchFamily="34" charset="0"/>
                <a:ea typeface="Times New Roman" panose="02020603050405020304" pitchFamily="18" charset="0"/>
                <a:cs typeface="Calibri" panose="020F0502020204030204" pitchFamily="34" charset="0"/>
              </a:rPr>
              <a:t>anche la bellezza naturale è un bene giuridico</a:t>
            </a:r>
            <a:r>
              <a:rPr lang="it-IT" sz="2600" dirty="0">
                <a:effectLst/>
                <a:latin typeface="Calibri" panose="020F0502020204030204" pitchFamily="34" charset="0"/>
                <a:ea typeface="Times New Roman" panose="02020603050405020304" pitchFamily="18" charset="0"/>
                <a:cs typeface="Calibri" panose="020F0502020204030204" pitchFamily="34" charset="0"/>
              </a:rPr>
              <a:t> che merita riconoscimento costituzionale e in tal senso la modifica proposta concerne l’introduzione all’art. 1 Cost. del seguente comma: </a:t>
            </a:r>
          </a:p>
          <a:p>
            <a:r>
              <a:rPr lang="it-IT" sz="2600" b="1" dirty="0">
                <a:effectLst/>
                <a:latin typeface="Calibri" panose="020F0502020204030204" pitchFamily="34" charset="0"/>
                <a:ea typeface="Times New Roman" panose="02020603050405020304" pitchFamily="18" charset="0"/>
                <a:cs typeface="Calibri" panose="020F0502020204030204" pitchFamily="34" charset="0"/>
              </a:rPr>
              <a:t>«La Repubblica riconosce la bellezza quale elemento costitutivo dell’identità nazionale, la conserva, la tutela e la promuove in tutte le sue forme materiali e immateriali: storiche, artistiche, culturali, paesaggistiche e naturali».</a:t>
            </a:r>
          </a:p>
          <a:p>
            <a:pPr algn="just">
              <a:lnSpc>
                <a:spcPct val="107000"/>
              </a:lnSpc>
              <a:spcAft>
                <a:spcPts val="800"/>
              </a:spcAft>
            </a:pPr>
            <a:r>
              <a:rPr lang="it-IT" sz="2600" dirty="0">
                <a:effectLst/>
                <a:latin typeface="Calibri" panose="020F0502020204030204" pitchFamily="34" charset="0"/>
                <a:ea typeface="Times New Roman" panose="02020603050405020304" pitchFamily="18" charset="0"/>
                <a:cs typeface="Calibri" panose="020F0502020204030204" pitchFamily="34" charset="0"/>
              </a:rPr>
              <a:t>La Corte costituzionale nelle sentenze n. 210 e n. 641 del 1987 ha definitivamente chiarito che </a:t>
            </a:r>
            <a:r>
              <a:rPr lang="it-IT" sz="2600" b="1" dirty="0">
                <a:effectLst/>
                <a:latin typeface="Calibri" panose="020F0502020204030204" pitchFamily="34" charset="0"/>
                <a:ea typeface="Times New Roman" panose="02020603050405020304" pitchFamily="18" charset="0"/>
                <a:cs typeface="Calibri" panose="020F0502020204030204" pitchFamily="34" charset="0"/>
              </a:rPr>
              <a:t>l’ambiente </a:t>
            </a:r>
            <a:r>
              <a:rPr lang="it-IT" sz="2600" dirty="0">
                <a:effectLst/>
                <a:latin typeface="Calibri" panose="020F0502020204030204" pitchFamily="34" charset="0"/>
                <a:ea typeface="Times New Roman" panose="02020603050405020304" pitchFamily="18" charset="0"/>
                <a:cs typeface="Calibri" panose="020F0502020204030204" pitchFamily="34" charset="0"/>
              </a:rPr>
              <a:t>è “</a:t>
            </a:r>
            <a:r>
              <a:rPr lang="it-IT" sz="2600" b="1" dirty="0">
                <a:effectLst/>
                <a:latin typeface="Calibri" panose="020F0502020204030204" pitchFamily="34" charset="0"/>
                <a:ea typeface="Times New Roman" panose="02020603050405020304" pitchFamily="18" charset="0"/>
                <a:cs typeface="Calibri" panose="020F0502020204030204" pitchFamily="34" charset="0"/>
              </a:rPr>
              <a:t>un bene giuridico riconosciuto e tutelato da norme</a:t>
            </a:r>
            <a:r>
              <a:rPr lang="it-IT" sz="2600" dirty="0">
                <a:effectLst/>
                <a:latin typeface="Calibri" panose="020F0502020204030204" pitchFamily="34" charset="0"/>
                <a:ea typeface="Times New Roman" panose="02020603050405020304" pitchFamily="18" charset="0"/>
                <a:cs typeface="Calibri" panose="020F0502020204030204" pitchFamily="34" charset="0"/>
              </a:rPr>
              <a:t>” e la sua protezione rappresenta un “</a:t>
            </a:r>
            <a:r>
              <a:rPr lang="it-IT" sz="2600" b="1" dirty="0">
                <a:effectLst/>
                <a:latin typeface="Calibri" panose="020F0502020204030204" pitchFamily="34" charset="0"/>
                <a:ea typeface="Times New Roman" panose="02020603050405020304" pitchFamily="18" charset="0"/>
                <a:cs typeface="Calibri" panose="020F0502020204030204" pitchFamily="34" charset="0"/>
              </a:rPr>
              <a:t>diritto fondamentale della persona umana</a:t>
            </a:r>
            <a:r>
              <a:rPr lang="it-IT" sz="2600" dirty="0">
                <a:effectLst/>
                <a:latin typeface="Calibri" panose="020F0502020204030204" pitchFamily="34" charset="0"/>
                <a:ea typeface="Times New Roman" panose="02020603050405020304" pitchFamily="18" charset="0"/>
                <a:cs typeface="Calibri" panose="020F0502020204030204" pitchFamily="34" charset="0"/>
              </a:rPr>
              <a:t>” (vedi art.2), oltre che un “valore costituzionale primario” assieme a quello alla </a:t>
            </a:r>
            <a:r>
              <a:rPr lang="it-IT" sz="2600" b="1" dirty="0">
                <a:effectLst/>
                <a:latin typeface="Calibri" panose="020F0502020204030204" pitchFamily="34" charset="0"/>
                <a:ea typeface="Times New Roman" panose="02020603050405020304" pitchFamily="18" charset="0"/>
                <a:cs typeface="Calibri" panose="020F0502020204030204" pitchFamily="34" charset="0"/>
              </a:rPr>
              <a:t>salute individuale e collettiva </a:t>
            </a:r>
            <a:r>
              <a:rPr lang="it-IT" sz="2600" dirty="0">
                <a:effectLst/>
                <a:latin typeface="Calibri" panose="020F0502020204030204" pitchFamily="34" charset="0"/>
                <a:ea typeface="Times New Roman" panose="02020603050405020304" pitchFamily="18" charset="0"/>
                <a:cs typeface="Calibri" panose="020F0502020204030204" pitchFamily="34" charset="0"/>
              </a:rPr>
              <a:t>(vedi art. 32)</a:t>
            </a:r>
            <a:endParaRPr lang="it-IT" sz="2600" dirty="0">
              <a:effectLst/>
              <a:latin typeface="Calibri" panose="020F0502020204030204" pitchFamily="34" charset="0"/>
              <a:ea typeface="Calibri" panose="020F0502020204030204" pitchFamily="34" charset="0"/>
              <a:cs typeface="Calibri" panose="020F0502020204030204" pitchFamily="34" charset="0"/>
            </a:endParaRPr>
          </a:p>
          <a:p>
            <a:endParaRPr lang="it-IT" dirty="0"/>
          </a:p>
        </p:txBody>
      </p:sp>
    </p:spTree>
    <p:extLst>
      <p:ext uri="{BB962C8B-B14F-4D97-AF65-F5344CB8AC3E}">
        <p14:creationId xmlns:p14="http://schemas.microsoft.com/office/powerpoint/2010/main" val="22229745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C2153C-AFFF-477F-B4A0-7876089AE6E6}"/>
              </a:ext>
            </a:extLst>
          </p:cNvPr>
          <p:cNvSpPr>
            <a:spLocks noGrp="1"/>
          </p:cNvSpPr>
          <p:nvPr>
            <p:ph type="title"/>
          </p:nvPr>
        </p:nvSpPr>
        <p:spPr>
          <a:xfrm>
            <a:off x="838200" y="106017"/>
            <a:ext cx="10515600" cy="1364975"/>
          </a:xfrm>
          <a:solidFill>
            <a:srgbClr val="92D050"/>
          </a:solidFill>
        </p:spPr>
        <p:txBody>
          <a:bodyPr/>
          <a:lstStyle/>
          <a:p>
            <a:pPr algn="ctr"/>
            <a:r>
              <a:rPr lang="it-IT" dirty="0"/>
              <a:t>La Costituzione tutela l’ambiente</a:t>
            </a:r>
          </a:p>
        </p:txBody>
      </p:sp>
      <p:sp>
        <p:nvSpPr>
          <p:cNvPr id="3" name="Segnaposto contenuto 2">
            <a:extLst>
              <a:ext uri="{FF2B5EF4-FFF2-40B4-BE49-F238E27FC236}">
                <a16:creationId xmlns:a16="http://schemas.microsoft.com/office/drawing/2014/main" id="{354A76E9-8A2C-487D-A9E2-FFE8EDA1BB23}"/>
              </a:ext>
            </a:extLst>
          </p:cNvPr>
          <p:cNvSpPr>
            <a:spLocks noGrp="1"/>
          </p:cNvSpPr>
          <p:nvPr>
            <p:ph idx="1"/>
          </p:nvPr>
        </p:nvSpPr>
        <p:spPr>
          <a:xfrm>
            <a:off x="838200" y="1825624"/>
            <a:ext cx="10515600" cy="5032375"/>
          </a:xfrm>
          <a:solidFill>
            <a:schemeClr val="accent4">
              <a:lumMod val="40000"/>
              <a:lumOff val="60000"/>
            </a:schemeClr>
          </a:solidFill>
        </p:spPr>
        <p:txBody>
          <a:bodyPr>
            <a:normAutofit lnSpcReduction="10000"/>
          </a:bodyPr>
          <a:lstStyle/>
          <a:p>
            <a:pPr marL="228600" marR="0" lvl="0" indent="-228600" algn="just"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it-IT" sz="22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Calibri" panose="020F0502020204030204" pitchFamily="34" charset="0"/>
              </a:rPr>
              <a:t>Va osservato che la mancanza del termine «ambiente» nell’art. 9 Cost., non lo esclude automaticamente dal gruppo beni giuridici da essa protetti. La tutela dell’ambiente deve essere riconosciuta sia come un dovere del singolo sia come un dovere dei soggetti pubblici, in relazione </a:t>
            </a:r>
            <a:r>
              <a:rPr kumimoji="0" lang="it-IT" sz="2200" b="1"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Calibri" panose="020F0502020204030204" pitchFamily="34" charset="0"/>
              </a:rPr>
              <a:t>all’articolo 3</a:t>
            </a:r>
            <a:r>
              <a:rPr kumimoji="0" lang="it-IT" sz="22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Calibri" panose="020F0502020204030204" pitchFamily="34" charset="0"/>
              </a:rPr>
              <a:t>, 2° comma “</a:t>
            </a:r>
            <a:r>
              <a:rPr kumimoji="0" lang="it-IT" sz="2200" b="1"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Calibri" panose="020F0502020204030204" pitchFamily="34" charset="0"/>
              </a:rPr>
              <a:t>compito della Repubblica è di rimuovere gli ostacoli (di carattere ambientale) di ordine economico e sociale</a:t>
            </a:r>
            <a:r>
              <a:rPr kumimoji="0" lang="it-IT" sz="22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Calibri" panose="020F0502020204030204" pitchFamily="34" charset="0"/>
              </a:rPr>
              <a:t> </a:t>
            </a:r>
            <a:r>
              <a:rPr kumimoji="0" lang="it-IT" sz="2200" b="1"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Calibri" panose="020F0502020204030204" pitchFamily="34" charset="0"/>
              </a:rPr>
              <a:t>che limitano di fatto la libertà e l’uguaglianza dei cittadini</a:t>
            </a:r>
            <a:r>
              <a:rPr kumimoji="0" lang="it-IT" sz="22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Calibri" panose="020F0502020204030204" pitchFamily="34" charset="0"/>
              </a:rPr>
              <a:t>. Ma anche </a:t>
            </a:r>
            <a:r>
              <a:rPr kumimoji="0" lang="it-IT" sz="2200" b="1"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Calibri" panose="020F0502020204030204" pitchFamily="34" charset="0"/>
              </a:rPr>
              <a:t>all’articolo 2</a:t>
            </a:r>
            <a:r>
              <a:rPr kumimoji="0" lang="it-IT" sz="22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Calibri" panose="020F0502020204030204" pitchFamily="34" charset="0"/>
              </a:rPr>
              <a:t>, dove si parla di solidarietà politica, economica e sociale, occorre ormai considerare che la </a:t>
            </a:r>
            <a:r>
              <a:rPr kumimoji="0" lang="it-IT" sz="2200" b="1"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Calibri" panose="020F0502020204030204" pitchFamily="34" charset="0"/>
              </a:rPr>
              <a:t>solidarietà politica</a:t>
            </a:r>
            <a:r>
              <a:rPr kumimoji="0" lang="it-IT" sz="22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Calibri" panose="020F0502020204030204" pitchFamily="34" charset="0"/>
              </a:rPr>
              <a:t> trova riscontro nell’obbligo di reperire fondi da destinare alla tutela dell’ambiente, nel garantire la salubrità dell’ambiente e il diritto all’informazione ambientale. </a:t>
            </a:r>
          </a:p>
          <a:p>
            <a:pPr marL="228600" marR="0" lvl="0" indent="-228600" algn="just"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it-IT" sz="22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Calibri" panose="020F0502020204030204" pitchFamily="34" charset="0"/>
              </a:rPr>
              <a:t>La sentenza 536 del 2002 ribadisce che </a:t>
            </a:r>
            <a:r>
              <a:rPr kumimoji="0" lang="it-IT" sz="2200" b="0" i="1"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Calibri" panose="020F0502020204030204" pitchFamily="34" charset="0"/>
              </a:rPr>
              <a:t>l’ambiente</a:t>
            </a:r>
            <a:r>
              <a:rPr kumimoji="0" lang="it-IT" sz="22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Calibri" panose="020F0502020204030204" pitchFamily="34" charset="0"/>
              </a:rPr>
              <a:t> </a:t>
            </a:r>
            <a:r>
              <a:rPr kumimoji="0" lang="it-IT" sz="2200" b="0" i="1"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Calibri" panose="020F0502020204030204" pitchFamily="34" charset="0"/>
              </a:rPr>
              <a:t>deve essere considerato come un valore costituzionalmente protetto che non esclude la titolarità in capo alle regioni di competenze legislative su materie (governo del territorio, tutela della salute ecc.) per le quali quel valore costituzionale assume valore</a:t>
            </a:r>
            <a:r>
              <a:rPr kumimoji="0" lang="it-IT" sz="22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Calibri" panose="020F0502020204030204" pitchFamily="34" charset="0"/>
              </a:rPr>
              <a:t>.</a:t>
            </a:r>
            <a:endParaRPr kumimoji="0" lang="it-IT" sz="2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a:p>
            <a:endParaRPr lang="it-IT" dirty="0"/>
          </a:p>
        </p:txBody>
      </p:sp>
    </p:spTree>
    <p:extLst>
      <p:ext uri="{BB962C8B-B14F-4D97-AF65-F5344CB8AC3E}">
        <p14:creationId xmlns:p14="http://schemas.microsoft.com/office/powerpoint/2010/main" val="42325039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3600C5-33D4-40C8-AADC-3CAF2F2D7F57}"/>
              </a:ext>
            </a:extLst>
          </p:cNvPr>
          <p:cNvSpPr>
            <a:spLocks noGrp="1"/>
          </p:cNvSpPr>
          <p:nvPr>
            <p:ph type="title"/>
          </p:nvPr>
        </p:nvSpPr>
        <p:spPr>
          <a:xfrm>
            <a:off x="838200" y="2"/>
            <a:ext cx="10515600" cy="972064"/>
          </a:xfrm>
          <a:solidFill>
            <a:srgbClr val="92D050"/>
          </a:solidFill>
        </p:spPr>
        <p:txBody>
          <a:bodyPr/>
          <a:lstStyle/>
          <a:p>
            <a:r>
              <a:rPr lang="it-IT" dirty="0"/>
              <a:t>Riforma del Titolo V e nuovi poteri alle regioni</a:t>
            </a:r>
          </a:p>
        </p:txBody>
      </p:sp>
      <p:sp>
        <p:nvSpPr>
          <p:cNvPr id="3" name="Segnaposto contenuto 2">
            <a:extLst>
              <a:ext uri="{FF2B5EF4-FFF2-40B4-BE49-F238E27FC236}">
                <a16:creationId xmlns:a16="http://schemas.microsoft.com/office/drawing/2014/main" id="{CA1D73AB-177C-4A76-AA77-6042214A1536}"/>
              </a:ext>
            </a:extLst>
          </p:cNvPr>
          <p:cNvSpPr>
            <a:spLocks noGrp="1"/>
          </p:cNvSpPr>
          <p:nvPr>
            <p:ph idx="1"/>
          </p:nvPr>
        </p:nvSpPr>
        <p:spPr>
          <a:xfrm>
            <a:off x="838200" y="1179443"/>
            <a:ext cx="10515600" cy="5678556"/>
          </a:xfrm>
          <a:solidFill>
            <a:schemeClr val="accent4">
              <a:lumMod val="40000"/>
              <a:lumOff val="60000"/>
            </a:schemeClr>
          </a:solidFill>
        </p:spPr>
        <p:txBody>
          <a:bodyPr>
            <a:normAutofit fontScale="92500" lnSpcReduction="10000"/>
          </a:bodyPr>
          <a:lstStyle/>
          <a:p>
            <a:pPr fontAlgn="base">
              <a:lnSpc>
                <a:spcPts val="1950"/>
              </a:lnSpc>
              <a:spcAft>
                <a:spcPts val="800"/>
              </a:spcAft>
            </a:pPr>
            <a:r>
              <a:rPr lang="it-IT" sz="2200" dirty="0">
                <a:solidFill>
                  <a:srgbClr val="646464"/>
                </a:solidFill>
                <a:effectLst/>
                <a:ea typeface="Times New Roman" panose="02020603050405020304" pitchFamily="18" charset="0"/>
                <a:cs typeface="Times New Roman" panose="02020603050405020304" pitchFamily="18" charset="0"/>
              </a:rPr>
              <a:t>La Riforma del Titolo V della Costituzione avvenuta con l’adozione della Legge Costituzionale n. 3 del 2001, dopo molti anni di dibattiti e di proposte, tra le molte criticità, ha però avuto il merito di aver inserito nel nuovo art. 117 Cost. la parola “ambiente”.</a:t>
            </a:r>
            <a:endParaRPr lang="it-IT" sz="2200" dirty="0">
              <a:effectLst/>
              <a:ea typeface="Calibri" panose="020F0502020204030204" pitchFamily="34" charset="0"/>
              <a:cs typeface="Times New Roman" panose="02020603050405020304" pitchFamily="18" charset="0"/>
            </a:endParaRPr>
          </a:p>
          <a:p>
            <a:pPr fontAlgn="base">
              <a:lnSpc>
                <a:spcPts val="1950"/>
              </a:lnSpc>
              <a:spcAft>
                <a:spcPts val="800"/>
              </a:spcAft>
            </a:pPr>
            <a:r>
              <a:rPr lang="it-IT" sz="2200" dirty="0">
                <a:solidFill>
                  <a:srgbClr val="646464"/>
                </a:solidFill>
                <a:effectLst/>
                <a:ea typeface="Times New Roman" panose="02020603050405020304" pitchFamily="18" charset="0"/>
                <a:cs typeface="Times New Roman" panose="02020603050405020304" pitchFamily="18" charset="0"/>
              </a:rPr>
              <a:t>Tra le materie assegnate a titolo esclusivo dal legislatore alla competenza dello Stato, nell’elenco di cui al comma 2 del citato articolo, vengono specificate: </a:t>
            </a:r>
            <a:r>
              <a:rPr lang="it-IT" sz="2200" i="1" dirty="0">
                <a:solidFill>
                  <a:srgbClr val="646464"/>
                </a:solidFill>
                <a:effectLst/>
                <a:ea typeface="Times New Roman" panose="02020603050405020304" pitchFamily="18" charset="0"/>
                <a:cs typeface="Times New Roman" panose="02020603050405020304" pitchFamily="18" charset="0"/>
              </a:rPr>
              <a:t>«la tutela dell’ambiente, dell’ecosistema e dei beni culturali»</a:t>
            </a:r>
            <a:r>
              <a:rPr lang="it-IT" sz="2200" dirty="0">
                <a:solidFill>
                  <a:srgbClr val="646464"/>
                </a:solidFill>
                <a:effectLst/>
                <a:ea typeface="Times New Roman" panose="02020603050405020304" pitchFamily="18" charset="0"/>
                <a:cs typeface="Times New Roman" panose="02020603050405020304" pitchFamily="18" charset="0"/>
              </a:rPr>
              <a:t>; mentre a titolo concorrente alle Regioni vengono assegnate: </a:t>
            </a:r>
            <a:r>
              <a:rPr lang="it-IT" sz="2200" i="1" dirty="0">
                <a:solidFill>
                  <a:srgbClr val="646464"/>
                </a:solidFill>
                <a:effectLst/>
                <a:ea typeface="Times New Roman" panose="02020603050405020304" pitchFamily="18" charset="0"/>
                <a:cs typeface="Times New Roman" panose="02020603050405020304" pitchFamily="18" charset="0"/>
              </a:rPr>
              <a:t>«valorizzazione dei beni ambientali e culturali».</a:t>
            </a:r>
            <a:endParaRPr lang="it-IT" sz="2200" dirty="0">
              <a:effectLst/>
              <a:ea typeface="Calibri" panose="020F0502020204030204" pitchFamily="34" charset="0"/>
              <a:cs typeface="Times New Roman" panose="02020603050405020304" pitchFamily="18" charset="0"/>
            </a:endParaRPr>
          </a:p>
          <a:p>
            <a:r>
              <a:rPr lang="it-IT" sz="2200" dirty="0">
                <a:solidFill>
                  <a:srgbClr val="646464"/>
                </a:solidFill>
                <a:effectLst/>
                <a:ea typeface="Times New Roman" panose="02020603050405020304" pitchFamily="18" charset="0"/>
              </a:rPr>
              <a:t>L’inserimento della materia ambientale tanto nella legislazione esclusiva statale, quanto nella legislazione concorrente tra Stato e Regioni, pur in un peculiare trittico con quelle relative all’ecosistema ed ai beni ambientali, ne ha senza dubbio rafforzato lo </a:t>
            </a:r>
            <a:r>
              <a:rPr lang="it-IT" sz="2200" i="1" dirty="0">
                <a:solidFill>
                  <a:srgbClr val="646464"/>
                </a:solidFill>
                <a:effectLst/>
                <a:ea typeface="Times New Roman" panose="02020603050405020304" pitchFamily="18" charset="0"/>
              </a:rPr>
              <a:t>status</a:t>
            </a:r>
            <a:r>
              <a:rPr lang="it-IT" sz="2200" dirty="0">
                <a:solidFill>
                  <a:srgbClr val="646464"/>
                </a:solidFill>
                <a:effectLst/>
                <a:ea typeface="Times New Roman" panose="02020603050405020304" pitchFamily="18" charset="0"/>
              </a:rPr>
              <a:t> costituzionale, benché tale processo sia avvenuto in via indiretta ed incompleta.</a:t>
            </a:r>
          </a:p>
          <a:p>
            <a:r>
              <a:rPr lang="it-IT" sz="2200" dirty="0">
                <a:solidFill>
                  <a:srgbClr val="646464"/>
                </a:solidFill>
                <a:effectLst/>
                <a:ea typeface="Calibri" panose="020F0502020204030204" pitchFamily="34" charset="0"/>
                <a:cs typeface="Times New Roman" panose="02020603050405020304" pitchFamily="18" charset="0"/>
              </a:rPr>
              <a:t>La riforma della “Repubblica delle autonomie” del 2001, pur nelle intenzioni, non è tuttavia riuscita ad offrire grandi prospettive né per ciò che attiene la definizione del termine ambiente e del suo significato giuridico, né a favore dell’affermazione in via diretta di un diritto soggettivo all’ambiente.</a:t>
            </a:r>
            <a:br>
              <a:rPr lang="it-IT" sz="2200" dirty="0">
                <a:solidFill>
                  <a:srgbClr val="646464"/>
                </a:solidFill>
                <a:effectLst/>
                <a:ea typeface="Times New Roman" panose="02020603050405020304" pitchFamily="18" charset="0"/>
              </a:rPr>
            </a:br>
            <a:r>
              <a:rPr lang="it-IT" sz="2200" dirty="0">
                <a:solidFill>
                  <a:srgbClr val="646464"/>
                </a:solidFill>
                <a:effectLst/>
                <a:ea typeface="Times New Roman" panose="02020603050405020304" pitchFamily="18" charset="0"/>
                <a:hlinkClick r:id="rId2"/>
              </a:rPr>
              <a:t>https://www.tuttoambiente.it/commenti-premium/ambiente-costituzione-italiana-presente-futuro-bocciatura-referendum-costituzionale/#:~:text=Per%20la%20Corte%20Costituzionale%2C%20l,equilibri%20delle%20sue%20singole%20componenti%C2%BB</a:t>
            </a:r>
            <a:endParaRPr lang="it-IT" sz="2200" dirty="0">
              <a:solidFill>
                <a:srgbClr val="646464"/>
              </a:solidFill>
              <a:effectLst/>
              <a:ea typeface="Times New Roman" panose="02020603050405020304" pitchFamily="18" charset="0"/>
            </a:endParaRPr>
          </a:p>
          <a:p>
            <a:endParaRPr lang="it-IT" sz="2200" dirty="0">
              <a:effectLst/>
              <a:ea typeface="Times New Roman" panose="02020603050405020304" pitchFamily="18" charset="0"/>
              <a:cs typeface="Times New Roman" panose="02020603050405020304" pitchFamily="18" charset="0"/>
            </a:endParaRPr>
          </a:p>
          <a:p>
            <a:pPr algn="just">
              <a:lnSpc>
                <a:spcPct val="107000"/>
              </a:lnSpc>
              <a:spcAft>
                <a:spcPts val="800"/>
              </a:spcAft>
            </a:pPr>
            <a:endParaRPr lang="it-IT"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800"/>
              </a:spcAft>
            </a:pP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it-IT" sz="2400" dirty="0">
              <a:effectLst/>
              <a:latin typeface="Times New Roman" panose="02020603050405020304" pitchFamily="18" charset="0"/>
              <a:ea typeface="Times New Roman" panose="02020603050405020304" pitchFamily="18" charset="0"/>
            </a:endParaRPr>
          </a:p>
          <a:p>
            <a:pPr algn="just">
              <a:lnSpc>
                <a:spcPct val="107000"/>
              </a:lnSpc>
              <a:spcAft>
                <a:spcPts val="800"/>
              </a:spcAft>
            </a:pP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26919136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0"/>
            <a:ext cx="10515600" cy="881449"/>
          </a:xfrm>
          <a:solidFill>
            <a:srgbClr val="92D050"/>
          </a:solidFill>
        </p:spPr>
        <p:txBody>
          <a:bodyPr>
            <a:normAutofit/>
          </a:bodyPr>
          <a:lstStyle/>
          <a:p>
            <a:pPr algn="ctr"/>
            <a:r>
              <a:rPr lang="it-IT" dirty="0"/>
              <a:t>L’Europa e la Carta di Nizza</a:t>
            </a:r>
          </a:p>
        </p:txBody>
      </p:sp>
      <p:sp>
        <p:nvSpPr>
          <p:cNvPr id="3" name="Segnaposto contenuto 2"/>
          <p:cNvSpPr>
            <a:spLocks noGrp="1"/>
          </p:cNvSpPr>
          <p:nvPr>
            <p:ph idx="1"/>
          </p:nvPr>
        </p:nvSpPr>
        <p:spPr>
          <a:xfrm>
            <a:off x="838200" y="1194486"/>
            <a:ext cx="10515600" cy="5663514"/>
          </a:xfrm>
          <a:solidFill>
            <a:schemeClr val="accent4">
              <a:lumMod val="40000"/>
              <a:lumOff val="60000"/>
            </a:schemeClr>
          </a:solidFill>
        </p:spPr>
        <p:txBody>
          <a:bodyPr>
            <a:normAutofit lnSpcReduction="10000"/>
          </a:bodyPr>
          <a:lstStyle/>
          <a:p>
            <a:r>
              <a:rPr lang="it-IT" sz="2000" b="1" dirty="0"/>
              <a:t>Preambolo</a:t>
            </a:r>
            <a:r>
              <a:rPr lang="it-IT" sz="2000" dirty="0"/>
              <a:t>:</a:t>
            </a:r>
          </a:p>
          <a:p>
            <a:r>
              <a:rPr lang="it-IT" sz="2000" dirty="0"/>
              <a:t>I popoli europei nel creare tra loro un'unione sempre più stretta hanno deciso di condividere un futuro di pace fondato su valori comuni. Consapevole del suo patrimonio spirituale e morale, l'Unione si fonda sui valori indivisibili e universali di dignità umana, di libertà, di uguaglianza e di solidarietà; l'Unione si basa sui principi di democrazia e dello stato di diritto. Essa pone la persona al centro della sua azione istituendo la cittadinanza dell'Unione e creando uno spazio di libertà, sicurezza e giustizia.</a:t>
            </a:r>
          </a:p>
          <a:p>
            <a:r>
              <a:rPr lang="it-IT" sz="2000" dirty="0"/>
              <a:t>…essa cerca di promuovere uno sviluppo equilibrato e sostenibile e assicura la libera circolazione delle persone, dei beni, dei servizi e dei capitali nonché la libertà di stabilimento.</a:t>
            </a:r>
          </a:p>
          <a:p>
            <a:r>
              <a:rPr lang="it-IT" sz="2000" dirty="0"/>
              <a:t>Art. 37 Tutela dell'ambiente: Un livello elevato di tutela dell'ambiente e il miglioramento della sua qualità devono essere integrati nelle politiche dell'Unione e garantiti conformemente al principio dello sviluppo sostenibile.</a:t>
            </a:r>
          </a:p>
          <a:p>
            <a:r>
              <a:rPr lang="it-IT" sz="2000" dirty="0"/>
              <a:t>La linea tracciata dall’art. 37, della Carta di Nizza riassume in un’unica espressione il fine di indirizzare lo sviluppo produttivo ed economico degli Stati membri verso </a:t>
            </a:r>
            <a:r>
              <a:rPr lang="it-IT" sz="2000" i="1" dirty="0" err="1"/>
              <a:t>standards</a:t>
            </a:r>
            <a:r>
              <a:rPr lang="it-IT" sz="2000" dirty="0"/>
              <a:t> qualitativi di livello elevato.</a:t>
            </a:r>
          </a:p>
          <a:p>
            <a:r>
              <a:rPr lang="it-IT" sz="2000" dirty="0"/>
              <a:t>Il principio di “sviluppo sostenibile” esprime un concetto di compatibilità con il progresso tecnologico con l’ambiente, in modo che il progresso tecnico assicuri, come fatto essenziale del progresso umano, una adeguata tutela ambientale.</a:t>
            </a:r>
          </a:p>
          <a:p>
            <a:endParaRPr lang="it-IT" sz="2000" dirty="0"/>
          </a:p>
        </p:txBody>
      </p:sp>
    </p:spTree>
    <p:extLst>
      <p:ext uri="{BB962C8B-B14F-4D97-AF65-F5344CB8AC3E}">
        <p14:creationId xmlns:p14="http://schemas.microsoft.com/office/powerpoint/2010/main" val="5324292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00ACCC0-E22B-463C-A2F9-FA8C1108BB9B}"/>
              </a:ext>
            </a:extLst>
          </p:cNvPr>
          <p:cNvSpPr>
            <a:spLocks noGrp="1"/>
          </p:cNvSpPr>
          <p:nvPr>
            <p:ph type="title"/>
          </p:nvPr>
        </p:nvSpPr>
        <p:spPr>
          <a:solidFill>
            <a:srgbClr val="92D050"/>
          </a:solidFill>
        </p:spPr>
        <p:txBody>
          <a:bodyPr/>
          <a:lstStyle/>
          <a:p>
            <a:pPr algn="ctr"/>
            <a:r>
              <a:rPr lang="it-IT" dirty="0"/>
              <a:t>L’ambiente e la salute diritti correlati</a:t>
            </a:r>
          </a:p>
        </p:txBody>
      </p:sp>
      <p:sp>
        <p:nvSpPr>
          <p:cNvPr id="3" name="Segnaposto contenuto 2">
            <a:extLst>
              <a:ext uri="{FF2B5EF4-FFF2-40B4-BE49-F238E27FC236}">
                <a16:creationId xmlns:a16="http://schemas.microsoft.com/office/drawing/2014/main" id="{39B5B9AE-3932-4DFC-B0E4-9E71B55079C3}"/>
              </a:ext>
            </a:extLst>
          </p:cNvPr>
          <p:cNvSpPr>
            <a:spLocks noGrp="1"/>
          </p:cNvSpPr>
          <p:nvPr>
            <p:ph idx="1"/>
          </p:nvPr>
        </p:nvSpPr>
        <p:spPr>
          <a:xfrm>
            <a:off x="838200" y="1825624"/>
            <a:ext cx="10515600" cy="4893227"/>
          </a:xfrm>
          <a:solidFill>
            <a:schemeClr val="accent4">
              <a:lumMod val="40000"/>
              <a:lumOff val="60000"/>
            </a:schemeClr>
          </a:solidFill>
        </p:spPr>
        <p:txBody>
          <a:bodyPr>
            <a:normAutofit/>
          </a:bodyPr>
          <a:lstStyle/>
          <a:p>
            <a:r>
              <a:rPr lang="it-IT" dirty="0">
                <a:solidFill>
                  <a:srgbClr val="424242"/>
                </a:solidFill>
                <a:effectLst/>
                <a:latin typeface="Calibri" panose="020F0502020204030204" pitchFamily="34" charset="0"/>
                <a:ea typeface="Calibri" panose="020F0502020204030204" pitchFamily="34" charset="0"/>
                <a:cs typeface="Calibri" panose="020F0502020204030204" pitchFamily="34" charset="0"/>
              </a:rPr>
              <a:t>L’</a:t>
            </a:r>
            <a:r>
              <a:rPr lang="it-IT" b="1" dirty="0">
                <a:solidFill>
                  <a:srgbClr val="363636"/>
                </a:solidFill>
                <a:effectLst/>
                <a:latin typeface="Calibri" panose="020F0502020204030204" pitchFamily="34" charset="0"/>
                <a:ea typeface="Calibri" panose="020F0502020204030204" pitchFamily="34" charset="0"/>
                <a:cs typeface="Times New Roman" panose="02020603050405020304" pitchFamily="18" charset="0"/>
              </a:rPr>
              <a:t>Ambiente</a:t>
            </a:r>
            <a:r>
              <a:rPr lang="it-IT" dirty="0">
                <a:solidFill>
                  <a:srgbClr val="424242"/>
                </a:solidFill>
                <a:effectLst/>
                <a:latin typeface="Calibri" panose="020F0502020204030204" pitchFamily="34" charset="0"/>
                <a:ea typeface="Calibri" panose="020F0502020204030204" pitchFamily="34" charset="0"/>
                <a:cs typeface="Calibri" panose="020F0502020204030204" pitchFamily="34" charset="0"/>
              </a:rPr>
              <a:t> la cui etimologia (dal latino </a:t>
            </a:r>
            <a:r>
              <a:rPr lang="it-IT" dirty="0" err="1">
                <a:solidFill>
                  <a:srgbClr val="424242"/>
                </a:solidFill>
                <a:effectLst/>
                <a:latin typeface="Calibri" panose="020F0502020204030204" pitchFamily="34" charset="0"/>
                <a:ea typeface="Calibri" panose="020F0502020204030204" pitchFamily="34" charset="0"/>
                <a:cs typeface="Calibri" panose="020F0502020204030204" pitchFamily="34" charset="0"/>
              </a:rPr>
              <a:t>ambiens</a:t>
            </a:r>
            <a:r>
              <a:rPr lang="it-IT" dirty="0">
                <a:solidFill>
                  <a:srgbClr val="424242"/>
                </a:solidFill>
                <a:effectLst/>
                <a:latin typeface="Calibri" panose="020F0502020204030204" pitchFamily="34" charset="0"/>
                <a:ea typeface="Calibri" panose="020F0502020204030204" pitchFamily="34" charset="0"/>
                <a:cs typeface="Calibri" panose="020F0502020204030204" pitchFamily="34" charset="0"/>
              </a:rPr>
              <a:t>, participio presente del verbo ambire, circondare, andare attorno) descrive appieno l’approccio olistico e unitario dello </a:t>
            </a:r>
            <a:r>
              <a:rPr lang="it-IT" b="1" dirty="0">
                <a:solidFill>
                  <a:srgbClr val="363636"/>
                </a:solidFill>
                <a:effectLst/>
                <a:latin typeface="Calibri" panose="020F0502020204030204" pitchFamily="34" charset="0"/>
                <a:ea typeface="Calibri" panose="020F0502020204030204" pitchFamily="34" charset="0"/>
                <a:cs typeface="Times New Roman" panose="02020603050405020304" pitchFamily="18" charset="0"/>
              </a:rPr>
              <a:t>Spazio</a:t>
            </a:r>
            <a:r>
              <a:rPr lang="it-IT" dirty="0">
                <a:solidFill>
                  <a:srgbClr val="424242"/>
                </a:solidFill>
                <a:effectLst/>
                <a:latin typeface="Calibri" panose="020F0502020204030204" pitchFamily="34" charset="0"/>
                <a:ea typeface="Calibri" panose="020F0502020204030204" pitchFamily="34" charset="0"/>
                <a:cs typeface="Calibri" panose="020F0502020204030204" pitchFamily="34" charset="0"/>
              </a:rPr>
              <a:t> che ci circonda, comprende tutti i fattori naturali e antropici. Tra questi sono comprese la popolazione e la salute umana, quest’ultima da intendere non solo come “assenza di malattia”, in linea con la definizione più ampia di “salute” sancita dall’Organizzazione Mondiale della Sanità nel 1948. </a:t>
            </a:r>
          </a:p>
          <a:p>
            <a:r>
              <a:rPr lang="it-IT" dirty="0">
                <a:solidFill>
                  <a:srgbClr val="424242"/>
                </a:solidFill>
                <a:effectLst/>
                <a:latin typeface="Calibri" panose="020F0502020204030204" pitchFamily="34" charset="0"/>
                <a:ea typeface="Calibri" panose="020F0502020204030204" pitchFamily="34" charset="0"/>
                <a:cs typeface="Calibri" panose="020F0502020204030204" pitchFamily="34" charset="0"/>
              </a:rPr>
              <a:t>E’ stato affermato, sia a livello europeo sia internazionale, che lo stato qualitativo dell’ambiente, in tutti i suoi aspetti (acqua, aria, inquinamento acustico, produzione ed uso di sostanze chimiche), influenzi in maniera significativa lo stato di salute e il benessere della popolazione.</a:t>
            </a:r>
            <a:endParaRPr lang="it-IT"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12211598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a:extLst>
              <a:ext uri="{FF2B5EF4-FFF2-40B4-BE49-F238E27FC236}">
                <a16:creationId xmlns:a16="http://schemas.microsoft.com/office/drawing/2014/main" id="{D17CA91B-8BD6-40A7-921E-6F4502A2716E}"/>
              </a:ext>
            </a:extLst>
          </p:cNvPr>
          <p:cNvSpPr>
            <a:spLocks noGrp="1" noChangeArrowheads="1"/>
          </p:cNvSpPr>
          <p:nvPr>
            <p:ph type="title"/>
          </p:nvPr>
        </p:nvSpPr>
        <p:spPr>
          <a:xfrm>
            <a:off x="1179443" y="1"/>
            <a:ext cx="9806609" cy="1052513"/>
          </a:xfrm>
          <a:solidFill>
            <a:srgbClr val="92D050"/>
          </a:solidFill>
        </p:spPr>
        <p:txBody>
          <a:bodyPr>
            <a:normAutofit/>
          </a:bodyPr>
          <a:lstStyle/>
          <a:p>
            <a:pPr eaLnBrk="1" hangingPunct="1"/>
            <a:r>
              <a:rPr lang="it-IT" altLang="it-IT" sz="2800" b="1" dirty="0"/>
              <a:t>La pandemia di COVID-19 dimostra la necessità di un legame più forte tra salute e ambiente</a:t>
            </a:r>
          </a:p>
        </p:txBody>
      </p:sp>
      <p:sp>
        <p:nvSpPr>
          <p:cNvPr id="3" name="Segnaposto contenuto 2">
            <a:extLst>
              <a:ext uri="{FF2B5EF4-FFF2-40B4-BE49-F238E27FC236}">
                <a16:creationId xmlns:a16="http://schemas.microsoft.com/office/drawing/2014/main" id="{41CECE76-BFA1-4858-B29C-9B9F4DB4E371}"/>
              </a:ext>
            </a:extLst>
          </p:cNvPr>
          <p:cNvSpPr>
            <a:spLocks noGrp="1"/>
          </p:cNvSpPr>
          <p:nvPr>
            <p:ph idx="1"/>
          </p:nvPr>
        </p:nvSpPr>
        <p:spPr>
          <a:xfrm>
            <a:off x="1179443" y="1196976"/>
            <a:ext cx="9966352" cy="5661025"/>
          </a:xfrm>
          <a:solidFill>
            <a:schemeClr val="accent4">
              <a:lumMod val="40000"/>
              <a:lumOff val="60000"/>
            </a:schemeClr>
          </a:solidFill>
        </p:spPr>
        <p:txBody>
          <a:bodyPr/>
          <a:lstStyle/>
          <a:p>
            <a:pPr eaLnBrk="1" hangingPunct="1">
              <a:defRPr/>
            </a:pPr>
            <a:endParaRPr lang="it-IT" dirty="0"/>
          </a:p>
          <a:p>
            <a:pPr eaLnBrk="1" hangingPunct="1">
              <a:defRPr/>
            </a:pPr>
            <a:r>
              <a:rPr lang="it-IT" dirty="0"/>
              <a:t>Secondo la relazione 2020 dell'Agenzia europea dell'ambiente , le prospettive ambientali dell'Europa nei prossimi decenni sono scoraggianti. L'Europa risente di un'intensificazione dell'agricoltura, della perdita di biodiversità, del declino degli ecosistemi e della fauna selvatica e della scarsa qualità dell'aria. Ben il 95% della popolazione urbana dell'UE è esposto quotidianamente a concentrazioni di sostanze inquinanti superiori alle linee guida dell'OMS sulla qualità dell'aria, cosa che provoca ogni anno 400 000 decessi prematuri.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85B9EC-A1A9-471F-9A5D-178B897D4FA3}"/>
              </a:ext>
            </a:extLst>
          </p:cNvPr>
          <p:cNvSpPr>
            <a:spLocks noGrp="1"/>
          </p:cNvSpPr>
          <p:nvPr>
            <p:ph type="title"/>
          </p:nvPr>
        </p:nvSpPr>
        <p:spPr>
          <a:xfrm>
            <a:off x="304800" y="159028"/>
            <a:ext cx="10853530" cy="1113182"/>
          </a:xfrm>
          <a:solidFill>
            <a:srgbClr val="92D050"/>
          </a:solidFill>
        </p:spPr>
        <p:txBody>
          <a:bodyPr>
            <a:normAutofit fontScale="90000"/>
          </a:bodyPr>
          <a:lstStyle/>
          <a:p>
            <a:br>
              <a:rPr lang="it-IT" sz="4000" b="0" i="0" dirty="0">
                <a:solidFill>
                  <a:srgbClr val="1A1A1A"/>
                </a:solidFill>
                <a:effectLst/>
                <a:latin typeface="Helvetica LT W01 Light"/>
              </a:rPr>
            </a:br>
            <a:r>
              <a:rPr lang="it-IT" sz="4000" b="0" i="0" dirty="0">
                <a:solidFill>
                  <a:srgbClr val="1A1A1A"/>
                </a:solidFill>
                <a:effectLst/>
                <a:latin typeface="Helvetica LT W01 Light"/>
              </a:rPr>
              <a:t>Cinquant’anni fa vedevamo per la prima volta noi stessi</a:t>
            </a:r>
            <a:br>
              <a:rPr lang="it-IT" b="0" i="0" dirty="0">
                <a:solidFill>
                  <a:srgbClr val="1A1A1A"/>
                </a:solidFill>
                <a:effectLst/>
                <a:latin typeface="Helvetica LT W01 Light"/>
              </a:rPr>
            </a:br>
            <a:endParaRPr lang="it-IT" dirty="0"/>
          </a:p>
        </p:txBody>
      </p:sp>
      <p:sp>
        <p:nvSpPr>
          <p:cNvPr id="3" name="Segnaposto contenuto 2">
            <a:extLst>
              <a:ext uri="{FF2B5EF4-FFF2-40B4-BE49-F238E27FC236}">
                <a16:creationId xmlns:a16="http://schemas.microsoft.com/office/drawing/2014/main" id="{B883B402-3B71-4D36-8B8E-28E19D7B6A76}"/>
              </a:ext>
            </a:extLst>
          </p:cNvPr>
          <p:cNvSpPr>
            <a:spLocks noGrp="1"/>
          </p:cNvSpPr>
          <p:nvPr>
            <p:ph idx="1"/>
          </p:nvPr>
        </p:nvSpPr>
        <p:spPr>
          <a:xfrm>
            <a:off x="304800" y="1391478"/>
            <a:ext cx="10853530" cy="5466522"/>
          </a:xfrm>
          <a:solidFill>
            <a:schemeClr val="accent4">
              <a:lumMod val="40000"/>
              <a:lumOff val="60000"/>
            </a:schemeClr>
          </a:solidFill>
        </p:spPr>
        <p:txBody>
          <a:bodyPr>
            <a:normAutofit/>
          </a:bodyPr>
          <a:lstStyle/>
          <a:p>
            <a:r>
              <a:rPr lang="it-IT" sz="2400" dirty="0">
                <a:solidFill>
                  <a:srgbClr val="1A1A1A"/>
                </a:solidFill>
                <a:latin typeface="Crimson Text"/>
              </a:rPr>
              <a:t>I</a:t>
            </a:r>
            <a:r>
              <a:rPr lang="it-IT" sz="2400" b="0" i="0" dirty="0">
                <a:solidFill>
                  <a:srgbClr val="1A1A1A"/>
                </a:solidFill>
                <a:effectLst/>
                <a:latin typeface="Crimson Text"/>
              </a:rPr>
              <a:t>l 24 dicembre 1968 alle ore 10 e 40 di Houston, William Anders scattava una foto alla Terra che sarebbe diventata famosa, forse la più famosa foto alla Terra mai scattata.</a:t>
            </a:r>
          </a:p>
          <a:p>
            <a:r>
              <a:rPr lang="it-IT" sz="2400" b="0" i="0" dirty="0">
                <a:solidFill>
                  <a:srgbClr val="1A1A1A"/>
                </a:solidFill>
                <a:effectLst/>
                <a:latin typeface="Crimson Text"/>
              </a:rPr>
              <a:t>Anders era uno dei tre astronauti della missione Apollo 8, primo equipaggio a lasciare l’orbita del nostro pianeta e a raggiungere quella della Luna, un giro e poi di nuovo a casa, senza mettere piede a terra, cosa che succederà invece pochi mesi più avanti, nel luglio del ‘69. La foto è conosciuta da tutti come “</a:t>
            </a:r>
            <a:r>
              <a:rPr lang="it-IT" sz="2400" b="0" i="0" dirty="0" err="1">
                <a:solidFill>
                  <a:srgbClr val="1A1A1A"/>
                </a:solidFill>
                <a:effectLst/>
                <a:latin typeface="Crimson Text"/>
              </a:rPr>
              <a:t>Earthrise</a:t>
            </a:r>
            <a:r>
              <a:rPr lang="it-IT" sz="2400" b="0" i="0" dirty="0">
                <a:solidFill>
                  <a:srgbClr val="1A1A1A"/>
                </a:solidFill>
                <a:effectLst/>
                <a:latin typeface="Crimson Text"/>
              </a:rPr>
              <a:t>”, anche se il suo nome vero è molto meno didascalico: AS8-14-2383HR. </a:t>
            </a:r>
            <a:endParaRPr lang="it-IT" sz="2400" dirty="0">
              <a:solidFill>
                <a:srgbClr val="1A1A1A"/>
              </a:solidFill>
              <a:latin typeface="Crimson Text"/>
            </a:endParaRPr>
          </a:p>
          <a:p>
            <a:r>
              <a:rPr lang="it-IT" sz="2400" b="0" i="0" dirty="0">
                <a:solidFill>
                  <a:srgbClr val="1A1A1A"/>
                </a:solidFill>
                <a:effectLst/>
                <a:latin typeface="Crimson Text"/>
              </a:rPr>
              <a:t>La leggenda vuole che </a:t>
            </a:r>
            <a:r>
              <a:rPr lang="it-IT" sz="2400" b="0" i="1" dirty="0" err="1">
                <a:solidFill>
                  <a:srgbClr val="1A1A1A"/>
                </a:solidFill>
                <a:effectLst/>
                <a:latin typeface="Crimson Text"/>
              </a:rPr>
              <a:t>Earthrise</a:t>
            </a:r>
            <a:r>
              <a:rPr lang="it-IT" sz="2400" b="0" i="0" dirty="0">
                <a:solidFill>
                  <a:srgbClr val="1A1A1A"/>
                </a:solidFill>
                <a:effectLst/>
                <a:latin typeface="Crimson Text"/>
              </a:rPr>
              <a:t> sia considerata una specie di pietra di fondazione per l’ambientalismo. L’immagine di una Terra pulsante di colori immersa nell’oscurità dello spazio, disse al mondo, secondo la leggenda, la misura della sua bellezza ma anche della sua fragilità.</a:t>
            </a:r>
            <a:r>
              <a:rPr lang="it-IT" sz="1600" b="0" i="1" dirty="0">
                <a:solidFill>
                  <a:srgbClr val="1A1A1A"/>
                </a:solidFill>
                <a:effectLst/>
                <a:latin typeface="Crimson Text"/>
              </a:rPr>
              <a:t> </a:t>
            </a:r>
            <a:r>
              <a:rPr lang="it-IT" sz="2400" b="0" i="1" dirty="0">
                <a:solidFill>
                  <a:srgbClr val="1A1A1A"/>
                </a:solidFill>
                <a:effectLst/>
                <a:latin typeface="Crimson Text"/>
              </a:rPr>
              <a:t>Life</a:t>
            </a:r>
            <a:r>
              <a:rPr lang="it-IT" sz="2400" b="0" i="0" dirty="0">
                <a:solidFill>
                  <a:srgbClr val="1A1A1A"/>
                </a:solidFill>
                <a:effectLst/>
                <a:latin typeface="Crimson Text"/>
              </a:rPr>
              <a:t> l’ha inserita nelle </a:t>
            </a:r>
            <a:r>
              <a:rPr lang="it-IT" sz="2400" b="0" i="0" u="sng" dirty="0">
                <a:solidFill>
                  <a:srgbClr val="FF6666"/>
                </a:solidFill>
                <a:effectLst/>
                <a:latin typeface="Crimson Text"/>
                <a:hlinkClick r:id="rId2"/>
              </a:rPr>
              <a:t>100 foto che hanno cambiato l’umanità</a:t>
            </a:r>
            <a:r>
              <a:rPr lang="it-IT" sz="2400" b="0" i="0" dirty="0">
                <a:solidFill>
                  <a:srgbClr val="1A1A1A"/>
                </a:solidFill>
                <a:effectLst/>
                <a:latin typeface="Crimson Text"/>
              </a:rPr>
              <a:t>, </a:t>
            </a:r>
            <a:endParaRPr lang="it-IT" sz="2400" dirty="0">
              <a:hlinkClick r:id="rId3"/>
            </a:endParaRPr>
          </a:p>
          <a:p>
            <a:r>
              <a:rPr lang="it-IT" sz="2400" dirty="0">
                <a:hlinkClick r:id="rId3"/>
              </a:rPr>
              <a:t>http://100photos.time.com/photos/nasa-earthrise-apollo-8#photograph</a:t>
            </a:r>
            <a:endParaRPr lang="it-IT" sz="2400" dirty="0"/>
          </a:p>
          <a:p>
            <a:endParaRPr lang="it-IT" dirty="0"/>
          </a:p>
        </p:txBody>
      </p:sp>
      <p:pic>
        <p:nvPicPr>
          <p:cNvPr id="4" name="Immagine 3">
            <a:extLst>
              <a:ext uri="{FF2B5EF4-FFF2-40B4-BE49-F238E27FC236}">
                <a16:creationId xmlns:a16="http://schemas.microsoft.com/office/drawing/2014/main" id="{578057DC-EB9A-4C88-8B94-D35831E2C3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72800" y="6308035"/>
            <a:ext cx="1219199" cy="413440"/>
          </a:xfrm>
          <a:prstGeom prst="rect">
            <a:avLst/>
          </a:prstGeom>
        </p:spPr>
      </p:pic>
    </p:spTree>
    <p:extLst>
      <p:ext uri="{BB962C8B-B14F-4D97-AF65-F5344CB8AC3E}">
        <p14:creationId xmlns:p14="http://schemas.microsoft.com/office/powerpoint/2010/main" val="1438929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A0C548E-D6AE-4C28-8D39-ED2A2ED0060D}"/>
              </a:ext>
            </a:extLst>
          </p:cNvPr>
          <p:cNvSpPr>
            <a:spLocks noGrp="1"/>
          </p:cNvSpPr>
          <p:nvPr>
            <p:ph type="title"/>
          </p:nvPr>
        </p:nvSpPr>
        <p:spPr>
          <a:xfrm>
            <a:off x="838200" y="1"/>
            <a:ext cx="10515600" cy="1245704"/>
          </a:xfrm>
          <a:solidFill>
            <a:srgbClr val="92D050"/>
          </a:solidFill>
        </p:spPr>
        <p:txBody>
          <a:bodyPr>
            <a:normAutofit/>
          </a:bodyPr>
          <a:lstStyle/>
          <a:p>
            <a:pPr algn="ctr"/>
            <a:r>
              <a:rPr lang="it-IT" dirty="0"/>
              <a:t>UE: 8° Programma d’azione per l’ambiente</a:t>
            </a:r>
          </a:p>
        </p:txBody>
      </p:sp>
      <p:sp>
        <p:nvSpPr>
          <p:cNvPr id="3" name="Segnaposto contenuto 2">
            <a:extLst>
              <a:ext uri="{FF2B5EF4-FFF2-40B4-BE49-F238E27FC236}">
                <a16:creationId xmlns:a16="http://schemas.microsoft.com/office/drawing/2014/main" id="{D3D67BE3-ACFA-4122-B818-37A0AE14BEE5}"/>
              </a:ext>
            </a:extLst>
          </p:cNvPr>
          <p:cNvSpPr>
            <a:spLocks noGrp="1"/>
          </p:cNvSpPr>
          <p:nvPr>
            <p:ph idx="1"/>
          </p:nvPr>
        </p:nvSpPr>
        <p:spPr>
          <a:xfrm>
            <a:off x="838200" y="1351722"/>
            <a:ext cx="10515600" cy="5506277"/>
          </a:xfrm>
          <a:solidFill>
            <a:schemeClr val="accent4">
              <a:lumMod val="40000"/>
              <a:lumOff val="60000"/>
            </a:schemeClr>
          </a:solidFill>
        </p:spPr>
        <p:txBody>
          <a:bodyPr>
            <a:normAutofit fontScale="32500" lnSpcReduction="20000"/>
          </a:bodyPr>
          <a:lstStyle/>
          <a:p>
            <a:pPr>
              <a:lnSpc>
                <a:spcPct val="107000"/>
              </a:lnSpc>
              <a:spcAft>
                <a:spcPts val="800"/>
              </a:spcAft>
            </a:pPr>
            <a:r>
              <a:rPr lang="it-IT" sz="60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La </a:t>
            </a:r>
            <a:r>
              <a:rPr lang="it-IT" sz="6000" b="1"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Commissione europea</a:t>
            </a:r>
            <a:r>
              <a:rPr lang="it-IT" sz="60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 ha adottato una </a:t>
            </a:r>
            <a:r>
              <a:rPr lang="it-IT" sz="6000" b="1"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proposta</a:t>
            </a:r>
            <a:r>
              <a:rPr lang="it-IT" sz="60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 </a:t>
            </a:r>
            <a:r>
              <a:rPr lang="it-IT" sz="6000" b="1"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di decisione</a:t>
            </a:r>
            <a:r>
              <a:rPr lang="it-IT" sz="60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 relativa all’</a:t>
            </a:r>
            <a:r>
              <a:rPr lang="it-IT" sz="6000" b="1"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8° Programma d’azione per l’ambiente (PAA)</a:t>
            </a:r>
            <a:r>
              <a:rPr lang="it-IT" sz="60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a:t>
            </a:r>
            <a:r>
              <a:rPr lang="it-IT" sz="6000" dirty="0">
                <a:effectLst/>
                <a:latin typeface="Calibri" panose="020F0502020204030204" pitchFamily="34" charset="0"/>
                <a:ea typeface="Calibri" panose="020F0502020204030204" pitchFamily="34" charset="0"/>
                <a:cs typeface="Times New Roman" panose="02020603050405020304" pitchFamily="18" charset="0"/>
              </a:rPr>
              <a:t> valido fino al 2030 e volto ad accelerare la transizione verso un'economia climaticamente neutra, efficiente sotto il profilo delle risorse e rigenerativa e mirato a sostenere il </a:t>
            </a:r>
            <a:r>
              <a:rPr lang="it-IT" sz="6000" b="1" dirty="0">
                <a:effectLst/>
                <a:latin typeface="Calibri" panose="020F0502020204030204" pitchFamily="34" charset="0"/>
                <a:ea typeface="Calibri" panose="020F0502020204030204" pitchFamily="34" charset="0"/>
                <a:cs typeface="Times New Roman" panose="02020603050405020304" pitchFamily="18" charset="0"/>
              </a:rPr>
              <a:t>Green </a:t>
            </a:r>
            <a:r>
              <a:rPr lang="it-IT" sz="6000" b="1" dirty="0" err="1">
                <a:effectLst/>
                <a:latin typeface="Calibri" panose="020F0502020204030204" pitchFamily="34" charset="0"/>
                <a:ea typeface="Calibri" panose="020F0502020204030204" pitchFamily="34" charset="0"/>
                <a:cs typeface="Times New Roman" panose="02020603050405020304" pitchFamily="18" charset="0"/>
              </a:rPr>
              <a:t>Deal</a:t>
            </a:r>
            <a:r>
              <a:rPr lang="it-IT" sz="6000" b="1" dirty="0">
                <a:effectLst/>
                <a:latin typeface="Calibri" panose="020F0502020204030204" pitchFamily="34" charset="0"/>
                <a:ea typeface="Calibri" panose="020F0502020204030204" pitchFamily="34" charset="0"/>
                <a:cs typeface="Times New Roman" panose="02020603050405020304" pitchFamily="18" charset="0"/>
              </a:rPr>
              <a:t> europeo</a:t>
            </a:r>
            <a:r>
              <a:rPr lang="it-IT" sz="6000" dirty="0">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pPr>
            <a:r>
              <a:rPr lang="it-IT" sz="60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 Il Programma </a:t>
            </a:r>
            <a:r>
              <a:rPr lang="it-IT" sz="6000" dirty="0">
                <a:effectLst/>
                <a:latin typeface="Calibri" panose="020F0502020204030204" pitchFamily="34" charset="0"/>
                <a:ea typeface="Calibri" panose="020F0502020204030204" pitchFamily="34" charset="0"/>
                <a:cs typeface="Calibri" panose="020F0502020204030204" pitchFamily="34" charset="0"/>
              </a:rPr>
              <a:t>si articola in sei obiettivi tematici prioritari:</a:t>
            </a:r>
            <a:endParaRPr lang="it-IT" sz="6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6000" b="1" dirty="0">
                <a:effectLst/>
                <a:latin typeface="Calibri" panose="020F0502020204030204" pitchFamily="34" charset="0"/>
                <a:ea typeface="Calibri" panose="020F0502020204030204" pitchFamily="34" charset="0"/>
                <a:cs typeface="Calibri" panose="020F0502020204030204" pitchFamily="34" charset="0"/>
              </a:rPr>
              <a:t>ridurre in modo irreversibile e graduale le emissioni di gas a effetto serra e aumentare l’assorbimento da pozzi naturali e di altro tipo al fine di realizzare l’obiettivo di riduzione delle emissioni per il 2030 e conseguire la neutralità climatica entro il 2050</a:t>
            </a:r>
            <a:endParaRPr lang="it-IT" sz="6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6000" b="1" dirty="0">
                <a:effectLst/>
                <a:latin typeface="Calibri" panose="020F0502020204030204" pitchFamily="34" charset="0"/>
                <a:ea typeface="Calibri" panose="020F0502020204030204" pitchFamily="34" charset="0"/>
                <a:cs typeface="Calibri" panose="020F0502020204030204" pitchFamily="34" charset="0"/>
              </a:rPr>
              <a:t>fare costanti progressi nella capacità di adattamento, nel consolidamento della resilienza e nella riduzione della vulnerabilità ai cambiamenti climatici</a:t>
            </a:r>
          </a:p>
          <a:p>
            <a:pPr marL="342900" marR="0" lvl="0" indent="-342900" algn="just" defTabSz="914400" rtl="0" eaLnBrk="1" fontAlgn="auto" latinLnBrk="0" hangingPunct="1">
              <a:lnSpc>
                <a:spcPct val="107000"/>
              </a:lnSpc>
              <a:spcBef>
                <a:spcPts val="1000"/>
              </a:spcBef>
              <a:spcAft>
                <a:spcPts val="800"/>
              </a:spcAft>
              <a:buClrTx/>
              <a:buSzPts val="1000"/>
              <a:buFont typeface="Symbol" panose="05050102010706020507" pitchFamily="18" charset="2"/>
              <a:buChar char=""/>
              <a:tabLst>
                <a:tab pos="457200" algn="l"/>
              </a:tabLst>
              <a:defRPr/>
            </a:pPr>
            <a:r>
              <a:rPr kumimoji="0" lang="it-IT" sz="6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progredire verso un modello di crescita rigenerativo che restituisca al pianeta più di quanto prenda, dissociando la crescita economica dall’uso delle risorse e dal degrado ambientale e accelerando la transizione a un’economia circolare</a:t>
            </a:r>
          </a:p>
          <a:p>
            <a:pPr>
              <a:lnSpc>
                <a:spcPct val="107000"/>
              </a:lnSpc>
              <a:spcAft>
                <a:spcPts val="800"/>
              </a:spcAft>
            </a:pPr>
            <a:r>
              <a:rPr lang="it-IT" sz="60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2"/>
              </a:rPr>
              <a:t>https://eur-lex.europa.eu/legal-content/IT/TXT/PDF/?uri=CELEX:52020PC0652&amp;qid=1604415125111&amp;from=IT</a:t>
            </a:r>
            <a:endParaRPr lang="it-IT" sz="6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defTabSz="914400" rtl="0" eaLnBrk="1" fontAlgn="auto" latinLnBrk="0" hangingPunct="1">
              <a:lnSpc>
                <a:spcPct val="107000"/>
              </a:lnSpc>
              <a:spcBef>
                <a:spcPts val="1000"/>
              </a:spcBef>
              <a:spcAft>
                <a:spcPts val="800"/>
              </a:spcAft>
              <a:buClrTx/>
              <a:buSzPts val="1000"/>
              <a:buFont typeface="Symbol" panose="05050102010706020507" pitchFamily="18" charset="2"/>
              <a:buChar char=""/>
              <a:tabLst>
                <a:tab pos="457200" algn="l"/>
              </a:tabLst>
              <a:defRPr/>
            </a:pPr>
            <a:endParaRPr kumimoji="0" lang="it-IT" sz="6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indent="220980">
              <a:lnSpc>
                <a:spcPct val="107000"/>
              </a:lnSpc>
              <a:spcAft>
                <a:spcPts val="800"/>
              </a:spcAft>
            </a:pPr>
            <a:endParaRPr lang="it-IT" sz="40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21362656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7FE4E0-49BD-43E7-A95B-2CB2190B1B71}"/>
              </a:ext>
            </a:extLst>
          </p:cNvPr>
          <p:cNvSpPr>
            <a:spLocks noGrp="1"/>
          </p:cNvSpPr>
          <p:nvPr>
            <p:ph type="title"/>
          </p:nvPr>
        </p:nvSpPr>
        <p:spPr>
          <a:solidFill>
            <a:srgbClr val="92D050"/>
          </a:solidFill>
        </p:spPr>
        <p:txBody>
          <a:bodyPr/>
          <a:lstStyle/>
          <a:p>
            <a:r>
              <a:rPr lang="it-IT" dirty="0"/>
              <a:t>UE: 8° Programma d’azione per l’ambiente</a:t>
            </a:r>
          </a:p>
        </p:txBody>
      </p:sp>
      <p:sp>
        <p:nvSpPr>
          <p:cNvPr id="3" name="Segnaposto contenuto 2">
            <a:extLst>
              <a:ext uri="{FF2B5EF4-FFF2-40B4-BE49-F238E27FC236}">
                <a16:creationId xmlns:a16="http://schemas.microsoft.com/office/drawing/2014/main" id="{BFC600AA-FF41-438D-ABF4-580F25E3B9A4}"/>
              </a:ext>
            </a:extLst>
          </p:cNvPr>
          <p:cNvSpPr>
            <a:spLocks noGrp="1"/>
          </p:cNvSpPr>
          <p:nvPr>
            <p:ph idx="1"/>
          </p:nvPr>
        </p:nvSpPr>
        <p:spPr>
          <a:xfrm>
            <a:off x="838200" y="1825625"/>
            <a:ext cx="10515600" cy="4932984"/>
          </a:xfrm>
          <a:solidFill>
            <a:schemeClr val="accent4">
              <a:lumMod val="40000"/>
              <a:lumOff val="60000"/>
            </a:schemeClr>
          </a:solidFill>
        </p:spPr>
        <p:txBody>
          <a:bodyPr>
            <a:normAutofit/>
          </a:bodyPr>
          <a:lstStyle/>
          <a:p>
            <a:pPr marL="342900" marR="0" lvl="0" indent="-342900" algn="l" defTabSz="914400" rtl="0" eaLnBrk="1" fontAlgn="auto" latinLnBrk="0" hangingPunct="1">
              <a:lnSpc>
                <a:spcPct val="107000"/>
              </a:lnSpc>
              <a:spcBef>
                <a:spcPts val="1000"/>
              </a:spcBef>
              <a:spcAft>
                <a:spcPts val="800"/>
              </a:spcAft>
              <a:buClrTx/>
              <a:buSzPts val="1000"/>
              <a:buFont typeface="Symbol" panose="05050102010706020507" pitchFamily="18" charset="2"/>
              <a:buChar char=""/>
              <a:tabLst>
                <a:tab pos="457200" algn="l"/>
              </a:tabLst>
              <a:defRPr/>
            </a:pPr>
            <a:r>
              <a:rPr kumimoji="0" lang="it-IT" sz="2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perseguire l’obiettivo “inquinamento zero” per un ambiente privo di sostanze tossiche e proteggere la salute e il benessere dei cittadini dai rischi ambientali e dagli effetti connessi</a:t>
            </a:r>
            <a:endParaRPr kumimoji="0" lang="it-IT"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07000"/>
              </a:lnSpc>
              <a:spcBef>
                <a:spcPts val="1000"/>
              </a:spcBef>
              <a:spcAft>
                <a:spcPts val="800"/>
              </a:spcAft>
              <a:buClrTx/>
              <a:buSzPts val="1000"/>
              <a:buFont typeface="Symbol" panose="05050102010706020507" pitchFamily="18" charset="2"/>
              <a:buChar char=""/>
              <a:tabLst>
                <a:tab pos="457200" algn="l"/>
              </a:tabLst>
              <a:defRPr/>
            </a:pPr>
            <a:r>
              <a:rPr kumimoji="0" lang="it-IT" sz="2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proteggere, preservare e ripristinare la biodiversità e rafforzare il capitale naturale – in particolare l’aria, l’acqua, il suolo e le foreste, le acque dolci, le zone umide e gli ecosistemi marini</a:t>
            </a:r>
            <a:endParaRPr kumimoji="0" lang="it-IT"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07000"/>
              </a:lnSpc>
              <a:spcBef>
                <a:spcPts val="1000"/>
              </a:spcBef>
              <a:spcAft>
                <a:spcPts val="800"/>
              </a:spcAft>
              <a:buClrTx/>
              <a:buSzPts val="1000"/>
              <a:buFont typeface="Symbol" panose="05050102010706020507" pitchFamily="18" charset="2"/>
              <a:buChar char=""/>
              <a:tabLst>
                <a:tab pos="457200" algn="l"/>
              </a:tabLst>
              <a:defRPr/>
            </a:pPr>
            <a:r>
              <a:rPr kumimoji="0" lang="it-IT" sz="2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promuovere la sostenibilità ambientale e ridurre le principali pressioni ambientali e climatiche connesse alla produzione e al consumo, in particolare nei settori dell’energia, dello sviluppo industriale, dell’edilizia e delle infrastrutture, della mobilità e del sistema alimentare.</a:t>
            </a:r>
            <a:endParaRPr kumimoji="0" lang="it-IT"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11728835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8BFDD89-47A5-45B0-9EBD-E6ED82E12FEE}"/>
              </a:ext>
            </a:extLst>
          </p:cNvPr>
          <p:cNvSpPr>
            <a:spLocks noGrp="1"/>
          </p:cNvSpPr>
          <p:nvPr>
            <p:ph type="title"/>
          </p:nvPr>
        </p:nvSpPr>
        <p:spPr>
          <a:xfrm>
            <a:off x="838200" y="0"/>
            <a:ext cx="10515600" cy="861391"/>
          </a:xfrm>
          <a:solidFill>
            <a:srgbClr val="92D050"/>
          </a:solidFill>
        </p:spPr>
        <p:txBody>
          <a:bodyPr>
            <a:normAutofit fontScale="90000"/>
          </a:bodyPr>
          <a:lstStyle/>
          <a:p>
            <a:pPr algn="ctr"/>
            <a:br>
              <a:rPr lang="it-IT" b="0" i="0" dirty="0">
                <a:effectLst/>
                <a:latin typeface="Open Sans"/>
              </a:rPr>
            </a:br>
            <a:r>
              <a:rPr lang="it-IT" b="0" i="0" dirty="0">
                <a:effectLst/>
                <a:latin typeface="Open Sans"/>
              </a:rPr>
              <a:t>Earth </a:t>
            </a:r>
            <a:r>
              <a:rPr lang="it-IT" b="0" i="0" dirty="0" err="1">
                <a:effectLst/>
                <a:latin typeface="Open Sans"/>
              </a:rPr>
              <a:t>Overshoot</a:t>
            </a:r>
            <a:r>
              <a:rPr lang="it-IT" b="0" i="0" dirty="0">
                <a:effectLst/>
                <a:latin typeface="Open Sans"/>
              </a:rPr>
              <a:t> Day (EOD)</a:t>
            </a:r>
            <a:br>
              <a:rPr lang="it-IT" b="0" i="0" dirty="0">
                <a:solidFill>
                  <a:srgbClr val="00AEEF"/>
                </a:solidFill>
                <a:effectLst/>
                <a:latin typeface="Open Sans"/>
              </a:rPr>
            </a:br>
            <a:endParaRPr lang="it-IT" dirty="0"/>
          </a:p>
        </p:txBody>
      </p:sp>
      <p:sp>
        <p:nvSpPr>
          <p:cNvPr id="3" name="Segnaposto contenuto 2">
            <a:extLst>
              <a:ext uri="{FF2B5EF4-FFF2-40B4-BE49-F238E27FC236}">
                <a16:creationId xmlns:a16="http://schemas.microsoft.com/office/drawing/2014/main" id="{39FB9250-4F8A-4C3B-AEEC-2D4A5B63F4A4}"/>
              </a:ext>
            </a:extLst>
          </p:cNvPr>
          <p:cNvSpPr>
            <a:spLocks noGrp="1"/>
          </p:cNvSpPr>
          <p:nvPr>
            <p:ph idx="1"/>
          </p:nvPr>
        </p:nvSpPr>
        <p:spPr>
          <a:xfrm>
            <a:off x="838200" y="1378226"/>
            <a:ext cx="10515600" cy="5479773"/>
          </a:xfrm>
          <a:solidFill>
            <a:schemeClr val="accent4">
              <a:lumMod val="40000"/>
              <a:lumOff val="60000"/>
            </a:schemeClr>
          </a:solidFill>
        </p:spPr>
        <p:txBody>
          <a:bodyPr>
            <a:noAutofit/>
          </a:bodyPr>
          <a:lstStyle/>
          <a:p>
            <a:r>
              <a:rPr lang="it-IT" sz="2400" dirty="0">
                <a:latin typeface="Calibri" panose="020F0502020204030204" pitchFamily="34" charset="0"/>
                <a:cs typeface="Calibri" panose="020F0502020204030204" pitchFamily="34" charset="0"/>
              </a:rPr>
              <a:t>Nel 1970 l’EOD, ossia la data alla quale l’umanità terminava le risorse prodotte in quello stesso anno dalla Terra, coincideva con il 31 dicembre. Fino a quell’anno siamo stati sostenibili.</a:t>
            </a:r>
          </a:p>
          <a:p>
            <a:r>
              <a:rPr lang="it-IT" sz="2400" dirty="0">
                <a:latin typeface="Calibri" panose="020F0502020204030204" pitchFamily="34" charset="0"/>
                <a:cs typeface="Calibri" panose="020F0502020204030204" pitchFamily="34" charset="0"/>
              </a:rPr>
              <a:t>Nel 1971 l’EOD cadeva il 21 dicembre, nel 1980 il 4 novembre, nel 2000 il 23 settembre, nel 2019 il 1° agosto.  Vuol dire che dal 1° agosto al 31 dicembre dello stesso anno, l’umanità ha consumato risorse che non ritorneranno mai più, erodendole dal capitale della Terra, e sottraendole alle generazioni future. </a:t>
            </a:r>
          </a:p>
          <a:p>
            <a:r>
              <a:rPr lang="it-IT" sz="2400" b="0" i="0" dirty="0">
                <a:solidFill>
                  <a:srgbClr val="212529"/>
                </a:solidFill>
                <a:effectLst/>
                <a:latin typeface="Calibri" panose="020F0502020204030204" pitchFamily="34" charset="0"/>
                <a:cs typeface="Calibri" panose="020F0502020204030204" pitchFamily="34" charset="0"/>
              </a:rPr>
              <a:t>Nel 2020 l’EOD cade il 22 Agosto 2020. Soprattutto grazie alla pandemia che ha colpito tutti i continenti, l’impronta ecologica ha subito una riduzione del 9.3% visto il confinamento a cui la maggior parte degli stati sono stati soggetti.</a:t>
            </a:r>
          </a:p>
          <a:p>
            <a:r>
              <a:rPr lang="it-IT" sz="2400" dirty="0">
                <a:latin typeface="Calibri" panose="020F0502020204030204" pitchFamily="34" charset="0"/>
                <a:cs typeface="Calibri" panose="020F0502020204030204" pitchFamily="34" charset="0"/>
              </a:rPr>
              <a:t>Per </a:t>
            </a:r>
            <a:r>
              <a:rPr lang="it-IT" sz="2400" b="1" dirty="0">
                <a:latin typeface="Calibri" panose="020F0502020204030204" pitchFamily="34" charset="0"/>
                <a:cs typeface="Calibri" panose="020F0502020204030204" pitchFamily="34" charset="0"/>
              </a:rPr>
              <a:t>impronta ecologica </a:t>
            </a:r>
            <a:r>
              <a:rPr lang="it-IT" sz="2400" dirty="0">
                <a:latin typeface="Calibri" panose="020F0502020204030204" pitchFamily="34" charset="0"/>
                <a:cs typeface="Calibri" panose="020F0502020204030204" pitchFamily="34" charset="0"/>
              </a:rPr>
              <a:t>si intende la quantità di superficie terrestre e acquatica biologicamente produttiva che servirebbe a un individuo per produrre tutte le risorse che consuma e assorbire i rifiuti o le emissioni che ne derivano.</a:t>
            </a:r>
          </a:p>
        </p:txBody>
      </p:sp>
    </p:spTree>
    <p:extLst>
      <p:ext uri="{BB962C8B-B14F-4D97-AF65-F5344CB8AC3E}">
        <p14:creationId xmlns:p14="http://schemas.microsoft.com/office/powerpoint/2010/main" val="29766308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3AFECA-C1CC-4DF1-B23F-66DA46E9265F}"/>
              </a:ext>
            </a:extLst>
          </p:cNvPr>
          <p:cNvSpPr>
            <a:spLocks noGrp="1"/>
          </p:cNvSpPr>
          <p:nvPr>
            <p:ph type="title"/>
          </p:nvPr>
        </p:nvSpPr>
        <p:spPr>
          <a:solidFill>
            <a:srgbClr val="92D050"/>
          </a:solidFill>
        </p:spPr>
        <p:txBody>
          <a:bodyPr>
            <a:normAutofit/>
          </a:bodyPr>
          <a:lstStyle/>
          <a:p>
            <a:pPr algn="ctr"/>
            <a:r>
              <a:rPr lang="it-IT" sz="4000" dirty="0"/>
              <a:t>Ma non tutti i Paesi consumano in uguale misura</a:t>
            </a:r>
          </a:p>
        </p:txBody>
      </p:sp>
      <p:sp>
        <p:nvSpPr>
          <p:cNvPr id="3" name="Segnaposto contenuto 2">
            <a:extLst>
              <a:ext uri="{FF2B5EF4-FFF2-40B4-BE49-F238E27FC236}">
                <a16:creationId xmlns:a16="http://schemas.microsoft.com/office/drawing/2014/main" id="{F63269C5-F4FA-404C-957E-DDE55FCEA0E4}"/>
              </a:ext>
            </a:extLst>
          </p:cNvPr>
          <p:cNvSpPr>
            <a:spLocks noGrp="1"/>
          </p:cNvSpPr>
          <p:nvPr>
            <p:ph idx="1"/>
          </p:nvPr>
        </p:nvSpPr>
        <p:spPr>
          <a:xfrm>
            <a:off x="838200" y="1825624"/>
            <a:ext cx="10515600" cy="4879975"/>
          </a:xfrm>
          <a:solidFill>
            <a:schemeClr val="accent4">
              <a:lumMod val="40000"/>
              <a:lumOff val="60000"/>
            </a:schemeClr>
          </a:solidFill>
        </p:spPr>
        <p:txBody>
          <a:bodyPr>
            <a:normAutofit/>
          </a:bodyPr>
          <a:lstStyle/>
          <a:p>
            <a:r>
              <a:rPr lang="it-IT" sz="2400" b="0" i="0" dirty="0">
                <a:solidFill>
                  <a:srgbClr val="212529"/>
                </a:solidFill>
                <a:effectLst/>
                <a:latin typeface="Calibri" panose="020F0502020204030204" pitchFamily="34" charset="0"/>
                <a:cs typeface="Calibri" panose="020F0502020204030204" pitchFamily="34" charset="0"/>
              </a:rPr>
              <a:t>Continuando di questo passo, si stima che entro il 2050, il consumo delle risorse possa superare il 100% che vorrebbe dire consumare due volte il pianeta Terra.</a:t>
            </a:r>
          </a:p>
          <a:p>
            <a:r>
              <a:rPr lang="it-IT" sz="2400" b="0" i="0" dirty="0">
                <a:solidFill>
                  <a:srgbClr val="212529"/>
                </a:solidFill>
                <a:effectLst/>
                <a:latin typeface="Calibri" panose="020F0502020204030204" pitchFamily="34" charset="0"/>
                <a:cs typeface="Calibri" panose="020F0502020204030204" pitchFamily="34" charset="0"/>
              </a:rPr>
              <a:t>L’Italia si trova tristemente trai primi 25 paesi di questa classifica con l’EOD che cade il 14 Maggio. Questo significa che se tutto il mondo avesse lo stile di vita italiano, le risorse del pianeta sarebbero finite il 14 Maggio. </a:t>
            </a:r>
          </a:p>
          <a:p>
            <a:r>
              <a:rPr lang="it-IT" sz="2400" b="0" i="0" dirty="0">
                <a:solidFill>
                  <a:srgbClr val="212529"/>
                </a:solidFill>
                <a:effectLst/>
                <a:latin typeface="Calibri" panose="020F0502020204030204" pitchFamily="34" charset="0"/>
                <a:cs typeface="Calibri" panose="020F0502020204030204" pitchFamily="34" charset="0"/>
              </a:rPr>
              <a:t>Agli estremi della classifica redatta dal </a:t>
            </a:r>
            <a:r>
              <a:rPr lang="it-IT" sz="2400" b="1" i="0" dirty="0">
                <a:solidFill>
                  <a:srgbClr val="212529"/>
                </a:solidFill>
                <a:effectLst/>
                <a:latin typeface="Calibri" panose="020F0502020204030204" pitchFamily="34" charset="0"/>
                <a:cs typeface="Calibri" panose="020F0502020204030204" pitchFamily="34" charset="0"/>
              </a:rPr>
              <a:t>Global Footprint Network</a:t>
            </a:r>
            <a:r>
              <a:rPr lang="it-IT" sz="2400" b="0" i="0" dirty="0">
                <a:solidFill>
                  <a:srgbClr val="212529"/>
                </a:solidFill>
                <a:effectLst/>
                <a:latin typeface="Calibri" panose="020F0502020204030204" pitchFamily="34" charset="0"/>
                <a:cs typeface="Calibri" panose="020F0502020204030204" pitchFamily="34" charset="0"/>
              </a:rPr>
              <a:t> (GFN) troviamo il Qatar (11 Febbraio) e l’Indonesia (18 Dicembre).</a:t>
            </a:r>
          </a:p>
          <a:p>
            <a:r>
              <a:rPr lang="it-IT" sz="2400" dirty="0">
                <a:solidFill>
                  <a:srgbClr val="212529"/>
                </a:solidFill>
                <a:latin typeface="Calibri" panose="020F0502020204030204" pitchFamily="34" charset="0"/>
                <a:cs typeface="Calibri" panose="020F0502020204030204" pitchFamily="34" charset="0"/>
              </a:rPr>
              <a:t>Soltanto fra il 2000 e il 2010 i consumi domestici sono aumentati nel mondo da circa 48 miliardi a 71 miliardi di tonnellate.</a:t>
            </a:r>
          </a:p>
          <a:p>
            <a:endParaRPr lang="it-IT"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088096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5895EB3-6C2B-42A5-A198-D0D39E975F3C}"/>
              </a:ext>
            </a:extLst>
          </p:cNvPr>
          <p:cNvSpPr>
            <a:spLocks noGrp="1"/>
          </p:cNvSpPr>
          <p:nvPr>
            <p:ph type="title"/>
          </p:nvPr>
        </p:nvSpPr>
        <p:spPr>
          <a:solidFill>
            <a:srgbClr val="92D050"/>
          </a:solidFill>
        </p:spPr>
        <p:txBody>
          <a:bodyPr>
            <a:normAutofit/>
          </a:bodyPr>
          <a:lstStyle/>
          <a:p>
            <a:pPr algn="ctr"/>
            <a:r>
              <a:rPr lang="it-IT" sz="3600" dirty="0"/>
              <a:t>Carta di Bologna del 2017 per l’ambiente</a:t>
            </a:r>
          </a:p>
        </p:txBody>
      </p:sp>
      <p:sp>
        <p:nvSpPr>
          <p:cNvPr id="3" name="Segnaposto contenuto 2">
            <a:extLst>
              <a:ext uri="{FF2B5EF4-FFF2-40B4-BE49-F238E27FC236}">
                <a16:creationId xmlns:a16="http://schemas.microsoft.com/office/drawing/2014/main" id="{61D2F3AE-5FAA-4D3E-BE93-408409526D23}"/>
              </a:ext>
            </a:extLst>
          </p:cNvPr>
          <p:cNvSpPr>
            <a:spLocks noGrp="1"/>
          </p:cNvSpPr>
          <p:nvPr>
            <p:ph idx="1"/>
          </p:nvPr>
        </p:nvSpPr>
        <p:spPr>
          <a:xfrm>
            <a:off x="838200" y="1825624"/>
            <a:ext cx="10515600" cy="5032375"/>
          </a:xfrm>
          <a:solidFill>
            <a:schemeClr val="accent4">
              <a:lumMod val="40000"/>
              <a:lumOff val="60000"/>
            </a:schemeClr>
          </a:solidFill>
        </p:spPr>
        <p:txBody>
          <a:bodyPr>
            <a:normAutofit lnSpcReduction="10000"/>
          </a:bodyPr>
          <a:lstStyle/>
          <a:p>
            <a:r>
              <a:rPr lang="it-IT" sz="2000" dirty="0">
                <a:effectLst/>
                <a:latin typeface="Calibri" panose="020F0502020204030204" pitchFamily="34" charset="0"/>
                <a:ea typeface="Calibri" panose="020F0502020204030204" pitchFamily="34" charset="0"/>
                <a:cs typeface="Calibri" panose="020F0502020204030204" pitchFamily="34" charset="0"/>
              </a:rPr>
              <a:t>In occasione del G7 sull’Ambiente, ospitato a Bologna l’11 e 12 giugno 2017, le città metropolitane italiane, </a:t>
            </a:r>
            <a:r>
              <a:rPr lang="it-IT" sz="2000" b="0" i="0" dirty="0">
                <a:solidFill>
                  <a:srgbClr val="333333"/>
                </a:solidFill>
                <a:effectLst/>
                <a:latin typeface="Calibri" panose="020F0502020204030204" pitchFamily="34" charset="0"/>
                <a:cs typeface="Calibri" panose="020F0502020204030204" pitchFamily="34" charset="0"/>
              </a:rPr>
              <a:t>Bologna, Milano, Torino, Firenze, Bari, Roma, Catania, Cagliari, Napoli, Reggio Calabria, Genova e Palermo, </a:t>
            </a:r>
            <a:r>
              <a:rPr lang="it-IT" sz="2000" dirty="0">
                <a:effectLst/>
                <a:latin typeface="Calibri" panose="020F0502020204030204" pitchFamily="34" charset="0"/>
                <a:ea typeface="Calibri" panose="020F0502020204030204" pitchFamily="34" charset="0"/>
                <a:cs typeface="Calibri" panose="020F0502020204030204" pitchFamily="34" charset="0"/>
              </a:rPr>
              <a:t>hanno sottoscritto un accordo </a:t>
            </a:r>
            <a:r>
              <a:rPr lang="it-IT" sz="2000" b="0" i="0" dirty="0">
                <a:solidFill>
                  <a:srgbClr val="333333"/>
                </a:solidFill>
                <a:effectLst/>
                <a:latin typeface="Calibri" panose="020F0502020204030204" pitchFamily="34" charset="0"/>
                <a:cs typeface="Calibri" panose="020F0502020204030204" pitchFamily="34" charset="0"/>
              </a:rPr>
              <a:t>per la tutela dell’ambiente e per la promozione di uno sviluppo sostenibile.</a:t>
            </a:r>
          </a:p>
          <a:p>
            <a:r>
              <a:rPr lang="it-IT" sz="2000" dirty="0">
                <a:effectLst/>
                <a:latin typeface="Calibri" panose="020F0502020204030204" pitchFamily="34" charset="0"/>
                <a:ea typeface="Calibri" panose="020F0502020204030204" pitchFamily="34" charset="0"/>
                <a:cs typeface="Times New Roman" panose="02020603050405020304" pitchFamily="18" charset="0"/>
              </a:rPr>
              <a:t>Il protocollo indica </a:t>
            </a:r>
            <a:r>
              <a:rPr lang="it-IT" sz="2000" b="1" dirty="0">
                <a:effectLst/>
                <a:latin typeface="Calibri" panose="020F0502020204030204" pitchFamily="34" charset="0"/>
                <a:ea typeface="Calibri" panose="020F0502020204030204" pitchFamily="34" charset="0"/>
                <a:cs typeface="Times New Roman" panose="02020603050405020304" pitchFamily="18" charset="0"/>
              </a:rPr>
              <a:t>8 macro obiettivi</a:t>
            </a:r>
            <a:r>
              <a:rPr lang="it-IT" sz="2000" dirty="0">
                <a:latin typeface="Calibri" panose="020F0502020204030204" pitchFamily="34" charset="0"/>
                <a:ea typeface="Calibri" panose="020F0502020204030204" pitchFamily="34" charset="0"/>
                <a:cs typeface="Times New Roman" panose="02020603050405020304" pitchFamily="18" charset="0"/>
              </a:rPr>
              <a:t>, in linea con l’Agenda Onu 2030.</a:t>
            </a:r>
          </a:p>
          <a:p>
            <a:r>
              <a:rPr lang="it-IT" sz="2000" b="1" dirty="0">
                <a:effectLst/>
                <a:latin typeface="Calibri" panose="020F0502020204030204" pitchFamily="34" charset="0"/>
                <a:ea typeface="Calibri" panose="020F0502020204030204" pitchFamily="34" charset="0"/>
                <a:cs typeface="Times New Roman" panose="02020603050405020304" pitchFamily="18" charset="0"/>
              </a:rPr>
              <a:t>1. Riciclo dei rifiuti. </a:t>
            </a:r>
            <a:r>
              <a:rPr lang="it-IT" sz="2000" dirty="0">
                <a:effectLst/>
                <a:latin typeface="Calibri" panose="020F0502020204030204" pitchFamily="34" charset="0"/>
                <a:ea typeface="Calibri" panose="020F0502020204030204" pitchFamily="34" charset="0"/>
                <a:cs typeface="Times New Roman" panose="02020603050405020304" pitchFamily="18" charset="0"/>
              </a:rPr>
              <a:t>Riciclo al</a:t>
            </a:r>
            <a:r>
              <a:rPr lang="it-IT" sz="2000" dirty="0">
                <a:latin typeface="Calibri" panose="020F0502020204030204" pitchFamily="34" charset="0"/>
                <a:ea typeface="Calibri" panose="020F0502020204030204" pitchFamily="34" charset="0"/>
                <a:cs typeface="Times New Roman" panose="02020603050405020304" pitchFamily="18" charset="0"/>
              </a:rPr>
              <a:t> </a:t>
            </a:r>
            <a:r>
              <a:rPr lang="it-IT" sz="2000" dirty="0">
                <a:effectLst/>
                <a:latin typeface="Calibri" panose="020F0502020204030204" pitchFamily="34" charset="0"/>
                <a:ea typeface="Calibri" panose="020F0502020204030204" pitchFamily="34" charset="0"/>
                <a:cs typeface="Times New Roman" panose="02020603050405020304" pitchFamily="18" charset="0"/>
              </a:rPr>
              <a:t>70% e discarica max 5% dei rifiuti entro il 2030</a:t>
            </a:r>
          </a:p>
          <a:p>
            <a:r>
              <a:rPr lang="it-IT" sz="2000" b="1" dirty="0">
                <a:latin typeface="Calibri" panose="020F0502020204030204" pitchFamily="34" charset="0"/>
                <a:ea typeface="Calibri" panose="020F0502020204030204" pitchFamily="34" charset="0"/>
                <a:cs typeface="Times New Roman" panose="02020603050405020304" pitchFamily="18" charset="0"/>
              </a:rPr>
              <a:t>2. </a:t>
            </a:r>
            <a:r>
              <a:rPr lang="it-IT" sz="2000" b="1" dirty="0">
                <a:effectLst/>
                <a:latin typeface="Calibri" panose="020F0502020204030204" pitchFamily="34" charset="0"/>
                <a:ea typeface="Calibri" panose="020F0502020204030204" pitchFamily="34" charset="0"/>
                <a:cs typeface="Times New Roman" panose="02020603050405020304" pitchFamily="18" charset="0"/>
              </a:rPr>
              <a:t>Difesa del suolo</a:t>
            </a:r>
            <a:r>
              <a:rPr lang="it-IT" sz="2000" b="1" dirty="0">
                <a:latin typeface="Calibri" panose="020F0502020204030204" pitchFamily="34" charset="0"/>
                <a:ea typeface="Calibri" panose="020F0502020204030204" pitchFamily="34" charset="0"/>
                <a:cs typeface="Times New Roman" panose="02020603050405020304" pitchFamily="18" charset="0"/>
              </a:rPr>
              <a:t>. </a:t>
            </a:r>
            <a:r>
              <a:rPr lang="it-IT" sz="2000" dirty="0">
                <a:effectLst/>
                <a:latin typeface="Calibri" panose="020F0502020204030204" pitchFamily="34" charset="0"/>
                <a:ea typeface="Calibri" panose="020F0502020204030204" pitchFamily="34" charset="0"/>
                <a:cs typeface="Times New Roman" panose="02020603050405020304" pitchFamily="18" charset="0"/>
              </a:rPr>
              <a:t>Le città si impegnano a ridurre del 20% il proprio consumo netto di suolo al 2020 (dai 2 attuali a 1,6 mq/ab l’anno di media nazionale) e centrare le politiche urbanistiche sulla rigenerazione urbana. L’obiettivo europeo è l’azzeramento del consumo netto di suolo al 2050, ma l’Agenda Onu richiede lo sforzo di anticiparlo al 2030.</a:t>
            </a:r>
          </a:p>
          <a:p>
            <a:r>
              <a:rPr lang="it-IT" sz="2000" b="1" dirty="0">
                <a:effectLst/>
                <a:latin typeface="Calibri" panose="020F0502020204030204" pitchFamily="34" charset="0"/>
                <a:ea typeface="Calibri" panose="020F0502020204030204" pitchFamily="34" charset="0"/>
                <a:cs typeface="Times New Roman" panose="02020603050405020304" pitchFamily="18" charset="0"/>
              </a:rPr>
              <a:t>3. Prevenzione disastri. </a:t>
            </a:r>
            <a:r>
              <a:rPr lang="it-IT" sz="2000" dirty="0">
                <a:effectLst/>
                <a:latin typeface="Calibri" panose="020F0502020204030204" pitchFamily="34" charset="0"/>
                <a:ea typeface="Calibri" panose="020F0502020204030204" pitchFamily="34" charset="0"/>
                <a:cs typeface="Times New Roman" panose="02020603050405020304" pitchFamily="18" charset="0"/>
              </a:rPr>
              <a:t>I sindaci si impegnano ad aggiornare il </a:t>
            </a:r>
            <a:r>
              <a:rPr lang="it-IT" sz="2000" b="1" dirty="0">
                <a:effectLst/>
                <a:latin typeface="Calibri" panose="020F0502020204030204" pitchFamily="34" charset="0"/>
                <a:ea typeface="Calibri" panose="020F0502020204030204" pitchFamily="34" charset="0"/>
                <a:cs typeface="Times New Roman" panose="02020603050405020304" pitchFamily="18" charset="0"/>
              </a:rPr>
              <a:t>Nuovo Patto dei Sindaci per il Clima e l’energia</a:t>
            </a:r>
            <a:r>
              <a:rPr lang="it-IT" sz="2000" dirty="0">
                <a:effectLst/>
                <a:latin typeface="Calibri" panose="020F0502020204030204" pitchFamily="34" charset="0"/>
                <a:ea typeface="Calibri" panose="020F0502020204030204" pitchFamily="34" charset="0"/>
                <a:cs typeface="Times New Roman" panose="02020603050405020304" pitchFamily="18" charset="0"/>
              </a:rPr>
              <a:t> (siglato nel 2015) per prevenire il rischio di disastri generati dai cambiamenti climatici.</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it-IT" sz="2000" dirty="0">
                <a:effectLst/>
                <a:latin typeface="Calibri" panose="020F0502020204030204" pitchFamily="34" charset="0"/>
                <a:ea typeface="Calibri" panose="020F0502020204030204" pitchFamily="34" charset="0"/>
                <a:cs typeface="Times New Roman" panose="02020603050405020304" pitchFamily="18" charset="0"/>
              </a:rPr>
              <a:t> </a:t>
            </a:r>
            <a:r>
              <a:rPr lang="it-IT" sz="20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4</a:t>
            </a:r>
            <a:r>
              <a:rPr kumimoji="0" lang="it-IT"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Transizione energetica. </a:t>
            </a:r>
            <a:r>
              <a:rPr kumimoji="0" lang="it-IT"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Le città italiane mirano a risultati ancora più ambiziosi rispetto a quanto imposto dalle direttive europee: per l’energia raggiungere nel 2025 (e non nel 2030) </a:t>
            </a:r>
            <a:r>
              <a:rPr kumimoji="0" lang="it-IT"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la riduzione delle emissioni di gas serra del 40%</a:t>
            </a:r>
            <a:r>
              <a:rPr kumimoji="0" lang="it-IT"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rispetto ai livelli del 1990, migliorando </a:t>
            </a:r>
            <a:r>
              <a:rPr kumimoji="0" lang="it-IT"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l’efficienza energetica del 30%</a:t>
            </a:r>
            <a:r>
              <a:rPr kumimoji="0" lang="it-IT"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e producendo il </a:t>
            </a:r>
            <a:r>
              <a:rPr kumimoji="0" lang="it-IT"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27% dell’energia da fonti rinnovabili</a:t>
            </a:r>
          </a:p>
          <a:p>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it-IT"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540789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B797F32-5BD6-4261-B4A3-D98728365008}"/>
              </a:ext>
            </a:extLst>
          </p:cNvPr>
          <p:cNvSpPr>
            <a:spLocks noGrp="1"/>
          </p:cNvSpPr>
          <p:nvPr>
            <p:ph type="title"/>
          </p:nvPr>
        </p:nvSpPr>
        <p:spPr>
          <a:solidFill>
            <a:srgbClr val="92D050"/>
          </a:solidFill>
        </p:spPr>
        <p:txBody>
          <a:bodyPr/>
          <a:lstStyle/>
          <a:p>
            <a:pPr algn="ctr"/>
            <a:r>
              <a:rPr kumimoji="0" lang="it-IT" sz="3600" b="0" i="0" u="none" strike="noStrike" kern="1200" cap="none" spc="0" normalizeH="0" baseline="0" noProof="0" dirty="0">
                <a:ln>
                  <a:noFill/>
                </a:ln>
                <a:solidFill>
                  <a:prstClr val="black"/>
                </a:solidFill>
                <a:effectLst/>
                <a:uLnTx/>
                <a:uFillTx/>
                <a:latin typeface="Calibri Light" panose="020F0302020204030204"/>
                <a:ea typeface="+mj-ea"/>
                <a:cs typeface="+mj-cs"/>
              </a:rPr>
              <a:t>Carta di Bologna del 2017 per l’ambiente</a:t>
            </a:r>
            <a:endParaRPr lang="it-IT" dirty="0"/>
          </a:p>
        </p:txBody>
      </p:sp>
      <p:sp>
        <p:nvSpPr>
          <p:cNvPr id="3" name="Segnaposto contenuto 2">
            <a:extLst>
              <a:ext uri="{FF2B5EF4-FFF2-40B4-BE49-F238E27FC236}">
                <a16:creationId xmlns:a16="http://schemas.microsoft.com/office/drawing/2014/main" id="{DFDA8DCA-D2A1-4BBD-B49C-501FF8B0E590}"/>
              </a:ext>
            </a:extLst>
          </p:cNvPr>
          <p:cNvSpPr>
            <a:spLocks noGrp="1"/>
          </p:cNvSpPr>
          <p:nvPr>
            <p:ph idx="1"/>
          </p:nvPr>
        </p:nvSpPr>
        <p:spPr>
          <a:xfrm>
            <a:off x="838200" y="1825624"/>
            <a:ext cx="10515600" cy="5032375"/>
          </a:xfrm>
          <a:solidFill>
            <a:schemeClr val="accent4">
              <a:lumMod val="40000"/>
              <a:lumOff val="60000"/>
            </a:schemeClr>
          </a:solidFill>
        </p:spPr>
        <p:txBody>
          <a:bodyPr>
            <a:normAutofit/>
          </a:bodyPr>
          <a:lstStyle/>
          <a:p>
            <a:endParaRPr lang="it-IT" sz="2000" b="1" dirty="0">
              <a:effectLst/>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it-IT" sz="2000" b="1" dirty="0">
                <a:latin typeface="Calibri" panose="020F0502020204030204" pitchFamily="34" charset="0"/>
                <a:ea typeface="Calibri" panose="020F0502020204030204" pitchFamily="34" charset="0"/>
                <a:cs typeface="Times New Roman" panose="02020603050405020304" pitchFamily="18" charset="0"/>
              </a:rPr>
              <a:t>5</a:t>
            </a:r>
            <a:r>
              <a:rPr lang="it-IT" sz="2000" b="1" dirty="0">
                <a:effectLst/>
                <a:latin typeface="Calibri" panose="020F0502020204030204" pitchFamily="34" charset="0"/>
                <a:ea typeface="Calibri" panose="020F0502020204030204" pitchFamily="34" charset="0"/>
                <a:cs typeface="Times New Roman" panose="02020603050405020304" pitchFamily="18" charset="0"/>
              </a:rPr>
              <a:t>. Qualità dell’aria. </a:t>
            </a:r>
            <a:r>
              <a:rPr lang="it-IT" sz="2000" dirty="0">
                <a:effectLst/>
                <a:latin typeface="Calibri" panose="020F0502020204030204" pitchFamily="34" charset="0"/>
                <a:ea typeface="Calibri" panose="020F0502020204030204" pitchFamily="34" charset="0"/>
                <a:cs typeface="Times New Roman" panose="02020603050405020304" pitchFamily="18" charset="0"/>
              </a:rPr>
              <a:t>Previsti accordi di programma fra i diversi enti territoriali per coordinare le politiche necessarie al contrasto delle emissioni in atmosfera, con </a:t>
            </a:r>
            <a:r>
              <a:rPr lang="it-IT" sz="2000" b="1" dirty="0">
                <a:effectLst/>
                <a:latin typeface="Calibri" panose="020F0502020204030204" pitchFamily="34" charset="0"/>
                <a:ea typeface="Calibri" panose="020F0502020204030204" pitchFamily="34" charset="0"/>
                <a:cs typeface="Times New Roman" panose="02020603050405020304" pitchFamily="18" charset="0"/>
              </a:rPr>
              <a:t>misure di livello locale</a:t>
            </a:r>
            <a:r>
              <a:rPr lang="it-IT" sz="2000" dirty="0">
                <a:effectLst/>
                <a:latin typeface="Calibri" panose="020F0502020204030204" pitchFamily="34" charset="0"/>
                <a:ea typeface="Calibri" panose="020F0502020204030204" pitchFamily="34" charset="0"/>
                <a:cs typeface="Times New Roman" panose="02020603050405020304" pitchFamily="18" charset="0"/>
              </a:rPr>
              <a:t> (blocco del traffico, Ztl, congestion </a:t>
            </a:r>
            <a:r>
              <a:rPr lang="it-IT" sz="2000" dirty="0" err="1">
                <a:effectLst/>
                <a:latin typeface="Calibri" panose="020F0502020204030204" pitchFamily="34" charset="0"/>
                <a:ea typeface="Calibri" panose="020F0502020204030204" pitchFamily="34" charset="0"/>
                <a:cs typeface="Times New Roman" panose="02020603050405020304" pitchFamily="18" charset="0"/>
              </a:rPr>
              <a:t>charges</a:t>
            </a:r>
            <a:r>
              <a:rPr lang="it-IT" sz="2000" dirty="0">
                <a:effectLst/>
                <a:latin typeface="Calibri" panose="020F0502020204030204" pitchFamily="34" charset="0"/>
                <a:ea typeface="Calibri" panose="020F0502020204030204" pitchFamily="34" charset="0"/>
                <a:cs typeface="Times New Roman" panose="02020603050405020304" pitchFamily="18" charset="0"/>
              </a:rPr>
              <a:t>) e </a:t>
            </a:r>
            <a:r>
              <a:rPr lang="it-IT" sz="2000" b="1" dirty="0">
                <a:effectLst/>
                <a:latin typeface="Calibri" panose="020F0502020204030204" pitchFamily="34" charset="0"/>
                <a:ea typeface="Calibri" panose="020F0502020204030204" pitchFamily="34" charset="0"/>
                <a:cs typeface="Times New Roman" panose="02020603050405020304" pitchFamily="18" charset="0"/>
              </a:rPr>
              <a:t>strutturali</a:t>
            </a:r>
            <a:r>
              <a:rPr lang="it-IT" sz="2000" dirty="0">
                <a:effectLst/>
                <a:latin typeface="Calibri" panose="020F0502020204030204" pitchFamily="34" charset="0"/>
                <a:ea typeface="Calibri" panose="020F0502020204030204" pitchFamily="34" charset="0"/>
                <a:cs typeface="Times New Roman" panose="02020603050405020304" pitchFamily="18" charset="0"/>
              </a:rPr>
              <a:t> (incentivi rinnovo impianti riscaldamento, per la mobilità sostenibile). </a:t>
            </a:r>
          </a:p>
          <a:p>
            <a:r>
              <a:rPr lang="it-IT" sz="2000" b="1" dirty="0">
                <a:latin typeface="Calibri" panose="020F0502020204030204" pitchFamily="34" charset="0"/>
                <a:ea typeface="Calibri" panose="020F0502020204030204" pitchFamily="34" charset="0"/>
                <a:cs typeface="Times New Roman" panose="02020603050405020304" pitchFamily="18" charset="0"/>
              </a:rPr>
              <a:t>6</a:t>
            </a:r>
            <a:r>
              <a:rPr lang="it-IT" sz="2000" b="1" dirty="0">
                <a:effectLst/>
                <a:latin typeface="Calibri" panose="020F0502020204030204" pitchFamily="34" charset="0"/>
                <a:ea typeface="Calibri" panose="020F0502020204030204" pitchFamily="34" charset="0"/>
                <a:cs typeface="Times New Roman" panose="02020603050405020304" pitchFamily="18" charset="0"/>
              </a:rPr>
              <a:t>. Risparmio dell’acqua</a:t>
            </a:r>
            <a:r>
              <a:rPr lang="it-IT" sz="2000" b="1" dirty="0">
                <a:latin typeface="Calibri" panose="020F0502020204030204" pitchFamily="34" charset="0"/>
                <a:ea typeface="Calibri" panose="020F0502020204030204" pitchFamily="34" charset="0"/>
                <a:cs typeface="Times New Roman" panose="02020603050405020304" pitchFamily="18" charset="0"/>
              </a:rPr>
              <a:t>. </a:t>
            </a:r>
            <a:r>
              <a:rPr lang="it-IT" sz="2000" dirty="0">
                <a:effectLst/>
                <a:latin typeface="Calibri" panose="020F0502020204030204" pitchFamily="34" charset="0"/>
                <a:ea typeface="Calibri" panose="020F0502020204030204" pitchFamily="34" charset="0"/>
                <a:cs typeface="Times New Roman" panose="02020603050405020304" pitchFamily="18" charset="0"/>
              </a:rPr>
              <a:t>L’obiettivo per le Città metropolitane è ridurre entro la soglia fisiologica del </a:t>
            </a:r>
            <a:r>
              <a:rPr lang="it-IT" sz="2000" b="1" dirty="0">
                <a:effectLst/>
                <a:latin typeface="Calibri" panose="020F0502020204030204" pitchFamily="34" charset="0"/>
                <a:ea typeface="Calibri" panose="020F0502020204030204" pitchFamily="34" charset="0"/>
                <a:cs typeface="Times New Roman" panose="02020603050405020304" pitchFamily="18" charset="0"/>
              </a:rPr>
              <a:t>10 – 20% le perdite</a:t>
            </a:r>
            <a:r>
              <a:rPr lang="it-IT" sz="2000" dirty="0">
                <a:effectLst/>
                <a:latin typeface="Calibri" panose="020F0502020204030204" pitchFamily="34" charset="0"/>
                <a:ea typeface="Calibri" panose="020F0502020204030204" pitchFamily="34" charset="0"/>
                <a:cs typeface="Times New Roman" panose="02020603050405020304" pitchFamily="18" charset="0"/>
              </a:rPr>
              <a:t> delle reti di distribuzione idrica entro il 2030 (2/3 terzi in meno rispetto ad oggi).</a:t>
            </a:r>
          </a:p>
          <a:p>
            <a:r>
              <a:rPr lang="it-IT" sz="2000" b="1" dirty="0">
                <a:latin typeface="Calibri" panose="020F0502020204030204" pitchFamily="34" charset="0"/>
                <a:ea typeface="Calibri" panose="020F0502020204030204" pitchFamily="34" charset="0"/>
                <a:cs typeface="Times New Roman" panose="02020603050405020304" pitchFamily="18" charset="0"/>
              </a:rPr>
              <a:t>7</a:t>
            </a:r>
            <a:r>
              <a:rPr lang="it-IT" sz="2000" b="1" dirty="0">
                <a:effectLst/>
                <a:latin typeface="Calibri" panose="020F0502020204030204" pitchFamily="34" charset="0"/>
                <a:ea typeface="Calibri" panose="020F0502020204030204" pitchFamily="34" charset="0"/>
                <a:cs typeface="Times New Roman" panose="02020603050405020304" pitchFamily="18" charset="0"/>
              </a:rPr>
              <a:t>. Più verde urbano</a:t>
            </a:r>
            <a:r>
              <a:rPr lang="it-IT" sz="2000" b="1" dirty="0">
                <a:latin typeface="Calibri" panose="020F0502020204030204" pitchFamily="34" charset="0"/>
                <a:ea typeface="Calibri" panose="020F0502020204030204" pitchFamily="34" charset="0"/>
                <a:cs typeface="Times New Roman" panose="02020603050405020304" pitchFamily="18" charset="0"/>
              </a:rPr>
              <a:t>. </a:t>
            </a:r>
            <a:r>
              <a:rPr lang="it-IT" sz="2000" dirty="0">
                <a:effectLst/>
                <a:latin typeface="Calibri" panose="020F0502020204030204" pitchFamily="34" charset="0"/>
                <a:ea typeface="Calibri" panose="020F0502020204030204" pitchFamily="34" charset="0"/>
                <a:cs typeface="Times New Roman" panose="02020603050405020304" pitchFamily="18" charset="0"/>
              </a:rPr>
              <a:t>L’obiettivo è </a:t>
            </a:r>
            <a:r>
              <a:rPr lang="it-IT" sz="2000" b="1" dirty="0">
                <a:effectLst/>
                <a:latin typeface="Calibri" panose="020F0502020204030204" pitchFamily="34" charset="0"/>
                <a:ea typeface="Calibri" panose="020F0502020204030204" pitchFamily="34" charset="0"/>
                <a:cs typeface="Times New Roman" panose="02020603050405020304" pitchFamily="18" charset="0"/>
              </a:rPr>
              <a:t>raddoppiare entro il 2030 la superficie media di verde urbano</a:t>
            </a:r>
            <a:r>
              <a:rPr lang="it-IT" sz="2000" dirty="0">
                <a:effectLst/>
                <a:latin typeface="Calibri" panose="020F0502020204030204" pitchFamily="34" charset="0"/>
                <a:ea typeface="Calibri" panose="020F0502020204030204" pitchFamily="34" charset="0"/>
                <a:cs typeface="Times New Roman" panose="02020603050405020304" pitchFamily="18" charset="0"/>
              </a:rPr>
              <a:t> per abitante, arrivando a </a:t>
            </a:r>
            <a:r>
              <a:rPr lang="it-IT" sz="2000" b="1" dirty="0">
                <a:effectLst/>
                <a:latin typeface="Calibri" panose="020F0502020204030204" pitchFamily="34" charset="0"/>
                <a:ea typeface="Calibri" panose="020F0502020204030204" pitchFamily="34" charset="0"/>
                <a:cs typeface="Times New Roman" panose="02020603050405020304" pitchFamily="18" charset="0"/>
              </a:rPr>
              <a:t>30 mq per abitante</a:t>
            </a:r>
            <a:r>
              <a:rPr lang="it-IT" sz="2000" dirty="0">
                <a:effectLst/>
                <a:latin typeface="Calibri" panose="020F0502020204030204" pitchFamily="34" charset="0"/>
                <a:ea typeface="Calibri" panose="020F0502020204030204" pitchFamily="34" charset="0"/>
                <a:cs typeface="Times New Roman" panose="02020603050405020304" pitchFamily="18" charset="0"/>
              </a:rPr>
              <a:t> (2/3 in più rispetto al 2014).</a:t>
            </a:r>
          </a:p>
          <a:p>
            <a:pPr>
              <a:lnSpc>
                <a:spcPct val="107000"/>
              </a:lnSpc>
              <a:spcAft>
                <a:spcPts val="800"/>
              </a:spcAft>
            </a:pPr>
            <a:r>
              <a:rPr lang="it-IT" sz="2000" b="1" dirty="0">
                <a:latin typeface="Calibri" panose="020F0502020204030204" pitchFamily="34" charset="0"/>
                <a:ea typeface="Calibri" panose="020F0502020204030204" pitchFamily="34" charset="0"/>
                <a:cs typeface="Times New Roman" panose="02020603050405020304" pitchFamily="18" charset="0"/>
              </a:rPr>
              <a:t>8</a:t>
            </a:r>
            <a:r>
              <a:rPr lang="it-IT" sz="2000" b="1" dirty="0">
                <a:effectLst/>
                <a:latin typeface="Calibri" panose="020F0502020204030204" pitchFamily="34" charset="0"/>
                <a:ea typeface="Calibri" panose="020F0502020204030204" pitchFamily="34" charset="0"/>
                <a:cs typeface="Times New Roman" panose="02020603050405020304" pitchFamily="18" charset="0"/>
              </a:rPr>
              <a:t>. Mobilità sostenibile</a:t>
            </a:r>
            <a:r>
              <a:rPr lang="it-IT" sz="2000" b="1" dirty="0">
                <a:latin typeface="Calibri" panose="020F0502020204030204" pitchFamily="34" charset="0"/>
                <a:ea typeface="Calibri" panose="020F0502020204030204" pitchFamily="34" charset="0"/>
                <a:cs typeface="Times New Roman" panose="02020603050405020304" pitchFamily="18" charset="0"/>
              </a:rPr>
              <a:t>. </a:t>
            </a:r>
            <a:r>
              <a:rPr lang="it-IT" sz="2000" dirty="0">
                <a:effectLst/>
                <a:latin typeface="Calibri" panose="020F0502020204030204" pitchFamily="34" charset="0"/>
                <a:ea typeface="Calibri" panose="020F0502020204030204" pitchFamily="34" charset="0"/>
                <a:cs typeface="Times New Roman" panose="02020603050405020304" pitchFamily="18" charset="0"/>
              </a:rPr>
              <a:t>Le città si impegnano a raggiungere almeno il </a:t>
            </a:r>
            <a:r>
              <a:rPr lang="it-IT" sz="2000" b="1" dirty="0">
                <a:effectLst/>
                <a:latin typeface="Calibri" panose="020F0502020204030204" pitchFamily="34" charset="0"/>
                <a:ea typeface="Calibri" panose="020F0502020204030204" pitchFamily="34" charset="0"/>
                <a:cs typeface="Times New Roman" panose="02020603050405020304" pitchFamily="18" charset="0"/>
              </a:rPr>
              <a:t>50% del riparto modale tra auto e moto e le altre forme</a:t>
            </a:r>
            <a:r>
              <a:rPr lang="it-IT" sz="2000" dirty="0">
                <a:effectLst/>
                <a:latin typeface="Calibri" panose="020F0502020204030204" pitchFamily="34" charset="0"/>
                <a:ea typeface="Calibri" panose="020F0502020204030204" pitchFamily="34" charset="0"/>
                <a:cs typeface="Times New Roman" panose="02020603050405020304" pitchFamily="18" charset="0"/>
              </a:rPr>
              <a:t> di mobilità entro il 2020. Con il Governo nazionale, saranno incentivati i sistemi di trasporto intelligente, la mobilità elettrica, la mobilità ciclabile e pedonale, lavori a misure infrastrutturali per la diffusione delle ricariche per le auto elettriche e a idrogeno.</a:t>
            </a:r>
          </a:p>
          <a:p>
            <a:endParaRPr lang="it-IT" sz="2000" dirty="0"/>
          </a:p>
        </p:txBody>
      </p:sp>
    </p:spTree>
    <p:extLst>
      <p:ext uri="{BB962C8B-B14F-4D97-AF65-F5344CB8AC3E}">
        <p14:creationId xmlns:p14="http://schemas.microsoft.com/office/powerpoint/2010/main" val="8662354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AE36D0-D703-4736-8C65-8C7FA51D03C1}"/>
              </a:ext>
            </a:extLst>
          </p:cNvPr>
          <p:cNvSpPr>
            <a:spLocks noGrp="1"/>
          </p:cNvSpPr>
          <p:nvPr>
            <p:ph type="title"/>
          </p:nvPr>
        </p:nvSpPr>
        <p:spPr>
          <a:solidFill>
            <a:srgbClr val="92D050"/>
          </a:solidFill>
        </p:spPr>
        <p:txBody>
          <a:bodyPr/>
          <a:lstStyle/>
          <a:p>
            <a:pPr algn="ctr"/>
            <a:r>
              <a:rPr lang="it-IT" dirty="0"/>
              <a:t>Buone pratiche: la scuola verde</a:t>
            </a:r>
          </a:p>
        </p:txBody>
      </p:sp>
      <p:sp>
        <p:nvSpPr>
          <p:cNvPr id="3" name="Segnaposto contenuto 2">
            <a:extLst>
              <a:ext uri="{FF2B5EF4-FFF2-40B4-BE49-F238E27FC236}">
                <a16:creationId xmlns:a16="http://schemas.microsoft.com/office/drawing/2014/main" id="{98929F3F-B728-448A-95BB-56B356043723}"/>
              </a:ext>
            </a:extLst>
          </p:cNvPr>
          <p:cNvSpPr>
            <a:spLocks noGrp="1"/>
          </p:cNvSpPr>
          <p:nvPr>
            <p:ph idx="1"/>
          </p:nvPr>
        </p:nvSpPr>
        <p:spPr>
          <a:xfrm>
            <a:off x="838200" y="1825624"/>
            <a:ext cx="10515600" cy="5032375"/>
          </a:xfrm>
          <a:solidFill>
            <a:schemeClr val="accent4">
              <a:lumMod val="40000"/>
              <a:lumOff val="60000"/>
            </a:schemeClr>
          </a:solidFill>
        </p:spPr>
        <p:txBody>
          <a:bodyPr>
            <a:normAutofit fontScale="92500" lnSpcReduction="10000"/>
          </a:bodyPr>
          <a:lstStyle/>
          <a:p>
            <a:pPr>
              <a:lnSpc>
                <a:spcPct val="107000"/>
              </a:lnSpc>
              <a:spcAft>
                <a:spcPts val="800"/>
              </a:spcAft>
            </a:pPr>
            <a:r>
              <a:rPr lang="it-IT" sz="1900" b="1" dirty="0">
                <a:effectLst/>
                <a:latin typeface="Calibri" panose="020F0502020204030204" pitchFamily="34" charset="0"/>
                <a:ea typeface="Calibri" panose="020F0502020204030204" pitchFamily="34" charset="0"/>
                <a:cs typeface="Times New Roman" panose="02020603050405020304" pitchFamily="18" charset="0"/>
              </a:rPr>
              <a:t>Maria De Biase, la scuola verde</a:t>
            </a:r>
            <a:r>
              <a:rPr lang="it-IT" sz="1900" dirty="0">
                <a:effectLst/>
                <a:latin typeface="Calibri" panose="020F0502020204030204" pitchFamily="34" charset="0"/>
                <a:ea typeface="Calibri" panose="020F0502020204030204" pitchFamily="34" charset="0"/>
                <a:cs typeface="Times New Roman" panose="02020603050405020304" pitchFamily="18" charset="0"/>
              </a:rPr>
              <a:t> (19 minuti) puntata della trasmissione di Domenico </a:t>
            </a:r>
            <a:r>
              <a:rPr lang="it-IT" sz="1900" dirty="0" err="1">
                <a:effectLst/>
                <a:latin typeface="Calibri" panose="020F0502020204030204" pitchFamily="34" charset="0"/>
                <a:ea typeface="Calibri" panose="020F0502020204030204" pitchFamily="34" charset="0"/>
                <a:cs typeface="Times New Roman" panose="02020603050405020304" pitchFamily="18" charset="0"/>
              </a:rPr>
              <a:t>Jannaccone</a:t>
            </a:r>
            <a:r>
              <a:rPr lang="it-IT" sz="1900" dirty="0">
                <a:effectLst/>
                <a:latin typeface="Calibri" panose="020F0502020204030204" pitchFamily="34" charset="0"/>
                <a:ea typeface="Calibri" panose="020F0502020204030204" pitchFamily="34" charset="0"/>
                <a:cs typeface="Times New Roman" panose="02020603050405020304" pitchFamily="18" charset="0"/>
              </a:rPr>
              <a:t> “Che ci faccio qui”, puntata sulla dirigente scolastica Maria De Biase, che in un istituto comprensivo del Cilento ha rivoluzionato tempi, spazi e modalità dello stare insieme, dell’apprendere in modo cooperativo. Educazione alimentare, alla lentezza, alla condivisione di diritti e doveri. Maria De Biase vuole portare la bellezza nella scuola pubblica: apertura anche il sabato mattina; </a:t>
            </a:r>
            <a:r>
              <a:rPr lang="it-IT" sz="1900" dirty="0">
                <a:latin typeface="Calibri" panose="020F0502020204030204" pitchFamily="34" charset="0"/>
                <a:ea typeface="Calibri" panose="020F0502020204030204" pitchFamily="34" charset="0"/>
                <a:cs typeface="Times New Roman" panose="02020603050405020304" pitchFamily="18" charset="0"/>
              </a:rPr>
              <a:t>o</a:t>
            </a:r>
            <a:r>
              <a:rPr lang="it-IT" sz="1900" dirty="0">
                <a:effectLst/>
                <a:latin typeface="Calibri" panose="020F0502020204030204" pitchFamily="34" charset="0"/>
                <a:ea typeface="Calibri" panose="020F0502020204030204" pitchFamily="34" charset="0"/>
                <a:cs typeface="Times New Roman" panose="02020603050405020304" pitchFamily="18" charset="0"/>
              </a:rPr>
              <a:t>rti interni, cibo genuino, sostenibilità sotto ogni aspetto, che i bambini dai tre anni in su interiorizzano. I ragazzi più grandi producono migliaia di saponette come si faceva una volta, con olio d’oliva ottenuto dagli scarti, che invece di essere buttati a mare vengono riutilizzati. Lei è figlia di contadini e non fa altro che prendersi cura dell’ambiente.</a:t>
            </a:r>
          </a:p>
          <a:p>
            <a:pPr>
              <a:lnSpc>
                <a:spcPct val="107000"/>
              </a:lnSpc>
              <a:spcAft>
                <a:spcPts val="800"/>
              </a:spcAft>
            </a:pPr>
            <a:r>
              <a:rPr lang="it-IT" sz="1900" dirty="0">
                <a:effectLst/>
                <a:latin typeface="Calibri" panose="020F0502020204030204" pitchFamily="34" charset="0"/>
                <a:ea typeface="Calibri" panose="020F0502020204030204" pitchFamily="34" charset="0"/>
                <a:cs typeface="Times New Roman" panose="02020603050405020304" pitchFamily="18" charset="0"/>
              </a:rPr>
              <a:t>1.32 – 4.15   Premessa, la dirigente Maria De Biase spiega come è arrivata nel Cilento…</a:t>
            </a:r>
          </a:p>
          <a:p>
            <a:pPr>
              <a:lnSpc>
                <a:spcPct val="107000"/>
              </a:lnSpc>
              <a:spcAft>
                <a:spcPts val="800"/>
              </a:spcAft>
            </a:pPr>
            <a:r>
              <a:rPr lang="it-IT" sz="1900" dirty="0">
                <a:effectLst/>
                <a:latin typeface="Calibri" panose="020F0502020204030204" pitchFamily="34" charset="0"/>
                <a:ea typeface="Calibri" panose="020F0502020204030204" pitchFamily="34" charset="0"/>
                <a:cs typeface="Times New Roman" panose="02020603050405020304" pitchFamily="18" charset="0"/>
              </a:rPr>
              <a:t>5-06 – 8.26   Gli studenti delle medie preparano la merenda naturale a km zero.</a:t>
            </a:r>
          </a:p>
          <a:p>
            <a:pPr>
              <a:lnSpc>
                <a:spcPct val="107000"/>
              </a:lnSpc>
              <a:spcAft>
                <a:spcPts val="800"/>
              </a:spcAft>
            </a:pPr>
            <a:r>
              <a:rPr lang="it-IT" sz="1900" dirty="0">
                <a:effectLst/>
                <a:latin typeface="Calibri" panose="020F0502020204030204" pitchFamily="34" charset="0"/>
                <a:ea typeface="Calibri" panose="020F0502020204030204" pitchFamily="34" charset="0"/>
                <a:cs typeface="Times New Roman" panose="02020603050405020304" pitchFamily="18" charset="0"/>
              </a:rPr>
              <a:t>14.20 -  19.20    Dal cibo sostenibile e genuino alla produzione di saponette, nel rispetto della Costituzione e dell’ambiente.  </a:t>
            </a:r>
          </a:p>
          <a:p>
            <a:pPr>
              <a:lnSpc>
                <a:spcPct val="107000"/>
              </a:lnSpc>
              <a:spcAft>
                <a:spcPts val="800"/>
              </a:spcAft>
            </a:pPr>
            <a:r>
              <a:rPr lang="it-IT"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https://www.raiplay.it/video/2019/06/Che-ci-faccio-qui---Maria-De-Biase-la-scuola-verde-69630c89-6559-40be-8f51-a08409e4e353.html</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11031335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7B4F857-7AF5-4441-A9CC-34F31BA586A6}"/>
              </a:ext>
            </a:extLst>
          </p:cNvPr>
          <p:cNvSpPr>
            <a:spLocks noGrp="1"/>
          </p:cNvSpPr>
          <p:nvPr>
            <p:ph type="title"/>
          </p:nvPr>
        </p:nvSpPr>
        <p:spPr>
          <a:solidFill>
            <a:srgbClr val="92D050"/>
          </a:solidFill>
        </p:spPr>
        <p:txBody>
          <a:bodyPr/>
          <a:lstStyle/>
          <a:p>
            <a:pPr algn="ctr"/>
            <a:r>
              <a:rPr lang="it-IT" dirty="0"/>
              <a:t>Buone pratiche: Io ti salverò</a:t>
            </a:r>
          </a:p>
        </p:txBody>
      </p:sp>
      <p:sp>
        <p:nvSpPr>
          <p:cNvPr id="3" name="Segnaposto contenuto 2">
            <a:extLst>
              <a:ext uri="{FF2B5EF4-FFF2-40B4-BE49-F238E27FC236}">
                <a16:creationId xmlns:a16="http://schemas.microsoft.com/office/drawing/2014/main" id="{3F1DE2BD-C4C3-4FCA-A4B4-41B529DE3CAE}"/>
              </a:ext>
            </a:extLst>
          </p:cNvPr>
          <p:cNvSpPr>
            <a:spLocks noGrp="1"/>
          </p:cNvSpPr>
          <p:nvPr>
            <p:ph idx="1"/>
          </p:nvPr>
        </p:nvSpPr>
        <p:spPr>
          <a:xfrm>
            <a:off x="838200" y="1825625"/>
            <a:ext cx="10515600" cy="4932984"/>
          </a:xfrm>
          <a:solidFill>
            <a:schemeClr val="accent4">
              <a:lumMod val="40000"/>
              <a:lumOff val="60000"/>
            </a:schemeClr>
          </a:solidFill>
        </p:spPr>
        <p:txBody>
          <a:bodyPr>
            <a:normAutofit fontScale="70000" lnSpcReduction="20000"/>
          </a:bodyPr>
          <a:lstStyle/>
          <a:p>
            <a:pPr>
              <a:lnSpc>
                <a:spcPct val="107000"/>
              </a:lnSpc>
              <a:spcAft>
                <a:spcPts val="800"/>
              </a:spcAft>
            </a:pPr>
            <a:r>
              <a:rPr lang="it-IT" sz="2800" b="1" dirty="0">
                <a:effectLst/>
                <a:latin typeface="Calibri" panose="020F0502020204030204" pitchFamily="34" charset="0"/>
                <a:ea typeface="Calibri" panose="020F0502020204030204" pitchFamily="34" charset="0"/>
                <a:cs typeface="Times New Roman" panose="02020603050405020304" pitchFamily="18" charset="0"/>
              </a:rPr>
              <a:t>Io ti salverò</a:t>
            </a:r>
            <a:r>
              <a:rPr lang="it-IT" sz="2800" dirty="0">
                <a:effectLst/>
                <a:latin typeface="Calibri" panose="020F0502020204030204" pitchFamily="34" charset="0"/>
                <a:ea typeface="Calibri" panose="020F0502020204030204" pitchFamily="34" charset="0"/>
                <a:cs typeface="Times New Roman" panose="02020603050405020304" pitchFamily="18" charset="0"/>
              </a:rPr>
              <a:t> (44 minuti) puntata di “Che ci faccio qui” su un esempio di resistenza e di opposizione al consumo, allo spreco irresponsabile e alle logiche di mercato, in campo industriale-artigianale. La ditta </a:t>
            </a:r>
            <a:r>
              <a:rPr lang="it-IT" sz="2800" dirty="0" err="1">
                <a:effectLst/>
                <a:latin typeface="Calibri" panose="020F0502020204030204" pitchFamily="34" charset="0"/>
                <a:ea typeface="Calibri" panose="020F0502020204030204" pitchFamily="34" charset="0"/>
                <a:cs typeface="Times New Roman" panose="02020603050405020304" pitchFamily="18" charset="0"/>
              </a:rPr>
              <a:t>Ri</a:t>
            </a:r>
            <a:r>
              <a:rPr lang="it-IT" sz="2800" dirty="0">
                <a:effectLst/>
                <a:latin typeface="Calibri" panose="020F0502020204030204" pitchFamily="34" charset="0"/>
                <a:ea typeface="Calibri" panose="020F0502020204030204" pitchFamily="34" charset="0"/>
                <a:cs typeface="Times New Roman" panose="02020603050405020304" pitchFamily="18" charset="0"/>
              </a:rPr>
              <a:t>-Generation, che ha lo stabilimento fuori Torino, rappresenta </a:t>
            </a:r>
            <a:r>
              <a:rPr lang="it-IT" dirty="0">
                <a:latin typeface="Calibri" panose="020F0502020204030204" pitchFamily="34" charset="0"/>
                <a:ea typeface="Calibri" panose="020F0502020204030204" pitchFamily="34" charset="0"/>
                <a:cs typeface="Times New Roman" panose="02020603050405020304" pitchFamily="18" charset="0"/>
              </a:rPr>
              <a:t>u</a:t>
            </a:r>
            <a:r>
              <a:rPr lang="it-IT" sz="2800" dirty="0">
                <a:effectLst/>
                <a:latin typeface="Calibri" panose="020F0502020204030204" pitchFamily="34" charset="0"/>
                <a:ea typeface="Calibri" panose="020F0502020204030204" pitchFamily="34" charset="0"/>
                <a:cs typeface="Times New Roman" panose="02020603050405020304" pitchFamily="18" charset="0"/>
              </a:rPr>
              <a:t>n esempio concreto e virtuoso di economia circolare e di imprenditoria sociale. </a:t>
            </a:r>
          </a:p>
          <a:p>
            <a:pPr>
              <a:lnSpc>
                <a:spcPct val="107000"/>
              </a:lnSpc>
              <a:spcAft>
                <a:spcPts val="800"/>
              </a:spcAft>
            </a:pPr>
            <a:r>
              <a:rPr lang="it-IT" sz="2800" dirty="0">
                <a:effectLst/>
                <a:latin typeface="Calibri" panose="020F0502020204030204" pitchFamily="34" charset="0"/>
                <a:ea typeface="Calibri" panose="020F0502020204030204" pitchFamily="34" charset="0"/>
                <a:cs typeface="Times New Roman" panose="02020603050405020304" pitchFamily="18" charset="0"/>
              </a:rPr>
              <a:t>2.25 -6.15      prima fase: raccolta e selezione macchine conferite in discarica</a:t>
            </a:r>
          </a:p>
          <a:p>
            <a:pPr>
              <a:lnSpc>
                <a:spcPct val="107000"/>
              </a:lnSpc>
              <a:spcAft>
                <a:spcPts val="800"/>
              </a:spcAft>
            </a:pPr>
            <a:r>
              <a:rPr lang="it-IT" sz="2800" dirty="0">
                <a:effectLst/>
                <a:latin typeface="Calibri" panose="020F0502020204030204" pitchFamily="34" charset="0"/>
                <a:ea typeface="Calibri" panose="020F0502020204030204" pitchFamily="34" charset="0"/>
                <a:cs typeface="Times New Roman" panose="02020603050405020304" pitchFamily="18" charset="0"/>
              </a:rPr>
              <a:t>8.35 – 12.00   Desolazione ex capannoni industriali abbandonati vs nuova impresa economia sociale</a:t>
            </a:r>
          </a:p>
          <a:p>
            <a:pPr>
              <a:lnSpc>
                <a:spcPct val="107000"/>
              </a:lnSpc>
              <a:spcAft>
                <a:spcPts val="800"/>
              </a:spcAft>
            </a:pPr>
            <a:r>
              <a:rPr lang="it-IT" sz="2800" dirty="0">
                <a:effectLst/>
                <a:latin typeface="Calibri" panose="020F0502020204030204" pitchFamily="34" charset="0"/>
                <a:ea typeface="Calibri" panose="020F0502020204030204" pitchFamily="34" charset="0"/>
                <a:cs typeface="Times New Roman" panose="02020603050405020304" pitchFamily="18" charset="0"/>
              </a:rPr>
              <a:t>14.00 – 17.00 Motivi banali per cui si buttano lavatrici e altri elettrodomestici, scarsa coscienza ecologica</a:t>
            </a:r>
          </a:p>
          <a:p>
            <a:pPr>
              <a:lnSpc>
                <a:spcPct val="107000"/>
              </a:lnSpc>
              <a:spcAft>
                <a:spcPts val="800"/>
              </a:spcAft>
            </a:pPr>
            <a:r>
              <a:rPr lang="it-IT" sz="2800" dirty="0">
                <a:effectLst/>
                <a:latin typeface="Calibri" panose="020F0502020204030204" pitchFamily="34" charset="0"/>
                <a:ea typeface="Calibri" panose="020F0502020204030204" pitchFamily="34" charset="0"/>
                <a:cs typeface="Times New Roman" panose="02020603050405020304" pitchFamily="18" charset="0"/>
              </a:rPr>
              <a:t>20.45 – 21.40   Le risorse mondiali si stanno esaurendo, un altro modello di sviluppo è possibile.</a:t>
            </a:r>
          </a:p>
          <a:p>
            <a:r>
              <a:rPr lang="it-IT" sz="2800" dirty="0">
                <a:effectLst/>
                <a:latin typeface="Calibri" panose="020F0502020204030204" pitchFamily="34" charset="0"/>
                <a:ea typeface="Calibri" panose="020F0502020204030204" pitchFamily="34" charset="0"/>
                <a:cs typeface="Times New Roman" panose="02020603050405020304" pitchFamily="18" charset="0"/>
              </a:rPr>
              <a:t>22.45 – 24-10   Economia circolare e imprenditoria sociale. </a:t>
            </a:r>
          </a:p>
          <a:p>
            <a:r>
              <a:rPr lang="it-IT" sz="2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https://www.raiplay.it/video/2020/06/Che-ci-faccio-qui---Io-ti-salvero-95bf0099-dff3-41e4-a04c-085be5889e08.html</a:t>
            </a:r>
            <a:endParaRPr lang="it-IT" dirty="0"/>
          </a:p>
        </p:txBody>
      </p:sp>
    </p:spTree>
    <p:extLst>
      <p:ext uri="{BB962C8B-B14F-4D97-AF65-F5344CB8AC3E}">
        <p14:creationId xmlns:p14="http://schemas.microsoft.com/office/powerpoint/2010/main" val="13616935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50FD0D-D0B3-40FE-A675-0B814685CCE2}"/>
              </a:ext>
            </a:extLst>
          </p:cNvPr>
          <p:cNvSpPr>
            <a:spLocks noGrp="1"/>
          </p:cNvSpPr>
          <p:nvPr>
            <p:ph type="title"/>
          </p:nvPr>
        </p:nvSpPr>
        <p:spPr>
          <a:solidFill>
            <a:srgbClr val="92D050"/>
          </a:solidFill>
        </p:spPr>
        <p:txBody>
          <a:bodyPr/>
          <a:lstStyle/>
          <a:p>
            <a:r>
              <a:rPr lang="it-IT" dirty="0"/>
              <a:t>Buone pratiche: l’intelligenza delle piante</a:t>
            </a:r>
          </a:p>
        </p:txBody>
      </p:sp>
      <p:sp>
        <p:nvSpPr>
          <p:cNvPr id="3" name="Segnaposto contenuto 2">
            <a:extLst>
              <a:ext uri="{FF2B5EF4-FFF2-40B4-BE49-F238E27FC236}">
                <a16:creationId xmlns:a16="http://schemas.microsoft.com/office/drawing/2014/main" id="{EB484CFB-E8C6-4F09-A9E9-B49A5516DDE6}"/>
              </a:ext>
            </a:extLst>
          </p:cNvPr>
          <p:cNvSpPr>
            <a:spLocks noGrp="1"/>
          </p:cNvSpPr>
          <p:nvPr>
            <p:ph idx="1"/>
          </p:nvPr>
        </p:nvSpPr>
        <p:spPr>
          <a:xfrm>
            <a:off x="811696" y="1825625"/>
            <a:ext cx="10515600" cy="4932984"/>
          </a:xfrm>
          <a:solidFill>
            <a:schemeClr val="accent4">
              <a:lumMod val="40000"/>
              <a:lumOff val="60000"/>
            </a:schemeClr>
          </a:solidFill>
        </p:spPr>
        <p:txBody>
          <a:bodyPr>
            <a:normAutofit fontScale="92500" lnSpcReduction="20000"/>
          </a:bodyPr>
          <a:lstStyle/>
          <a:p>
            <a:pPr>
              <a:lnSpc>
                <a:spcPct val="107000"/>
              </a:lnSpc>
              <a:spcAft>
                <a:spcPts val="800"/>
              </a:spcAft>
            </a:pPr>
            <a:r>
              <a:rPr lang="it-IT" sz="2800" dirty="0">
                <a:effectLst/>
                <a:latin typeface="Calibri" panose="020F0502020204030204" pitchFamily="34" charset="0"/>
                <a:ea typeface="Calibri" panose="020F0502020204030204" pitchFamily="34" charset="0"/>
                <a:cs typeface="Times New Roman" panose="02020603050405020304" pitchFamily="18" charset="0"/>
              </a:rPr>
              <a:t>Stefano Mancuso, scienziato e neurobiologo delle piante, parla della Nazione delle piante, nel programma condotto da Serena Dandini  21/11/2020  10 MINUTI CIRCA</a:t>
            </a:r>
          </a:p>
          <a:p>
            <a:pPr>
              <a:lnSpc>
                <a:spcPct val="107000"/>
              </a:lnSpc>
              <a:spcAft>
                <a:spcPts val="800"/>
              </a:spcAft>
            </a:pPr>
            <a:r>
              <a:rPr lang="it-IT" sz="2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https://www.youtube.com/watch?v=4c51iC4sbQE</a:t>
            </a:r>
            <a:r>
              <a:rPr lang="it-IT" sz="2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it-IT" sz="2800" dirty="0">
                <a:effectLst/>
                <a:latin typeface="Calibri" panose="020F0502020204030204" pitchFamily="34" charset="0"/>
                <a:ea typeface="Calibri" panose="020F0502020204030204" pitchFamily="34" charset="0"/>
                <a:cs typeface="Times New Roman" panose="02020603050405020304" pitchFamily="18" charset="0"/>
              </a:rPr>
              <a:t>Stefano Mancuso – L’intelligenza delle piante 10 aprile 2020   17,35 minuti. Intervista a Stefano Mancuso, che spiega come la vita sia è un sistema di relazioni, la vita non è costruita per competizione ma per cooperazione. Stefano Mancuso recupera a tale riguardo il pensiero dell’anarchico rivoluzionario </a:t>
            </a:r>
            <a:r>
              <a:rPr lang="it-IT" sz="2800" dirty="0" err="1">
                <a:effectLst/>
                <a:latin typeface="Calibri" panose="020F0502020204030204" pitchFamily="34" charset="0"/>
                <a:ea typeface="Calibri" panose="020F0502020204030204" pitchFamily="34" charset="0"/>
                <a:cs typeface="Times New Roman" panose="02020603050405020304" pitchFamily="18" charset="0"/>
              </a:rPr>
              <a:t>Kropotkin</a:t>
            </a:r>
            <a:r>
              <a:rPr lang="it-IT" dirty="0">
                <a:latin typeface="Calibri" panose="020F0502020204030204" pitchFamily="34" charset="0"/>
                <a:ea typeface="Calibri" panose="020F0502020204030204" pitchFamily="34" charset="0"/>
                <a:cs typeface="Times New Roman" panose="02020603050405020304" pitchFamily="18" charset="0"/>
              </a:rPr>
              <a:t> (1842-1921).</a:t>
            </a:r>
            <a:r>
              <a:rPr lang="it-IT" sz="2800" dirty="0">
                <a:effectLst/>
                <a:latin typeface="Calibri" panose="020F0502020204030204" pitchFamily="34" charset="0"/>
                <a:ea typeface="Calibri" panose="020F0502020204030204" pitchFamily="34" charset="0"/>
                <a:cs typeface="Times New Roman" panose="02020603050405020304" pitchFamily="18" charset="0"/>
              </a:rPr>
              <a:t> Lo scopo primario di ogni specie è propagarsi (come, peraltro, sta facendo il virus Covid19).</a:t>
            </a:r>
          </a:p>
          <a:p>
            <a:pPr>
              <a:lnSpc>
                <a:spcPct val="107000"/>
              </a:lnSpc>
              <a:spcAft>
                <a:spcPts val="800"/>
              </a:spcAft>
            </a:pPr>
            <a:r>
              <a:rPr lang="it-IT" sz="2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https://www.youtube.com/watch?v=uAX01Qqh1Mg</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2702220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584BC7-2FAA-4E50-8589-85B0B88B088F}"/>
              </a:ext>
            </a:extLst>
          </p:cNvPr>
          <p:cNvSpPr>
            <a:spLocks noGrp="1"/>
          </p:cNvSpPr>
          <p:nvPr>
            <p:ph type="title"/>
          </p:nvPr>
        </p:nvSpPr>
        <p:spPr>
          <a:xfrm>
            <a:off x="212035" y="132523"/>
            <a:ext cx="11141765" cy="1258955"/>
          </a:xfrm>
          <a:solidFill>
            <a:srgbClr val="92D050"/>
          </a:solidFill>
        </p:spPr>
        <p:txBody>
          <a:bodyPr>
            <a:normAutofit/>
          </a:bodyPr>
          <a:lstStyle/>
          <a:p>
            <a:r>
              <a:rPr lang="it-IT" sz="3600" dirty="0"/>
              <a:t>La “Strategia dell’Unione Europea per la biodiversità entro il 2030”</a:t>
            </a:r>
          </a:p>
        </p:txBody>
      </p:sp>
      <p:sp>
        <p:nvSpPr>
          <p:cNvPr id="3" name="Segnaposto contenuto 2">
            <a:extLst>
              <a:ext uri="{FF2B5EF4-FFF2-40B4-BE49-F238E27FC236}">
                <a16:creationId xmlns:a16="http://schemas.microsoft.com/office/drawing/2014/main" id="{2B5AFAFD-061F-45A9-AC5E-7841D94C7F7A}"/>
              </a:ext>
            </a:extLst>
          </p:cNvPr>
          <p:cNvSpPr>
            <a:spLocks noGrp="1"/>
          </p:cNvSpPr>
          <p:nvPr>
            <p:ph idx="1"/>
          </p:nvPr>
        </p:nvSpPr>
        <p:spPr>
          <a:xfrm>
            <a:off x="212035" y="1537252"/>
            <a:ext cx="11141765" cy="5320747"/>
          </a:xfrm>
          <a:solidFill>
            <a:schemeClr val="accent4">
              <a:lumMod val="40000"/>
              <a:lumOff val="60000"/>
            </a:schemeClr>
          </a:solidFill>
        </p:spPr>
        <p:txBody>
          <a:bodyPr>
            <a:normAutofit fontScale="92500" lnSpcReduction="10000"/>
          </a:bodyPr>
          <a:lstStyle/>
          <a:p>
            <a:r>
              <a:rPr lang="it-IT" dirty="0"/>
              <a:t>La UE si pone l’ambizioso piano di ripristino della natura per: </a:t>
            </a:r>
          </a:p>
          <a:p>
            <a:r>
              <a:rPr lang="it-IT" dirty="0"/>
              <a:t>migliorare lo stato di salute delle zone protette esistenti e nuove e riportare una natura variegata e resiliente in tutti i paesaggi e gli ecosistemi.</a:t>
            </a:r>
          </a:p>
          <a:p>
            <a:r>
              <a:rPr lang="it-IT" dirty="0"/>
              <a:t>per far ciò occorre ridurre le pressioni sugli habitat e le specie e assicurare che gli ecosistemi siano sempre usati in modo sostenibile. </a:t>
            </a:r>
          </a:p>
          <a:p>
            <a:r>
              <a:rPr lang="it-IT" dirty="0"/>
              <a:t>occorre anche sostenere il risanamento della natura, limitare l'impermeabilizzazione del suolo e l'espansione urbana e contrastare l'inquinamento e le specie esotiche invasive”.</a:t>
            </a:r>
          </a:p>
          <a:p>
            <a:r>
              <a:rPr lang="it-IT" b="0" i="0" dirty="0">
                <a:solidFill>
                  <a:srgbClr val="222222"/>
                </a:solidFill>
                <a:effectLst/>
              </a:rPr>
              <a:t>Ricordiamo che le emissioni di anidride carbonica (CO2) derivano, principalmente, dalle attività antropiche di utilizzo dei combustibili fossili. Contribuiscono all’effetto serra anche il metano (CH4), le cui emissioni sono legate principalmente all’attività di allevamento nell’ambito di quelle agricole ed allo smaltimento dei rifiuti, ed il protossido di azoto (N2O), derivante principalmente dalle attività agricole.</a:t>
            </a:r>
            <a:endParaRPr lang="it-IT" dirty="0"/>
          </a:p>
        </p:txBody>
      </p:sp>
      <p:pic>
        <p:nvPicPr>
          <p:cNvPr id="4" name="Immagine 3">
            <a:extLst>
              <a:ext uri="{FF2B5EF4-FFF2-40B4-BE49-F238E27FC236}">
                <a16:creationId xmlns:a16="http://schemas.microsoft.com/office/drawing/2014/main" id="{46B97965-502F-45A1-9FCA-BF761D61105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18574" y="6308035"/>
            <a:ext cx="1073425" cy="413440"/>
          </a:xfrm>
          <a:prstGeom prst="rect">
            <a:avLst/>
          </a:prstGeom>
        </p:spPr>
      </p:pic>
    </p:spTree>
    <p:extLst>
      <p:ext uri="{BB962C8B-B14F-4D97-AF65-F5344CB8AC3E}">
        <p14:creationId xmlns:p14="http://schemas.microsoft.com/office/powerpoint/2010/main" val="4026662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DD5653-03B2-473E-A0CE-6AF4812410D4}"/>
              </a:ext>
            </a:extLst>
          </p:cNvPr>
          <p:cNvSpPr>
            <a:spLocks noGrp="1"/>
          </p:cNvSpPr>
          <p:nvPr>
            <p:ph type="title"/>
          </p:nvPr>
        </p:nvSpPr>
        <p:spPr>
          <a:xfrm>
            <a:off x="327992" y="365125"/>
            <a:ext cx="11025808" cy="1185379"/>
          </a:xfrm>
          <a:solidFill>
            <a:srgbClr val="92D050"/>
          </a:solidFill>
        </p:spPr>
        <p:txBody>
          <a:bodyPr/>
          <a:lstStyle/>
          <a:p>
            <a:pPr algn="ctr"/>
            <a:r>
              <a:rPr lang="it-IT" dirty="0"/>
              <a:t>Obiettivi agenda 2030</a:t>
            </a:r>
          </a:p>
        </p:txBody>
      </p:sp>
      <p:sp>
        <p:nvSpPr>
          <p:cNvPr id="3" name="Segnaposto contenuto 2">
            <a:extLst>
              <a:ext uri="{FF2B5EF4-FFF2-40B4-BE49-F238E27FC236}">
                <a16:creationId xmlns:a16="http://schemas.microsoft.com/office/drawing/2014/main" id="{AA739063-FB14-4F2E-8E21-3F520E28DFAA}"/>
              </a:ext>
            </a:extLst>
          </p:cNvPr>
          <p:cNvSpPr>
            <a:spLocks noGrp="1"/>
          </p:cNvSpPr>
          <p:nvPr>
            <p:ph idx="1"/>
          </p:nvPr>
        </p:nvSpPr>
        <p:spPr>
          <a:xfrm>
            <a:off x="132522" y="1683026"/>
            <a:ext cx="11025808" cy="5174973"/>
          </a:xfrm>
          <a:solidFill>
            <a:schemeClr val="accent4">
              <a:lumMod val="40000"/>
              <a:lumOff val="60000"/>
            </a:schemeClr>
          </a:solidFill>
        </p:spPr>
        <p:txBody>
          <a:bodyPr>
            <a:normAutofit fontScale="77500" lnSpcReduction="20000"/>
          </a:bodyPr>
          <a:lstStyle/>
          <a:p>
            <a:pPr>
              <a:lnSpc>
                <a:spcPct val="200000"/>
              </a:lnSpc>
            </a:pPr>
            <a:r>
              <a:rPr lang="it-IT" sz="2800" dirty="0">
                <a:solidFill>
                  <a:srgbClr val="455F51"/>
                </a:solidFill>
                <a:effectLst/>
                <a:latin typeface="CIDFont"/>
              </a:rPr>
              <a:t>L’Agenda 2030 dell’ONU fissa i 17 obiettivi da perseguire entro il 2030 a salvaguardia della convivenza e dello sviluppo sostenibili. Gli obiettivi non riguardano solo la conservazione dell’</a:t>
            </a:r>
            <a:r>
              <a:rPr lang="it-IT" sz="2800" b="1" dirty="0">
                <a:solidFill>
                  <a:srgbClr val="455F51"/>
                </a:solidFill>
                <a:effectLst/>
                <a:latin typeface="CIDFont"/>
              </a:rPr>
              <a:t>ambiente </a:t>
            </a:r>
            <a:r>
              <a:rPr lang="it-IT" sz="2800" dirty="0">
                <a:solidFill>
                  <a:srgbClr val="455F51"/>
                </a:solidFill>
                <a:effectLst/>
                <a:latin typeface="CIDFont"/>
              </a:rPr>
              <a:t>e delle risorse naturali, ma anche la costruzione di ambienti di </a:t>
            </a:r>
            <a:r>
              <a:rPr lang="it-IT" sz="2800" b="1" dirty="0">
                <a:solidFill>
                  <a:srgbClr val="455F51"/>
                </a:solidFill>
                <a:effectLst/>
                <a:latin typeface="CIDFont"/>
              </a:rPr>
              <a:t>vita</a:t>
            </a:r>
            <a:r>
              <a:rPr lang="it-IT" sz="2800" dirty="0">
                <a:solidFill>
                  <a:srgbClr val="455F51"/>
                </a:solidFill>
                <a:effectLst/>
                <a:latin typeface="CIDFont"/>
              </a:rPr>
              <a:t>, </a:t>
            </a:r>
            <a:r>
              <a:rPr lang="it-IT" sz="2800" b="1" dirty="0">
                <a:solidFill>
                  <a:srgbClr val="455F51"/>
                </a:solidFill>
                <a:effectLst/>
                <a:latin typeface="CIDFont"/>
              </a:rPr>
              <a:t>città</a:t>
            </a:r>
            <a:r>
              <a:rPr lang="it-IT" sz="2800" dirty="0">
                <a:solidFill>
                  <a:srgbClr val="455F51"/>
                </a:solidFill>
                <a:effectLst/>
                <a:latin typeface="CIDFont"/>
              </a:rPr>
              <a:t>, modi di vivere inclusivi e rispettosi dei </a:t>
            </a:r>
            <a:r>
              <a:rPr lang="it-IT" sz="2800" b="1" dirty="0">
                <a:solidFill>
                  <a:srgbClr val="455F51"/>
                </a:solidFill>
                <a:effectLst/>
                <a:latin typeface="CIDFont"/>
              </a:rPr>
              <a:t>diritti fondamentali</a:t>
            </a:r>
            <a:r>
              <a:rPr lang="it-IT" sz="2800" dirty="0">
                <a:solidFill>
                  <a:srgbClr val="455F51"/>
                </a:solidFill>
                <a:effectLst/>
                <a:latin typeface="CIDFont"/>
              </a:rPr>
              <a:t> delle persone, primi fra tutti la </a:t>
            </a:r>
            <a:r>
              <a:rPr lang="it-IT" sz="2800" b="1" dirty="0">
                <a:solidFill>
                  <a:srgbClr val="455F51"/>
                </a:solidFill>
                <a:effectLst/>
                <a:latin typeface="CIDFont"/>
              </a:rPr>
              <a:t>salute</a:t>
            </a:r>
            <a:r>
              <a:rPr lang="it-IT" sz="2800" dirty="0">
                <a:solidFill>
                  <a:srgbClr val="455F51"/>
                </a:solidFill>
                <a:effectLst/>
                <a:latin typeface="CIDFont"/>
              </a:rPr>
              <a:t>, il </a:t>
            </a:r>
            <a:r>
              <a:rPr lang="it-IT" sz="2800" b="1" dirty="0">
                <a:solidFill>
                  <a:srgbClr val="455F51"/>
                </a:solidFill>
                <a:effectLst/>
                <a:latin typeface="CIDFont"/>
              </a:rPr>
              <a:t>benessere</a:t>
            </a:r>
            <a:r>
              <a:rPr lang="it-IT" sz="2800" dirty="0">
                <a:solidFill>
                  <a:srgbClr val="455F51"/>
                </a:solidFill>
                <a:effectLst/>
                <a:latin typeface="CIDFont"/>
              </a:rPr>
              <a:t> psico-fisico, la </a:t>
            </a:r>
            <a:r>
              <a:rPr lang="it-IT" sz="2800" b="1" dirty="0">
                <a:solidFill>
                  <a:srgbClr val="455F51"/>
                </a:solidFill>
                <a:effectLst/>
                <a:latin typeface="CIDFont"/>
              </a:rPr>
              <a:t>sicurezza alimentare</a:t>
            </a:r>
            <a:r>
              <a:rPr lang="it-IT" sz="2800" dirty="0">
                <a:solidFill>
                  <a:srgbClr val="455F51"/>
                </a:solidFill>
                <a:effectLst/>
                <a:latin typeface="CIDFont"/>
              </a:rPr>
              <a:t>, l’</a:t>
            </a:r>
            <a:r>
              <a:rPr lang="it-IT" sz="2800" b="1" dirty="0">
                <a:solidFill>
                  <a:srgbClr val="455F51"/>
                </a:solidFill>
                <a:effectLst/>
                <a:latin typeface="CIDFont"/>
              </a:rPr>
              <a:t>uguaglianza </a:t>
            </a:r>
            <a:r>
              <a:rPr lang="it-IT" sz="2800" dirty="0">
                <a:solidFill>
                  <a:srgbClr val="455F51"/>
                </a:solidFill>
                <a:effectLst/>
                <a:latin typeface="CIDFont"/>
              </a:rPr>
              <a:t>tra soggetti, il </a:t>
            </a:r>
            <a:r>
              <a:rPr lang="it-IT" sz="2800" b="1" dirty="0">
                <a:solidFill>
                  <a:srgbClr val="455F51"/>
                </a:solidFill>
                <a:effectLst/>
                <a:latin typeface="CIDFont"/>
              </a:rPr>
              <a:t>lavoro</a:t>
            </a:r>
            <a:r>
              <a:rPr lang="it-IT" sz="2800" dirty="0">
                <a:solidFill>
                  <a:srgbClr val="455F51"/>
                </a:solidFill>
                <a:effectLst/>
                <a:latin typeface="CIDFont"/>
              </a:rPr>
              <a:t>, un’</a:t>
            </a:r>
            <a:r>
              <a:rPr lang="it-IT" sz="2800" b="1" dirty="0">
                <a:solidFill>
                  <a:srgbClr val="455F51"/>
                </a:solidFill>
                <a:effectLst/>
                <a:latin typeface="CIDFont"/>
              </a:rPr>
              <a:t>istruzione</a:t>
            </a:r>
            <a:r>
              <a:rPr lang="it-IT" sz="2800" dirty="0">
                <a:solidFill>
                  <a:srgbClr val="455F51"/>
                </a:solidFill>
                <a:effectLst/>
                <a:latin typeface="CIDFont"/>
              </a:rPr>
              <a:t> di qualità, la tutela dei patrimoni materiali e immateriali delle </a:t>
            </a:r>
            <a:r>
              <a:rPr lang="it-IT" sz="2800" b="1" dirty="0">
                <a:solidFill>
                  <a:srgbClr val="455F51"/>
                </a:solidFill>
                <a:effectLst/>
                <a:latin typeface="CIDFont"/>
              </a:rPr>
              <a:t>comunità.</a:t>
            </a:r>
            <a:endParaRPr lang="it-IT" dirty="0"/>
          </a:p>
        </p:txBody>
      </p:sp>
      <p:pic>
        <p:nvPicPr>
          <p:cNvPr id="4" name="Immagine 3">
            <a:extLst>
              <a:ext uri="{FF2B5EF4-FFF2-40B4-BE49-F238E27FC236}">
                <a16:creationId xmlns:a16="http://schemas.microsoft.com/office/drawing/2014/main" id="{B84FB1E8-053E-40F5-A5A9-6E2F0B7C11F2}"/>
              </a:ext>
            </a:extLst>
          </p:cNvPr>
          <p:cNvPicPr>
            <a:picLocks noChangeAspect="1"/>
          </p:cNvPicPr>
          <p:nvPr/>
        </p:nvPicPr>
        <p:blipFill>
          <a:blip r:embed="rId2"/>
          <a:stretch>
            <a:fillRect/>
          </a:stretch>
        </p:blipFill>
        <p:spPr>
          <a:xfrm>
            <a:off x="11052313" y="6215270"/>
            <a:ext cx="1139688" cy="477078"/>
          </a:xfrm>
          <a:prstGeom prst="rect">
            <a:avLst/>
          </a:prstGeom>
        </p:spPr>
      </p:pic>
    </p:spTree>
    <p:extLst>
      <p:ext uri="{BB962C8B-B14F-4D97-AF65-F5344CB8AC3E}">
        <p14:creationId xmlns:p14="http://schemas.microsoft.com/office/powerpoint/2010/main" val="2979360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066242-A90F-41EE-B21C-E16F47D01986}"/>
              </a:ext>
            </a:extLst>
          </p:cNvPr>
          <p:cNvSpPr>
            <a:spLocks noGrp="1"/>
          </p:cNvSpPr>
          <p:nvPr>
            <p:ph type="title"/>
          </p:nvPr>
        </p:nvSpPr>
        <p:spPr>
          <a:solidFill>
            <a:srgbClr val="92D050"/>
          </a:solidFill>
        </p:spPr>
        <p:txBody>
          <a:bodyPr>
            <a:normAutofit/>
          </a:bodyPr>
          <a:lstStyle/>
          <a:p>
            <a:pPr algn="ctr"/>
            <a:r>
              <a:rPr kumimoji="0" lang="it-IT" sz="3600" b="0" i="0" u="none" strike="noStrike" kern="1200" cap="none" spc="0" normalizeH="0" baseline="0" noProof="0" dirty="0">
                <a:ln>
                  <a:noFill/>
                </a:ln>
                <a:solidFill>
                  <a:srgbClr val="000000"/>
                </a:solidFill>
                <a:effectLst/>
                <a:uLnTx/>
                <a:uFillTx/>
                <a:latin typeface="+mn-lt"/>
                <a:ea typeface="+mn-ea"/>
                <a:cs typeface="+mn-cs"/>
              </a:rPr>
              <a:t>Agenda 2030 per lo sviluppo sostenibile</a:t>
            </a:r>
            <a:endParaRPr lang="it-IT" sz="3600" dirty="0">
              <a:latin typeface="+mn-lt"/>
            </a:endParaRPr>
          </a:p>
        </p:txBody>
      </p:sp>
      <p:sp>
        <p:nvSpPr>
          <p:cNvPr id="3" name="Segnaposto contenuto 2">
            <a:extLst>
              <a:ext uri="{FF2B5EF4-FFF2-40B4-BE49-F238E27FC236}">
                <a16:creationId xmlns:a16="http://schemas.microsoft.com/office/drawing/2014/main" id="{60C400D0-A7B3-468B-AEBC-8C7E9B66B336}"/>
              </a:ext>
            </a:extLst>
          </p:cNvPr>
          <p:cNvSpPr>
            <a:spLocks noGrp="1"/>
          </p:cNvSpPr>
          <p:nvPr>
            <p:ph idx="1"/>
          </p:nvPr>
        </p:nvSpPr>
        <p:spPr>
          <a:xfrm>
            <a:off x="192259" y="1825624"/>
            <a:ext cx="10926315" cy="5032375"/>
          </a:xfrm>
          <a:solidFill>
            <a:schemeClr val="accent4">
              <a:lumMod val="40000"/>
              <a:lumOff val="60000"/>
            </a:schemeClr>
          </a:solidFill>
        </p:spPr>
        <p:txBody>
          <a:bodyPr/>
          <a:lstStyle/>
          <a:p>
            <a:r>
              <a:rPr lang="it-IT" sz="2400" b="0" i="0" dirty="0">
                <a:solidFill>
                  <a:srgbClr val="000000"/>
                </a:solidFill>
                <a:effectLst/>
                <a:ea typeface="Open Sans" panose="020B0606030504020204" pitchFamily="34" charset="0"/>
                <a:cs typeface="Open Sans" panose="020B0606030504020204" pitchFamily="34" charset="0"/>
              </a:rPr>
              <a:t>Il 25 settembre 2015, le Nazioni Unite hanno approvato l’Agenda 2030 per lo sviluppo sostenibile, un piano di azione globale per le persone, il Pianeta e la prosperità</a:t>
            </a:r>
          </a:p>
          <a:p>
            <a:r>
              <a:rPr lang="it-IT" sz="2400" b="0" i="0" dirty="0">
                <a:solidFill>
                  <a:srgbClr val="000000"/>
                </a:solidFill>
                <a:effectLst/>
                <a:cs typeface="Calibri" panose="020F0502020204030204" pitchFamily="34" charset="0"/>
              </a:rPr>
              <a:t>Per </a:t>
            </a:r>
            <a:r>
              <a:rPr lang="it-IT" sz="2400" b="0" i="0" dirty="0">
                <a:solidFill>
                  <a:srgbClr val="000000"/>
                </a:solidFill>
                <a:effectLst/>
              </a:rPr>
              <a:t>sviluppo sostenibile si intende uno sviluppo che consente alla generazione presente di soddisfare i propri bisogni senza compromettere la possibilità delle generazioni future di soddisfare i propri.</a:t>
            </a:r>
          </a:p>
          <a:p>
            <a:r>
              <a:rPr lang="it-IT" sz="2400" b="1" i="0" dirty="0">
                <a:solidFill>
                  <a:srgbClr val="000000"/>
                </a:solidFill>
                <a:effectLst/>
                <a:cs typeface="Calibri" panose="020F0502020204030204" pitchFamily="34" charset="0"/>
              </a:rPr>
              <a:t>17 Obiettivi (Goals) </a:t>
            </a:r>
            <a:r>
              <a:rPr lang="it-IT" sz="2400" b="0" i="0" dirty="0">
                <a:solidFill>
                  <a:srgbClr val="000000"/>
                </a:solidFill>
                <a:effectLst/>
                <a:cs typeface="Calibri" panose="020F0502020204030204" pitchFamily="34" charset="0"/>
              </a:rPr>
              <a:t>di sviluppo sostenibile (</a:t>
            </a:r>
            <a:r>
              <a:rPr lang="it-IT" sz="2400" b="0" i="1" dirty="0" err="1">
                <a:solidFill>
                  <a:srgbClr val="000000"/>
                </a:solidFill>
                <a:effectLst/>
                <a:cs typeface="Calibri" panose="020F0502020204030204" pitchFamily="34" charset="0"/>
              </a:rPr>
              <a:t>Sustainable</a:t>
            </a:r>
            <a:r>
              <a:rPr lang="it-IT" sz="2400" b="0" i="1" dirty="0">
                <a:solidFill>
                  <a:srgbClr val="000000"/>
                </a:solidFill>
                <a:effectLst/>
                <a:cs typeface="Calibri" panose="020F0502020204030204" pitchFamily="34" charset="0"/>
              </a:rPr>
              <a:t> </a:t>
            </a:r>
            <a:r>
              <a:rPr lang="it-IT" sz="2400" b="0" i="1" dirty="0" err="1">
                <a:solidFill>
                  <a:srgbClr val="000000"/>
                </a:solidFill>
                <a:effectLst/>
                <a:cs typeface="Calibri" panose="020F0502020204030204" pitchFamily="34" charset="0"/>
              </a:rPr>
              <a:t>development</a:t>
            </a:r>
            <a:r>
              <a:rPr lang="it-IT" sz="2400" b="0" i="1" dirty="0">
                <a:solidFill>
                  <a:srgbClr val="000000"/>
                </a:solidFill>
                <a:effectLst/>
                <a:cs typeface="Calibri" panose="020F0502020204030204" pitchFamily="34" charset="0"/>
              </a:rPr>
              <a:t> goals </a:t>
            </a:r>
            <a:r>
              <a:rPr lang="it-IT" sz="2400" b="0" i="0" dirty="0">
                <a:solidFill>
                  <a:srgbClr val="000000"/>
                </a:solidFill>
                <a:effectLst/>
                <a:cs typeface="Calibri" panose="020F0502020204030204" pitchFamily="34" charset="0"/>
              </a:rPr>
              <a:t>- </a:t>
            </a:r>
            <a:r>
              <a:rPr lang="it-IT" sz="2400" b="0" i="0" dirty="0" err="1">
                <a:solidFill>
                  <a:srgbClr val="000000"/>
                </a:solidFill>
                <a:effectLst/>
                <a:cs typeface="Calibri" panose="020F0502020204030204" pitchFamily="34" charset="0"/>
              </a:rPr>
              <a:t>SDGs</a:t>
            </a:r>
            <a:r>
              <a:rPr lang="it-IT" sz="2400" b="0" i="0" dirty="0">
                <a:solidFill>
                  <a:srgbClr val="000000"/>
                </a:solidFill>
                <a:effectLst/>
                <a:cs typeface="Calibri" panose="020F0502020204030204" pitchFamily="34" charset="0"/>
              </a:rPr>
              <a:t> nell'acronimo inglese), e dei 169 Target che li sostanziano, approvati dalle Nazioni unite. 17 Obiettivi interconnessi tra loro, da raggiungere entro il 2030, come definito nell'</a:t>
            </a:r>
            <a:r>
              <a:rPr lang="it-IT" sz="2400" b="1" i="0" u="none" strike="noStrike" dirty="0">
                <a:solidFill>
                  <a:srgbClr val="457FA1"/>
                </a:solidFill>
                <a:effectLst/>
                <a:cs typeface="Calibri" panose="020F0502020204030204" pitchFamily="34" charset="0"/>
                <a:hlinkClick r:id="rId2"/>
              </a:rPr>
              <a:t>Agenda globale per lo sviluppo sostenibile</a:t>
            </a:r>
            <a:r>
              <a:rPr lang="it-IT" sz="2400" b="0" i="0" dirty="0">
                <a:solidFill>
                  <a:srgbClr val="000000"/>
                </a:solidFill>
                <a:effectLst/>
                <a:cs typeface="Calibri" panose="020F0502020204030204" pitchFamily="34" charset="0"/>
              </a:rPr>
              <a:t>.</a:t>
            </a:r>
          </a:p>
          <a:p>
            <a:r>
              <a:rPr lang="it-IT" sz="2400" b="0" i="0" dirty="0">
                <a:solidFill>
                  <a:srgbClr val="000000"/>
                </a:solidFill>
                <a:effectLst/>
                <a:cs typeface="Calibri" panose="020F0502020204030204" pitchFamily="34" charset="0"/>
                <a:hlinkClick r:id="rId3"/>
              </a:rPr>
              <a:t>https://asvis.it/</a:t>
            </a:r>
            <a:endParaRPr lang="it-IT" sz="2400" b="0" i="0" dirty="0">
              <a:solidFill>
                <a:srgbClr val="000000"/>
              </a:solidFill>
              <a:effectLst/>
              <a:cs typeface="Calibri" panose="020F0502020204030204" pitchFamily="34" charset="0"/>
            </a:endParaRPr>
          </a:p>
          <a:p>
            <a:endParaRPr lang="it-IT" sz="2400" b="0" i="0" dirty="0">
              <a:solidFill>
                <a:srgbClr val="000000"/>
              </a:solidFill>
              <a:effectLst/>
              <a:latin typeface="Calibri" panose="020F0502020204030204" pitchFamily="34" charset="0"/>
              <a:cs typeface="Calibri" panose="020F0502020204030204" pitchFamily="34" charset="0"/>
            </a:endParaRPr>
          </a:p>
          <a:p>
            <a:endParaRPr lang="it-IT" dirty="0">
              <a:latin typeface="Calibri" panose="020F0502020204030204" pitchFamily="34" charset="0"/>
              <a:cs typeface="Calibri" panose="020F0502020204030204" pitchFamily="34" charset="0"/>
            </a:endParaRPr>
          </a:p>
        </p:txBody>
      </p:sp>
      <p:pic>
        <p:nvPicPr>
          <p:cNvPr id="4" name="Immagine 3">
            <a:extLst>
              <a:ext uri="{FF2B5EF4-FFF2-40B4-BE49-F238E27FC236}">
                <a16:creationId xmlns:a16="http://schemas.microsoft.com/office/drawing/2014/main" id="{5522F4C3-DEB7-47A4-8E76-DD9B08B382E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6296" y="6217920"/>
            <a:ext cx="1245704" cy="503555"/>
          </a:xfrm>
          <a:prstGeom prst="rect">
            <a:avLst/>
          </a:prstGeom>
        </p:spPr>
      </p:pic>
    </p:spTree>
    <p:extLst>
      <p:ext uri="{BB962C8B-B14F-4D97-AF65-F5344CB8AC3E}">
        <p14:creationId xmlns:p14="http://schemas.microsoft.com/office/powerpoint/2010/main" val="1051087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9EDF2C-88F8-4706-B8DE-3E662C535D4F}"/>
              </a:ext>
            </a:extLst>
          </p:cNvPr>
          <p:cNvSpPr>
            <a:spLocks noGrp="1"/>
          </p:cNvSpPr>
          <p:nvPr>
            <p:ph type="title"/>
          </p:nvPr>
        </p:nvSpPr>
        <p:spPr>
          <a:xfrm>
            <a:off x="838200" y="1"/>
            <a:ext cx="10515600" cy="1232451"/>
          </a:xfrm>
          <a:solidFill>
            <a:srgbClr val="92D050"/>
          </a:solidFill>
        </p:spPr>
        <p:txBody>
          <a:bodyPr>
            <a:normAutofit fontScale="90000"/>
          </a:bodyPr>
          <a:lstStyle/>
          <a:p>
            <a:pPr algn="ctr"/>
            <a:br>
              <a:rPr lang="it-IT" sz="4000" i="0" dirty="0">
                <a:solidFill>
                  <a:srgbClr val="000000"/>
                </a:solidFill>
                <a:effectLst/>
                <a:latin typeface="Calibri" panose="020F0502020204030204" pitchFamily="34" charset="0"/>
                <a:cs typeface="Calibri" panose="020F0502020204030204" pitchFamily="34" charset="0"/>
              </a:rPr>
            </a:br>
            <a:r>
              <a:rPr lang="it-IT" sz="4000" i="0" dirty="0">
                <a:solidFill>
                  <a:srgbClr val="000000"/>
                </a:solidFill>
                <a:effectLst/>
                <a:latin typeface="Calibri" panose="020F0502020204030204" pitchFamily="34" charset="0"/>
                <a:cs typeface="Calibri" panose="020F0502020204030204" pitchFamily="34" charset="0"/>
              </a:rPr>
              <a:t>Le cinque "P" dello sviluppo sostenibile</a:t>
            </a:r>
            <a:br>
              <a:rPr lang="it-IT" sz="4000" i="0" dirty="0">
                <a:solidFill>
                  <a:srgbClr val="000000"/>
                </a:solidFill>
                <a:effectLst/>
                <a:latin typeface="Calibri" panose="020F0502020204030204" pitchFamily="34" charset="0"/>
                <a:cs typeface="Calibri" panose="020F0502020204030204" pitchFamily="34" charset="0"/>
              </a:rPr>
            </a:br>
            <a:endParaRPr lang="it-IT" sz="4000" dirty="0">
              <a:latin typeface="Calibri" panose="020F0502020204030204" pitchFamily="34" charset="0"/>
              <a:cs typeface="Calibri" panose="020F0502020204030204" pitchFamily="34" charset="0"/>
            </a:endParaRPr>
          </a:p>
        </p:txBody>
      </p:sp>
      <p:sp>
        <p:nvSpPr>
          <p:cNvPr id="3" name="Segnaposto contenuto 2">
            <a:extLst>
              <a:ext uri="{FF2B5EF4-FFF2-40B4-BE49-F238E27FC236}">
                <a16:creationId xmlns:a16="http://schemas.microsoft.com/office/drawing/2014/main" id="{4C481837-4DA4-442D-9DD9-744E3BB3BFAF}"/>
              </a:ext>
            </a:extLst>
          </p:cNvPr>
          <p:cNvSpPr>
            <a:spLocks noGrp="1"/>
          </p:cNvSpPr>
          <p:nvPr>
            <p:ph idx="1"/>
          </p:nvPr>
        </p:nvSpPr>
        <p:spPr>
          <a:xfrm>
            <a:off x="838200" y="1550504"/>
            <a:ext cx="10515600" cy="5168349"/>
          </a:xfrm>
          <a:solidFill>
            <a:schemeClr val="accent4">
              <a:lumMod val="40000"/>
              <a:lumOff val="60000"/>
            </a:schemeClr>
          </a:solidFill>
        </p:spPr>
        <p:txBody>
          <a:bodyPr>
            <a:normAutofit fontScale="77500" lnSpcReduction="20000"/>
          </a:bodyPr>
          <a:lstStyle/>
          <a:p>
            <a:pPr algn="l"/>
            <a:r>
              <a:rPr lang="it-IT" b="0" i="0" dirty="0">
                <a:solidFill>
                  <a:srgbClr val="000000"/>
                </a:solidFill>
                <a:effectLst/>
                <a:latin typeface="Open Sans"/>
              </a:rPr>
              <a:t>L’Agenda 2030 è basata su cinque concetti chiave:</a:t>
            </a:r>
          </a:p>
          <a:p>
            <a:pPr algn="l"/>
            <a:endParaRPr lang="it-IT" b="0" i="0" dirty="0">
              <a:solidFill>
                <a:srgbClr val="000000"/>
              </a:solidFill>
              <a:effectLst/>
              <a:latin typeface="Open Sans"/>
            </a:endParaRPr>
          </a:p>
          <a:p>
            <a:pPr algn="l">
              <a:buFont typeface="+mj-lt"/>
              <a:buAutoNum type="arabicPeriod"/>
            </a:pPr>
            <a:r>
              <a:rPr lang="it-IT" b="1" i="0" dirty="0">
                <a:solidFill>
                  <a:srgbClr val="FF0000"/>
                </a:solidFill>
                <a:effectLst/>
                <a:latin typeface="Open Sans"/>
              </a:rPr>
              <a:t>     Persone.</a:t>
            </a:r>
            <a:r>
              <a:rPr lang="it-IT" b="0" i="0" dirty="0">
                <a:solidFill>
                  <a:srgbClr val="000000"/>
                </a:solidFill>
                <a:effectLst/>
                <a:latin typeface="Open Sans"/>
              </a:rPr>
              <a:t> Eliminare fame e povertà in tutte le forme, garantire dignità e uguaglianza.</a:t>
            </a:r>
            <a:br>
              <a:rPr lang="it-IT" b="0" i="0" dirty="0">
                <a:solidFill>
                  <a:srgbClr val="000000"/>
                </a:solidFill>
                <a:effectLst/>
                <a:latin typeface="Open Sans"/>
              </a:rPr>
            </a:br>
            <a:br>
              <a:rPr lang="it-IT" b="0" i="0" dirty="0">
                <a:solidFill>
                  <a:srgbClr val="000000"/>
                </a:solidFill>
                <a:effectLst/>
                <a:latin typeface="Open Sans"/>
              </a:rPr>
            </a:br>
            <a:endParaRPr lang="it-IT" b="0" i="0" dirty="0">
              <a:solidFill>
                <a:srgbClr val="000000"/>
              </a:solidFill>
              <a:effectLst/>
              <a:latin typeface="Open Sans"/>
            </a:endParaRPr>
          </a:p>
          <a:p>
            <a:pPr algn="l">
              <a:buFont typeface="+mj-lt"/>
              <a:buAutoNum type="arabicPeriod"/>
            </a:pPr>
            <a:r>
              <a:rPr lang="it-IT" b="1" i="0" dirty="0">
                <a:solidFill>
                  <a:srgbClr val="FF8C00"/>
                </a:solidFill>
                <a:effectLst/>
                <a:latin typeface="Open Sans"/>
              </a:rPr>
              <a:t>     Prosperità. </a:t>
            </a:r>
            <a:r>
              <a:rPr lang="it-IT" b="0" i="0" dirty="0">
                <a:solidFill>
                  <a:srgbClr val="000000"/>
                </a:solidFill>
                <a:effectLst/>
                <a:latin typeface="Open Sans"/>
              </a:rPr>
              <a:t>Garantire vite prospere e piene in armonia con la natura.</a:t>
            </a:r>
            <a:br>
              <a:rPr lang="it-IT" b="0" i="0" dirty="0">
                <a:solidFill>
                  <a:srgbClr val="000000"/>
                </a:solidFill>
                <a:effectLst/>
                <a:latin typeface="Open Sans"/>
              </a:rPr>
            </a:br>
            <a:br>
              <a:rPr lang="it-IT" b="0" i="0" dirty="0">
                <a:solidFill>
                  <a:srgbClr val="000000"/>
                </a:solidFill>
                <a:effectLst/>
                <a:latin typeface="Open Sans"/>
              </a:rPr>
            </a:br>
            <a:endParaRPr lang="it-IT" b="0" i="0" dirty="0">
              <a:solidFill>
                <a:srgbClr val="000000"/>
              </a:solidFill>
              <a:effectLst/>
              <a:latin typeface="Open Sans"/>
            </a:endParaRPr>
          </a:p>
          <a:p>
            <a:pPr algn="l">
              <a:buFont typeface="+mj-lt"/>
              <a:buAutoNum type="arabicPeriod"/>
            </a:pPr>
            <a:r>
              <a:rPr lang="it-IT" b="1" i="0" dirty="0">
                <a:solidFill>
                  <a:srgbClr val="9400D3"/>
                </a:solidFill>
                <a:effectLst/>
                <a:latin typeface="Open Sans"/>
              </a:rPr>
              <a:t>     Pace. </a:t>
            </a:r>
            <a:r>
              <a:rPr lang="it-IT" b="0" i="0" dirty="0">
                <a:solidFill>
                  <a:srgbClr val="000000"/>
                </a:solidFill>
                <a:effectLst/>
                <a:latin typeface="Open Sans"/>
              </a:rPr>
              <a:t>Promuovere società pacifiche, giuste e inclusive.</a:t>
            </a:r>
            <a:br>
              <a:rPr lang="it-IT" b="0" i="0" dirty="0">
                <a:solidFill>
                  <a:srgbClr val="000000"/>
                </a:solidFill>
                <a:effectLst/>
                <a:latin typeface="Open Sans"/>
              </a:rPr>
            </a:br>
            <a:br>
              <a:rPr lang="it-IT" b="0" i="0" dirty="0">
                <a:solidFill>
                  <a:srgbClr val="000000"/>
                </a:solidFill>
                <a:effectLst/>
                <a:latin typeface="Open Sans"/>
              </a:rPr>
            </a:br>
            <a:endParaRPr lang="it-IT" b="0" i="0" dirty="0">
              <a:solidFill>
                <a:srgbClr val="000000"/>
              </a:solidFill>
              <a:effectLst/>
              <a:latin typeface="Open Sans"/>
            </a:endParaRPr>
          </a:p>
          <a:p>
            <a:pPr algn="l">
              <a:buFont typeface="+mj-lt"/>
              <a:buAutoNum type="arabicPeriod"/>
            </a:pPr>
            <a:r>
              <a:rPr lang="it-IT" b="1" i="0" dirty="0">
                <a:solidFill>
                  <a:srgbClr val="000080"/>
                </a:solidFill>
                <a:effectLst/>
                <a:latin typeface="Open Sans"/>
              </a:rPr>
              <a:t>     Partnership. </a:t>
            </a:r>
            <a:r>
              <a:rPr lang="it-IT" b="0" i="0" dirty="0">
                <a:solidFill>
                  <a:srgbClr val="000000"/>
                </a:solidFill>
                <a:effectLst/>
                <a:latin typeface="Open Sans"/>
              </a:rPr>
              <a:t>Implementare l’Agenda attraverso solide partnership.</a:t>
            </a:r>
            <a:br>
              <a:rPr lang="it-IT" b="0" i="0" dirty="0">
                <a:solidFill>
                  <a:srgbClr val="000000"/>
                </a:solidFill>
                <a:effectLst/>
                <a:latin typeface="Open Sans"/>
              </a:rPr>
            </a:br>
            <a:br>
              <a:rPr lang="it-IT" b="0" i="0" dirty="0">
                <a:solidFill>
                  <a:srgbClr val="000000"/>
                </a:solidFill>
                <a:effectLst/>
                <a:latin typeface="Open Sans"/>
              </a:rPr>
            </a:br>
            <a:endParaRPr lang="it-IT" b="0" i="0" dirty="0">
              <a:solidFill>
                <a:srgbClr val="000000"/>
              </a:solidFill>
              <a:effectLst/>
              <a:latin typeface="Open Sans"/>
            </a:endParaRPr>
          </a:p>
          <a:p>
            <a:pPr algn="l">
              <a:buFont typeface="+mj-lt"/>
              <a:buAutoNum type="arabicPeriod"/>
            </a:pPr>
            <a:r>
              <a:rPr lang="it-IT" b="1" i="0" dirty="0">
                <a:solidFill>
                  <a:srgbClr val="008000"/>
                </a:solidFill>
                <a:effectLst/>
                <a:latin typeface="Open Sans"/>
              </a:rPr>
              <a:t>     Pianeta. </a:t>
            </a:r>
            <a:r>
              <a:rPr lang="it-IT" b="0" i="0" dirty="0">
                <a:solidFill>
                  <a:srgbClr val="000000"/>
                </a:solidFill>
                <a:effectLst/>
                <a:latin typeface="Open Sans"/>
              </a:rPr>
              <a:t>Proteggere le risorse naturali e il clima del pianeta per le generazioni future.</a:t>
            </a:r>
          </a:p>
          <a:p>
            <a:endParaRPr lang="it-IT" dirty="0"/>
          </a:p>
        </p:txBody>
      </p:sp>
    </p:spTree>
    <p:extLst>
      <p:ext uri="{BB962C8B-B14F-4D97-AF65-F5344CB8AC3E}">
        <p14:creationId xmlns:p14="http://schemas.microsoft.com/office/powerpoint/2010/main" val="5354489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ED3728F-7930-4F4E-A461-E29ADF0D6582}"/>
              </a:ext>
            </a:extLst>
          </p:cNvPr>
          <p:cNvSpPr>
            <a:spLocks noGrp="1"/>
          </p:cNvSpPr>
          <p:nvPr>
            <p:ph type="title"/>
          </p:nvPr>
        </p:nvSpPr>
        <p:spPr>
          <a:xfrm>
            <a:off x="838200" y="1"/>
            <a:ext cx="10515600" cy="1219200"/>
          </a:xfrm>
          <a:solidFill>
            <a:srgbClr val="92D050"/>
          </a:solidFill>
        </p:spPr>
        <p:txBody>
          <a:bodyPr>
            <a:normAutofit/>
          </a:bodyPr>
          <a:lstStyle/>
          <a:p>
            <a:r>
              <a:rPr kumimoji="0" lang="it-IT" sz="2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it-IT" sz="4000" b="0" i="0" u="none" strike="noStrike" kern="1200" cap="none" spc="0" normalizeH="0" baseline="0" noProof="0" dirty="0">
                <a:ln>
                  <a:noFill/>
                </a:ln>
                <a:solidFill>
                  <a:prstClr val="black"/>
                </a:solidFill>
                <a:effectLst/>
                <a:uLnTx/>
                <a:uFillTx/>
                <a:latin typeface="Calibri" panose="020F0502020204030204"/>
                <a:ea typeface="+mn-ea"/>
                <a:cs typeface="+mn-cs"/>
              </a:rPr>
              <a:t>Next Generation EU</a:t>
            </a:r>
            <a:endParaRPr lang="it-IT" sz="4000" dirty="0"/>
          </a:p>
        </p:txBody>
      </p:sp>
      <p:sp>
        <p:nvSpPr>
          <p:cNvPr id="3" name="Segnaposto contenuto 2">
            <a:extLst>
              <a:ext uri="{FF2B5EF4-FFF2-40B4-BE49-F238E27FC236}">
                <a16:creationId xmlns:a16="http://schemas.microsoft.com/office/drawing/2014/main" id="{86673135-0F1B-460A-8540-D45CEB2E4C11}"/>
              </a:ext>
            </a:extLst>
          </p:cNvPr>
          <p:cNvSpPr>
            <a:spLocks noGrp="1"/>
          </p:cNvSpPr>
          <p:nvPr>
            <p:ph idx="1"/>
          </p:nvPr>
        </p:nvSpPr>
        <p:spPr>
          <a:xfrm>
            <a:off x="838200" y="1364974"/>
            <a:ext cx="10515600" cy="5127901"/>
          </a:xfrm>
          <a:solidFill>
            <a:schemeClr val="accent4">
              <a:lumMod val="40000"/>
              <a:lumOff val="60000"/>
            </a:schemeClr>
          </a:solidFill>
        </p:spPr>
        <p:txBody>
          <a:bodyPr>
            <a:normAutofit/>
          </a:bodyPr>
          <a:lstStyle/>
          <a:p>
            <a:r>
              <a:rPr lang="it-IT" dirty="0"/>
              <a:t>Nuovi finanziamenti messi a disposizione dallo strumento innovativo “Next Generation EU”, a cui sono stati assegnati dal Consiglio europeo nello scorso luglio 750 miliardi di euro di nuovi fondi europei, 173 circa dei quali risultano essere destinati all’Italia. Il rischio è che si perdano altri dieci anni, come per la passata Strategia nazionale per la Biodiversità, rimasta sostanzialmente solo sulla carta. </a:t>
            </a:r>
          </a:p>
          <a:p>
            <a:r>
              <a:rPr lang="it-IT" dirty="0"/>
              <a:t>E’ quindi urgente redigere al più presto un PIANO ITALIANO DI RIPRISTINO AMBIENTALE con le priorità d’azione, la programmazione delle risorse economiche e finanziarie necessarie alla sua concreta realizzazione e l’individuazione degli strumenti normativi, tecnici e finanziari più adeguati per garantire l’avvio di una efficacie azione di </a:t>
            </a:r>
            <a:r>
              <a:rPr lang="it-IT" i="1" dirty="0" err="1"/>
              <a:t>rinaturazione</a:t>
            </a:r>
            <a:r>
              <a:rPr lang="it-IT" i="1" dirty="0"/>
              <a:t> </a:t>
            </a:r>
            <a:r>
              <a:rPr lang="it-IT" dirty="0"/>
              <a:t>nel nostro Paese. </a:t>
            </a:r>
          </a:p>
        </p:txBody>
      </p:sp>
    </p:spTree>
    <p:extLst>
      <p:ext uri="{BB962C8B-B14F-4D97-AF65-F5344CB8AC3E}">
        <p14:creationId xmlns:p14="http://schemas.microsoft.com/office/powerpoint/2010/main" val="452671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42EE1A-5F95-4CCF-A924-3E7FB5FE132D}"/>
              </a:ext>
            </a:extLst>
          </p:cNvPr>
          <p:cNvSpPr>
            <a:spLocks noGrp="1"/>
          </p:cNvSpPr>
          <p:nvPr>
            <p:ph type="title"/>
          </p:nvPr>
        </p:nvSpPr>
        <p:spPr>
          <a:solidFill>
            <a:srgbClr val="92D050"/>
          </a:solidFill>
        </p:spPr>
        <p:txBody>
          <a:bodyPr/>
          <a:lstStyle/>
          <a:p>
            <a:pPr algn="ctr"/>
            <a:r>
              <a:rPr lang="it-IT" dirty="0">
                <a:solidFill>
                  <a:srgbClr val="455F51"/>
                </a:solidFill>
                <a:latin typeface="CIDFont"/>
              </a:rPr>
              <a:t>I</a:t>
            </a:r>
            <a:r>
              <a:rPr lang="it-IT" sz="4400" dirty="0">
                <a:solidFill>
                  <a:srgbClr val="455F51"/>
                </a:solidFill>
                <a:effectLst/>
                <a:latin typeface="CIDFont"/>
              </a:rPr>
              <a:t>l benessere individuale e collettivo </a:t>
            </a:r>
            <a:endParaRPr lang="it-IT" dirty="0"/>
          </a:p>
        </p:txBody>
      </p:sp>
      <p:sp>
        <p:nvSpPr>
          <p:cNvPr id="3" name="Segnaposto contenuto 2">
            <a:extLst>
              <a:ext uri="{FF2B5EF4-FFF2-40B4-BE49-F238E27FC236}">
                <a16:creationId xmlns:a16="http://schemas.microsoft.com/office/drawing/2014/main" id="{A4C90C82-84E3-4A2D-83D6-88F44626001B}"/>
              </a:ext>
            </a:extLst>
          </p:cNvPr>
          <p:cNvSpPr>
            <a:spLocks noGrp="1"/>
          </p:cNvSpPr>
          <p:nvPr>
            <p:ph idx="1"/>
          </p:nvPr>
        </p:nvSpPr>
        <p:spPr>
          <a:xfrm>
            <a:off x="838200" y="1825624"/>
            <a:ext cx="10515600" cy="4879975"/>
          </a:xfrm>
          <a:solidFill>
            <a:schemeClr val="accent4">
              <a:lumMod val="40000"/>
              <a:lumOff val="60000"/>
            </a:schemeClr>
          </a:solidFill>
        </p:spPr>
        <p:txBody>
          <a:bodyPr>
            <a:noAutofit/>
          </a:bodyPr>
          <a:lstStyle/>
          <a:p>
            <a:r>
              <a:rPr lang="it-IT" sz="1800" b="1" dirty="0">
                <a:solidFill>
                  <a:srgbClr val="455F51"/>
                </a:solidFill>
                <a:effectLst/>
              </a:rPr>
              <a:t>Nel nostro mondo complesso, globalizzato e interconnesso, il benessere individuale e collettivo può essere garantito dalla piena attuazione dei seguenti diritti sociali: </a:t>
            </a:r>
            <a:endParaRPr lang="it-IT" sz="1800" b="1" dirty="0">
              <a:solidFill>
                <a:srgbClr val="455F51"/>
              </a:solidFill>
            </a:endParaRPr>
          </a:p>
          <a:p>
            <a:r>
              <a:rPr lang="it-IT" sz="1800" b="1" dirty="0">
                <a:solidFill>
                  <a:srgbClr val="455F51"/>
                </a:solidFill>
                <a:effectLst/>
              </a:rPr>
              <a:t>a. diritto alla salute, che è particolarmente minacciato dalla crescita delle diseguaglianze sociali ed economiche e dai cambiamenti climatici;</a:t>
            </a:r>
            <a:endParaRPr lang="it-IT" sz="1800" b="1" dirty="0"/>
          </a:p>
          <a:p>
            <a:r>
              <a:rPr lang="it-IT" sz="1800" b="1" dirty="0">
                <a:solidFill>
                  <a:srgbClr val="455F51"/>
                </a:solidFill>
                <a:effectLst/>
              </a:rPr>
              <a:t>b. diritto all’istruzione e alla formazione permanente, che promuova un’istruzione equa e di qualità, che consenta a ciascun individuo di costruirsi un percorso di formazione in linea con le proprie aspirazioni e capacità, lungo tutto l’arco della vita;</a:t>
            </a:r>
            <a:endParaRPr lang="it-IT" sz="1800" b="1" dirty="0"/>
          </a:p>
          <a:p>
            <a:r>
              <a:rPr lang="it-IT" sz="1800" b="1" dirty="0">
                <a:solidFill>
                  <a:srgbClr val="455F51"/>
                </a:solidFill>
                <a:effectLst/>
              </a:rPr>
              <a:t>c. diritto al lavoro, che presuppone un’organizzazione del sistema produttivo improntata al rispetto della dignità, delle aspirazioni e delle attitudini delle persone (equa retribuzione, parità di genere, rispetto del tempo di riposo e delle ferie, riduzione della precarietà, ecc.). </a:t>
            </a:r>
            <a:r>
              <a:rPr lang="it-IT" sz="1800" b="1" dirty="0">
                <a:solidFill>
                  <a:srgbClr val="455F51"/>
                </a:solidFill>
              </a:rPr>
              <a:t>L</a:t>
            </a:r>
            <a:r>
              <a:rPr lang="it-IT" sz="1800" b="1" dirty="0">
                <a:solidFill>
                  <a:srgbClr val="455F51"/>
                </a:solidFill>
                <a:effectLst/>
              </a:rPr>
              <a:t>a difficile sfida per un lavoro dignitoso (pressione competitiva alla riduzione di prezzi, costi e salari, automazione che rende obsolete alcune competenze e professioni, sostituzione di mansioni tradizionali attraverso le tecnologie digitali, velocità delle trasformazioni del mercato con creazione e distruzione di posti di lavoro); </a:t>
            </a:r>
          </a:p>
          <a:p>
            <a:r>
              <a:rPr lang="it-IT" sz="1800" b="1" dirty="0">
                <a:solidFill>
                  <a:srgbClr val="455F51"/>
                </a:solidFill>
                <a:effectLst/>
              </a:rPr>
              <a:t>d. diritto all’assistenza e previdenza sociale e alle prestazioni dei servizi fondamentali alla persona; </a:t>
            </a:r>
            <a:endParaRPr lang="it-IT" sz="1800" b="1" dirty="0"/>
          </a:p>
          <a:p>
            <a:r>
              <a:rPr lang="it-IT" sz="1800" b="1" dirty="0">
                <a:solidFill>
                  <a:srgbClr val="455F51"/>
                </a:solidFill>
                <a:effectLst/>
              </a:rPr>
              <a:t>e. diritto all’accesso alle infrastrutture digitali (superamento del </a:t>
            </a:r>
            <a:r>
              <a:rPr lang="it-IT" sz="1800" b="1" dirty="0" err="1">
                <a:solidFill>
                  <a:srgbClr val="455F51"/>
                </a:solidFill>
                <a:effectLst/>
              </a:rPr>
              <a:t>digital</a:t>
            </a:r>
            <a:r>
              <a:rPr lang="it-IT" sz="1800" b="1" dirty="0">
                <a:solidFill>
                  <a:srgbClr val="455F51"/>
                </a:solidFill>
                <a:effectLst/>
              </a:rPr>
              <a:t> divide in tutti i suoi aspetti). </a:t>
            </a:r>
            <a:endParaRPr lang="it-IT" sz="1800" b="1" dirty="0"/>
          </a:p>
        </p:txBody>
      </p:sp>
    </p:spTree>
    <p:extLst>
      <p:ext uri="{BB962C8B-B14F-4D97-AF65-F5344CB8AC3E}">
        <p14:creationId xmlns:p14="http://schemas.microsoft.com/office/powerpoint/2010/main" val="1362175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24FE6C-B2F2-4B7D-BA6D-57433F962E6F}"/>
              </a:ext>
            </a:extLst>
          </p:cNvPr>
          <p:cNvSpPr>
            <a:spLocks noGrp="1"/>
          </p:cNvSpPr>
          <p:nvPr>
            <p:ph type="title"/>
          </p:nvPr>
        </p:nvSpPr>
        <p:spPr>
          <a:xfrm>
            <a:off x="838200" y="165653"/>
            <a:ext cx="10515600" cy="1795669"/>
          </a:xfrm>
          <a:solidFill>
            <a:srgbClr val="92D050"/>
          </a:solidFill>
        </p:spPr>
        <p:txBody>
          <a:bodyPr>
            <a:normAutofit fontScale="90000"/>
          </a:bodyPr>
          <a:lstStyle/>
          <a:p>
            <a:pPr algn="ctr" fontAlgn="base"/>
            <a:r>
              <a:rPr lang="it-IT" b="0" i="0" dirty="0">
                <a:solidFill>
                  <a:srgbClr val="3A3A3A"/>
                </a:solidFill>
                <a:effectLst/>
                <a:latin typeface="+mn-lt"/>
              </a:rPr>
              <a:t>La crisi climatica</a:t>
            </a:r>
            <a:br>
              <a:rPr lang="it-IT" b="0" i="0" dirty="0">
                <a:solidFill>
                  <a:srgbClr val="3A3A3A"/>
                </a:solidFill>
                <a:effectLst/>
                <a:latin typeface="+mn-lt"/>
              </a:rPr>
            </a:br>
            <a:r>
              <a:rPr lang="it-IT" sz="2700" b="0" i="0" dirty="0">
                <a:solidFill>
                  <a:srgbClr val="3A3A3A"/>
                </a:solidFill>
                <a:effectLst/>
                <a:latin typeface="+mn-lt"/>
              </a:rPr>
              <a:t>“La lotta contro i cambiamenti climatici è una questione di vita o di morte: non</a:t>
            </a:r>
            <a:br>
              <a:rPr lang="it-IT" sz="2700" b="0" i="0" dirty="0">
                <a:solidFill>
                  <a:srgbClr val="3A3A3A"/>
                </a:solidFill>
                <a:effectLst/>
                <a:latin typeface="+mn-lt"/>
              </a:rPr>
            </a:br>
            <a:r>
              <a:rPr lang="it-IT" sz="2700" b="0" i="0" dirty="0">
                <a:solidFill>
                  <a:srgbClr val="3A3A3A"/>
                </a:solidFill>
                <a:effectLst/>
                <a:latin typeface="+mn-lt"/>
              </a:rPr>
              <a:t>agire sarebbe un suicidio</a:t>
            </a:r>
            <a:r>
              <a:rPr lang="it-IT" sz="2700" b="0" i="0">
                <a:solidFill>
                  <a:srgbClr val="3A3A3A"/>
                </a:solidFill>
                <a:effectLst/>
                <a:latin typeface="+mn-lt"/>
              </a:rPr>
              <a:t>.” (</a:t>
            </a:r>
            <a:r>
              <a:rPr lang="it-IT" sz="2700" b="0" i="0" dirty="0">
                <a:solidFill>
                  <a:srgbClr val="3A3A3A"/>
                </a:solidFill>
                <a:effectLst/>
                <a:latin typeface="+mn-lt"/>
              </a:rPr>
              <a:t>Antonio Guterres, segretario generale delle Nazioni</a:t>
            </a:r>
            <a:br>
              <a:rPr lang="it-IT" sz="2700" b="0" i="0" dirty="0">
                <a:solidFill>
                  <a:srgbClr val="3A3A3A"/>
                </a:solidFill>
                <a:effectLst/>
                <a:latin typeface="+mn-lt"/>
              </a:rPr>
            </a:br>
            <a:r>
              <a:rPr lang="it-IT" sz="2700" b="0" i="0" dirty="0">
                <a:solidFill>
                  <a:srgbClr val="3A3A3A"/>
                </a:solidFill>
                <a:effectLst/>
                <a:latin typeface="+mn-lt"/>
              </a:rPr>
              <a:t>Unite, dicembre 2018)</a:t>
            </a:r>
            <a:endParaRPr lang="it-IT" sz="2700" dirty="0">
              <a:latin typeface="+mn-lt"/>
            </a:endParaRPr>
          </a:p>
        </p:txBody>
      </p:sp>
      <p:sp>
        <p:nvSpPr>
          <p:cNvPr id="3" name="Segnaposto contenuto 2">
            <a:extLst>
              <a:ext uri="{FF2B5EF4-FFF2-40B4-BE49-F238E27FC236}">
                <a16:creationId xmlns:a16="http://schemas.microsoft.com/office/drawing/2014/main" id="{4AE2C113-BBFA-4701-A0C0-06241CCADB82}"/>
              </a:ext>
            </a:extLst>
          </p:cNvPr>
          <p:cNvSpPr>
            <a:spLocks noGrp="1"/>
          </p:cNvSpPr>
          <p:nvPr>
            <p:ph idx="1"/>
          </p:nvPr>
        </p:nvSpPr>
        <p:spPr>
          <a:xfrm>
            <a:off x="838200" y="2080591"/>
            <a:ext cx="10515600" cy="4611756"/>
          </a:xfrm>
          <a:solidFill>
            <a:schemeClr val="accent4">
              <a:lumMod val="60000"/>
              <a:lumOff val="40000"/>
            </a:schemeClr>
          </a:solidFill>
        </p:spPr>
        <p:txBody>
          <a:bodyPr>
            <a:normAutofit fontScale="92500" lnSpcReduction="20000"/>
          </a:bodyPr>
          <a:lstStyle/>
          <a:p>
            <a:pPr algn="l" fontAlgn="base">
              <a:buFont typeface="Arial" panose="020B0604020202020204" pitchFamily="34" charset="0"/>
              <a:buChar char="•"/>
            </a:pPr>
            <a:r>
              <a:rPr lang="it-IT" b="0" i="0" dirty="0">
                <a:solidFill>
                  <a:srgbClr val="000000"/>
                </a:solidFill>
                <a:effectLst/>
              </a:rPr>
              <a:t>Il pianeta è più caldo di 1 °C rispetto al 1860</a:t>
            </a:r>
          </a:p>
          <a:p>
            <a:pPr algn="l" fontAlgn="base">
              <a:buFont typeface="Arial" panose="020B0604020202020204" pitchFamily="34" charset="0"/>
              <a:buChar char="•"/>
            </a:pPr>
            <a:r>
              <a:rPr lang="it-IT" b="0" i="0" dirty="0">
                <a:solidFill>
                  <a:srgbClr val="000000"/>
                </a:solidFill>
                <a:effectLst/>
              </a:rPr>
              <a:t>I disastri ambientali si stanno moltiplicando</a:t>
            </a:r>
          </a:p>
          <a:p>
            <a:pPr algn="l" fontAlgn="base">
              <a:buFont typeface="Arial" panose="020B0604020202020204" pitchFamily="34" charset="0"/>
              <a:buChar char="•"/>
            </a:pPr>
            <a:r>
              <a:rPr lang="it-IT" b="0" i="0" dirty="0">
                <a:solidFill>
                  <a:srgbClr val="000000"/>
                </a:solidFill>
                <a:effectLst/>
              </a:rPr>
              <a:t>Uragani mai visti prima</a:t>
            </a:r>
          </a:p>
          <a:p>
            <a:pPr algn="l" fontAlgn="base">
              <a:buFont typeface="Arial" panose="020B0604020202020204" pitchFamily="34" charset="0"/>
              <a:buChar char="•"/>
            </a:pPr>
            <a:r>
              <a:rPr lang="it-IT" b="0" i="0" dirty="0">
                <a:solidFill>
                  <a:srgbClr val="000000"/>
                </a:solidFill>
                <a:effectLst/>
              </a:rPr>
              <a:t>Estati bollenti</a:t>
            </a:r>
          </a:p>
          <a:p>
            <a:pPr algn="l" fontAlgn="base">
              <a:buFont typeface="Arial" panose="020B0604020202020204" pitchFamily="34" charset="0"/>
              <a:buChar char="•"/>
            </a:pPr>
            <a:r>
              <a:rPr lang="it-IT" b="0" i="0" dirty="0">
                <a:solidFill>
                  <a:srgbClr val="000000"/>
                </a:solidFill>
                <a:effectLst/>
              </a:rPr>
              <a:t>Desertificazione</a:t>
            </a:r>
          </a:p>
          <a:p>
            <a:pPr algn="l" fontAlgn="base">
              <a:buFont typeface="Arial" panose="020B0604020202020204" pitchFamily="34" charset="0"/>
              <a:buChar char="•"/>
            </a:pPr>
            <a:r>
              <a:rPr lang="it-IT" b="0" i="0" dirty="0">
                <a:solidFill>
                  <a:srgbClr val="000000"/>
                </a:solidFill>
                <a:effectLst/>
              </a:rPr>
              <a:t>Artico quasi privo di ghiacci</a:t>
            </a:r>
          </a:p>
          <a:p>
            <a:pPr algn="l" fontAlgn="base">
              <a:buFont typeface="Arial" panose="020B0604020202020204" pitchFamily="34" charset="0"/>
              <a:buChar char="•"/>
            </a:pPr>
            <a:r>
              <a:rPr lang="it-IT" b="0" i="0" dirty="0">
                <a:solidFill>
                  <a:srgbClr val="000000"/>
                </a:solidFill>
                <a:effectLst/>
              </a:rPr>
              <a:t>Barriere coralline morenti</a:t>
            </a:r>
          </a:p>
          <a:p>
            <a:pPr algn="l" fontAlgn="base">
              <a:buFont typeface="Arial" panose="020B0604020202020204" pitchFamily="34" charset="0"/>
              <a:buChar char="•"/>
            </a:pPr>
            <a:r>
              <a:rPr lang="it-IT" b="0" i="0" dirty="0">
                <a:solidFill>
                  <a:srgbClr val="000000"/>
                </a:solidFill>
                <a:effectLst/>
              </a:rPr>
              <a:t>Incendi devastanti</a:t>
            </a:r>
          </a:p>
          <a:p>
            <a:pPr algn="l" fontAlgn="base">
              <a:buFont typeface="Arial" panose="020B0604020202020204" pitchFamily="34" charset="0"/>
              <a:buChar char="•"/>
            </a:pPr>
            <a:r>
              <a:rPr lang="it-IT" dirty="0"/>
              <a:t>Sulla Terra ci sono circa 3.000.000.000.000 di alberi, ma sono solo la metà rispetto agli inizi della vita, i due terzi dei quali si sono persi negli ultimi due secoli.</a:t>
            </a:r>
            <a:br>
              <a:rPr lang="it-IT" dirty="0"/>
            </a:br>
            <a:endParaRPr lang="it-IT" dirty="0"/>
          </a:p>
        </p:txBody>
      </p:sp>
    </p:spTree>
    <p:extLst>
      <p:ext uri="{BB962C8B-B14F-4D97-AF65-F5344CB8AC3E}">
        <p14:creationId xmlns:p14="http://schemas.microsoft.com/office/powerpoint/2010/main" val="11023682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1541</TotalTime>
  <Words>4548</Words>
  <Application>Microsoft Office PowerPoint</Application>
  <PresentationFormat>Widescreen</PresentationFormat>
  <Paragraphs>148</Paragraphs>
  <Slides>28</Slides>
  <Notes>0</Notes>
  <HiddenSlides>0</HiddenSlides>
  <MMClips>0</MMClips>
  <ScaleCrop>false</ScaleCrop>
  <HeadingPairs>
    <vt:vector size="6" baseType="variant">
      <vt:variant>
        <vt:lpstr>Caratteri utilizzati</vt:lpstr>
      </vt:variant>
      <vt:variant>
        <vt:i4>10</vt:i4>
      </vt:variant>
      <vt:variant>
        <vt:lpstr>Tema</vt:lpstr>
      </vt:variant>
      <vt:variant>
        <vt:i4>1</vt:i4>
      </vt:variant>
      <vt:variant>
        <vt:lpstr>Titoli diapositive</vt:lpstr>
      </vt:variant>
      <vt:variant>
        <vt:i4>28</vt:i4>
      </vt:variant>
    </vt:vector>
  </HeadingPairs>
  <TitlesOfParts>
    <vt:vector size="39" baseType="lpstr">
      <vt:lpstr>Arial</vt:lpstr>
      <vt:lpstr>Calibri</vt:lpstr>
      <vt:lpstr>Calibri Light</vt:lpstr>
      <vt:lpstr>CIDFont</vt:lpstr>
      <vt:lpstr>Crimson Text</vt:lpstr>
      <vt:lpstr>Helvetica LT W01 Light</vt:lpstr>
      <vt:lpstr>Open Sans</vt:lpstr>
      <vt:lpstr>Palatino</vt:lpstr>
      <vt:lpstr>Symbol</vt:lpstr>
      <vt:lpstr>Times New Roman</vt:lpstr>
      <vt:lpstr>Office Theme</vt:lpstr>
      <vt:lpstr>Uno sviluppo sostenibile è possibile. Leggi e azioni per salvare il pianeta</vt:lpstr>
      <vt:lpstr> Cinquant’anni fa vedevamo per la prima volta noi stessi </vt:lpstr>
      <vt:lpstr>La “Strategia dell’Unione Europea per la biodiversità entro il 2030”</vt:lpstr>
      <vt:lpstr>Obiettivi agenda 2030</vt:lpstr>
      <vt:lpstr>Agenda 2030 per lo sviluppo sostenibile</vt:lpstr>
      <vt:lpstr> Le cinque "P" dello sviluppo sostenibile </vt:lpstr>
      <vt:lpstr>   Next Generation EU</vt:lpstr>
      <vt:lpstr>Il benessere individuale e collettivo </vt:lpstr>
      <vt:lpstr>La crisi climatica “La lotta contro i cambiamenti climatici è una questione di vita o di morte: non agire sarebbe un suicidio.” (Antonio Guterres, segretario generale delle Nazioni Unite, dicembre 2018)</vt:lpstr>
      <vt:lpstr>Senza le piante, niente vita</vt:lpstr>
      <vt:lpstr>Previsioni apocalittiche</vt:lpstr>
      <vt:lpstr>Rischi per le piante e gli oceani</vt:lpstr>
      <vt:lpstr>Perché molti ancora sottovalutano il pericolo?</vt:lpstr>
      <vt:lpstr> Art. 9 della Costituzione: dal paesaggio alla tutela dell’ambiente naturale e riconoscimento della bellezza dell’Italia </vt:lpstr>
      <vt:lpstr>La Costituzione tutela l’ambiente</vt:lpstr>
      <vt:lpstr>Riforma del Titolo V e nuovi poteri alle regioni</vt:lpstr>
      <vt:lpstr>L’Europa e la Carta di Nizza</vt:lpstr>
      <vt:lpstr>L’ambiente e la salute diritti correlati</vt:lpstr>
      <vt:lpstr>La pandemia di COVID-19 dimostra la necessità di un legame più forte tra salute e ambiente</vt:lpstr>
      <vt:lpstr>UE: 8° Programma d’azione per l’ambiente</vt:lpstr>
      <vt:lpstr>UE: 8° Programma d’azione per l’ambiente</vt:lpstr>
      <vt:lpstr> Earth Overshoot Day (EOD) </vt:lpstr>
      <vt:lpstr>Ma non tutti i Paesi consumano in uguale misura</vt:lpstr>
      <vt:lpstr>Carta di Bologna del 2017 per l’ambiente</vt:lpstr>
      <vt:lpstr>Carta di Bologna del 2017 per l’ambiente</vt:lpstr>
      <vt:lpstr>Buone pratiche: la scuola verde</vt:lpstr>
      <vt:lpstr>Buone pratiche: Io ti salverò</vt:lpstr>
      <vt:lpstr>Buone pratiche: l’intelligenza delle piante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Utente</dc:creator>
  <cp:lastModifiedBy>Simone Campanozzi</cp:lastModifiedBy>
  <cp:revision>68</cp:revision>
  <dcterms:created xsi:type="dcterms:W3CDTF">2020-12-18T10:58:09Z</dcterms:created>
  <dcterms:modified xsi:type="dcterms:W3CDTF">2021-11-21T11:02:05Z</dcterms:modified>
</cp:coreProperties>
</file>