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sldIdLst>
    <p:sldId id="256" r:id="rId2"/>
    <p:sldId id="257" r:id="rId3"/>
    <p:sldId id="258" r:id="rId4"/>
    <p:sldId id="259" r:id="rId5"/>
    <p:sldId id="290" r:id="rId6"/>
    <p:sldId id="291" r:id="rId7"/>
    <p:sldId id="289" r:id="rId8"/>
    <p:sldId id="292" r:id="rId9"/>
    <p:sldId id="293" r:id="rId10"/>
    <p:sldId id="294" r:id="rId11"/>
    <p:sldId id="295" r:id="rId12"/>
    <p:sldId id="296" r:id="rId13"/>
    <p:sldId id="297" r:id="rId14"/>
    <p:sldId id="298"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Lst>
  <p:sldSz cx="9144000" cy="6858000" type="screen4x3"/>
  <p:notesSz cx="6858000" cy="9144000"/>
  <p:custShowLst>
    <p:custShow name="Presentazione1" id="0">
      <p:sldLst>
        <p:sld r:id="rId2"/>
      </p:sldLst>
    </p:custShow>
  </p:custShowLst>
  <p:defaultTextStyle>
    <a:defPPr>
      <a:defRPr lang="en-GB"/>
    </a:defPPr>
    <a:lvl1pPr marL="0" lvl="0" indent="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1pPr>
    <a:lvl2pPr marL="742950" lvl="1" indent="-28575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2pPr>
    <a:lvl3pPr marL="1143000" lvl="2"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3pPr>
    <a:lvl4pPr marL="1600200" lvl="3"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4pPr>
    <a:lvl5pPr marL="2057400" lvl="4"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5pPr>
    <a:lvl6pPr marL="2286000" lvl="5"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6pPr>
    <a:lvl7pPr marL="2743200" lvl="6"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7pPr>
    <a:lvl8pPr marL="3200400" lvl="7"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8pPr>
    <a:lvl9pPr marL="3657600" lvl="8" indent="-228600" algn="l" defTabSz="449580" rtl="0" eaLnBrk="0" fontAlgn="base" latinLnBrk="0" hangingPunct="0">
      <a:lnSpc>
        <a:spcPct val="100000"/>
      </a:lnSpc>
      <a:spcBef>
        <a:spcPct val="0"/>
      </a:spcBef>
      <a:spcAft>
        <a:spcPct val="0"/>
      </a:spcAft>
      <a:buNone/>
      <a:defRPr sz="2400" b="0" i="0" u="none" kern="1200" baseline="0">
        <a:solidFill>
          <a:schemeClr val="bg1"/>
        </a:solidFill>
        <a:latin typeface="Times New Roman" panose="02020603050405020304" pitchFamily="1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4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Rot="1" noChangeAspect="1"/>
          </p:cNvSpPr>
          <p:nvPr>
            <p:ph type="sldImg"/>
          </p:nvPr>
        </p:nvSpPr>
        <p:spPr>
          <a:xfrm>
            <a:off x="0" y="695325"/>
            <a:ext cx="0" cy="0"/>
          </a:xfrm>
          <a:prstGeom prst="rect">
            <a:avLst/>
          </a:prstGeom>
          <a:noFill/>
          <a:ln w="9525">
            <a:noFill/>
          </a:ln>
        </p:spPr>
      </p:sp>
      <p:sp>
        <p:nvSpPr>
          <p:cNvPr id="2" name="Rectangle 2"/>
          <p:cNvSpPr>
            <a:spLocks noGrp="1" noChangeArrowheads="1"/>
          </p:cNvSpPr>
          <p:nvPr>
            <p:ph type="body"/>
          </p:nvPr>
        </p:nvSpPr>
        <p:spPr bwMode="auto">
          <a:xfrm>
            <a:off x="685800" y="4343400"/>
            <a:ext cx="5484813" cy="4113213"/>
          </a:xfrm>
          <a:prstGeom prst="rect">
            <a:avLst/>
          </a:prstGeom>
          <a:noFill/>
          <a:ln w="9525">
            <a:noFill/>
            <a:round/>
          </a:ln>
          <a:effectLst/>
        </p:spPr>
        <p:txBody>
          <a:bodyPr vert="horz" wrap="square" lIns="0" tIns="0" rIns="0" bIns="0" numCol="1" anchor="t" anchorCtr="0" compatLnSpc="1"/>
          <a:lstStyle/>
          <a:p>
            <a:pPr marL="0" marR="0" lvl="0" indent="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a:pPr>
            <a:endParaRPr kumimoji="0" lang="it-IT" sz="12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extLst>
      <p:ext uri="{BB962C8B-B14F-4D97-AF65-F5344CB8AC3E}">
        <p14:creationId xmlns:p14="http://schemas.microsoft.com/office/powerpoint/2010/main" val="2010747303"/>
      </p:ext>
    </p:extLst>
  </p:cSld>
  <p:clrMap bg1="lt1" tx1="dk1" bg2="lt2" tx2="dk2" accent1="accent1" accent2="accent2" accent3="accent3" accent4="accent4" accent5="accent5" accent6="accent6" hlink="hlink" folHlink="folHlink"/>
  <p:hf sldNum="0" hdr="0" ftr="0" dt="0"/>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409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932640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867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3875365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3072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232376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32771"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771441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3481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406975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36867"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794539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3891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4292631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4096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222269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43011"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3263666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4505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779863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47107"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344064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6147"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116542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4915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972466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5120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138443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53251"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7141236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5529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651662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57347"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1469219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5939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39313795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6144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2856557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63491"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0896231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6553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3889125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67587"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587678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819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087502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6963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42510391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7168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1994217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73731"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9901817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7577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025549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1024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840083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18435"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173041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0483"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3991731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2531"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2298337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4579"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3454020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Grp="1" noRot="1" noChangeAspect="1" noTextEdit="1"/>
          </p:cNvSpPr>
          <p:nvPr>
            <p:ph type="sldImg"/>
          </p:nvPr>
        </p:nvSpPr>
        <p:spPr>
          <a:xfrm>
            <a:off x="1143000" y="695325"/>
            <a:ext cx="4572000" cy="3429000"/>
          </a:xfrm>
          <a:solidFill>
            <a:srgbClr val="FFFFFF">
              <a:alpha val="100000"/>
            </a:srgbClr>
          </a:solidFill>
          <a:ln>
            <a:solidFill>
              <a:srgbClr val="000000">
                <a:alpha val="100000"/>
              </a:srgbClr>
            </a:solidFill>
            <a:miter lim="800000"/>
          </a:ln>
        </p:spPr>
      </p:sp>
      <p:sp>
        <p:nvSpPr>
          <p:cNvPr id="26627" name="Rectangle 2"/>
          <p:cNvSpPr>
            <a:spLocks noGrp="1"/>
          </p:cNvSpPr>
          <p:nvPr>
            <p:ph type="body" idx="1"/>
          </p:nvPr>
        </p:nvSpPr>
        <p:spPr>
          <a:xfrm>
            <a:off x="685800" y="4343400"/>
            <a:ext cx="5486400" cy="4114800"/>
          </a:xfrm>
          <a:ln/>
        </p:spPr>
        <p:txBody>
          <a:bodyPr wrap="none" lIns="0" tIns="0" rIns="0" bIns="0" anchor="ctr" anchorCtr="0"/>
          <a:lstStyle/>
          <a:p>
            <a:pPr lvl="0"/>
            <a:endParaRPr lang="it-IT" altLang="it-IT" dirty="0"/>
          </a:p>
        </p:txBody>
      </p:sp>
    </p:spTree>
    <p:extLst>
      <p:ext uri="{BB962C8B-B14F-4D97-AF65-F5344CB8AC3E}">
        <p14:creationId xmlns:p14="http://schemas.microsoft.com/office/powerpoint/2010/main" val="51137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Footer Placeholder 4"/>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Slide Number Placeholder 5"/>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Segnaposto testo verticale 2"/>
          <p:cNvSpPr>
            <a:spLocks noGrp="1"/>
          </p:cNvSpPr>
          <p:nvPr>
            <p:ph type="body" orient="vert" idx="1" hasCustomPrompt="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Footer Placeholder 4"/>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Slide Number Placeholder 5"/>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6515100" y="463550"/>
            <a:ext cx="1941513" cy="5751513"/>
          </a:xfrm>
        </p:spPr>
        <p:txBody>
          <a:bodyPr vert="eaVert"/>
          <a:lstStyle/>
          <a:p>
            <a:r>
              <a:rPr lang="it-IT"/>
              <a:t>Fare clic per modificare lo stile del titolo</a:t>
            </a:r>
          </a:p>
        </p:txBody>
      </p:sp>
      <p:sp>
        <p:nvSpPr>
          <p:cNvPr id="3" name="Segnaposto testo verticale 2"/>
          <p:cNvSpPr>
            <a:spLocks noGrp="1"/>
          </p:cNvSpPr>
          <p:nvPr>
            <p:ph type="body" orient="vert" idx="1" hasCustomPrompt="1"/>
          </p:nvPr>
        </p:nvSpPr>
        <p:spPr>
          <a:xfrm>
            <a:off x="685800" y="463550"/>
            <a:ext cx="5676900" cy="575151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Footer Placeholder 4"/>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Slide Number Placeholder 5"/>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685800" y="463550"/>
            <a:ext cx="7770813" cy="1433513"/>
          </a:xfrm>
        </p:spPr>
        <p:txBody>
          <a:bodyPr/>
          <a:lstStyle/>
          <a:p>
            <a:r>
              <a:rPr lang="it-IT"/>
              <a:t>Fare clic per modificare lo stile del titolo</a:t>
            </a:r>
          </a:p>
        </p:txBody>
      </p:sp>
      <p:sp>
        <p:nvSpPr>
          <p:cNvPr id="3" name="Date Placeholder 2"/>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4" name="Footer Placeholder 3"/>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Slide Number Placeholder 4"/>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Segnaposto contenuto 2"/>
          <p:cNvSpPr>
            <a:spLocks noGrp="1"/>
          </p:cNvSpPr>
          <p:nvPr>
            <p:ph idx="1" hasCustomPrompt="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Footer Placeholder 4"/>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Slide Number Placeholder 5"/>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Date Placeholder 3"/>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Footer Placeholder 4"/>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Slide Number Placeholder 5"/>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Segnaposto contenuto 2"/>
          <p:cNvSpPr>
            <a:spLocks noGrp="1"/>
          </p:cNvSpPr>
          <p:nvPr>
            <p:ph sz="half" idx="1" hasCustomPrompt="1"/>
          </p:nvPr>
        </p:nvSpPr>
        <p:spPr>
          <a:xfrm>
            <a:off x="685800" y="1981200"/>
            <a:ext cx="3808413"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hasCustomPrompt="1"/>
          </p:nvPr>
        </p:nvSpPr>
        <p:spPr>
          <a:xfrm>
            <a:off x="4646613" y="1981200"/>
            <a:ext cx="3810000"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Date Placeholder 4"/>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Footer Placeholder 5"/>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7" name="Slide Number Placeholder 6"/>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Date Placeholder 6"/>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8" name="Footer Placeholder 7"/>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9" name="Slide Number Placeholder 8"/>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a:t>
            </a:r>
          </a:p>
        </p:txBody>
      </p:sp>
      <p:sp>
        <p:nvSpPr>
          <p:cNvPr id="3" name="Date Placeholder 2"/>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4" name="Footer Placeholder 3"/>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5" name="Slide Number Placeholder 4"/>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3" name="Footer Placeholder 2"/>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4" name="Slide Number Placeholder 3"/>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Footer Placeholder 5"/>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7" name="Slide Number Placeholder 6"/>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vert="horz" wrap="square" lIns="90000" tIns="46800" rIns="90000" bIns="4680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49580" rtl="0" eaLnBrk="0" fontAlgn="base" latinLnBrk="0" hangingPunct="0">
              <a:lnSpc>
                <a:spcPct val="100000"/>
              </a:lnSpc>
              <a:spcBef>
                <a:spcPts val="800"/>
              </a:spcBef>
              <a:spcAft>
                <a:spcPct val="0"/>
              </a:spcAft>
              <a:buClr>
                <a:srgbClr val="000000"/>
              </a:buClr>
              <a:buSzPct val="100000"/>
              <a:buFont typeface="Times New Roman" panose="02020603050405020304" pitchFamily="16" charset="0"/>
              <a:buNone/>
              <a:defRPr/>
            </a:pPr>
            <a:endParaRPr kumimoji="0" lang="it-IT" sz="3200" b="0" i="0" u="none" strike="noStrike" kern="0" cap="none" spc="0" normalizeH="0" baseline="0" noProof="0">
              <a:ln>
                <a:noFill/>
              </a:ln>
              <a:solidFill>
                <a:srgbClr val="000000"/>
              </a:solidFill>
              <a:effectLst/>
              <a:uLnTx/>
              <a:uFillTx/>
              <a:latin typeface="+mn-lt"/>
              <a:ea typeface="+mn-ea"/>
              <a:cs typeface="+mn-cs"/>
            </a:endParaRPr>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idx="10"/>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6" name="Footer Placeholder 5"/>
          <p:cNvSpPr>
            <a:spLocks noGrp="1"/>
          </p:cNvSpPr>
          <p:nvPr>
            <p:ph type="ftr" idx="11"/>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7" name="Slide Number Placeholder 6"/>
          <p:cNvSpPr>
            <a:spLocks noGrp="1"/>
          </p:cNvSpPr>
          <p:nvPr>
            <p:ph type="sldNum" idx="12"/>
          </p:nvPr>
        </p:nvSpPr>
        <p:spPr/>
        <p:txBody>
          <a:body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685800" y="463550"/>
            <a:ext cx="7770813" cy="1433513"/>
          </a:xfrm>
          <a:prstGeom prst="rect">
            <a:avLst/>
          </a:prstGeom>
          <a:noFill/>
          <a:ln w="9525">
            <a:noFill/>
          </a:ln>
        </p:spPr>
        <p:txBody>
          <a:bodyPr lIns="90000" tIns="46800" rIns="90000" bIns="46800" anchor="ctr" anchorCtr="0"/>
          <a:lstStyle/>
          <a:p>
            <a:pPr lvl="0"/>
            <a:r>
              <a:rPr lang="en-GB" altLang="it-IT" dirty="0"/>
              <a:t>Cliccate per modificare il formato del testo del titolo</a:t>
            </a:r>
          </a:p>
        </p:txBody>
      </p:sp>
      <p:sp>
        <p:nvSpPr>
          <p:cNvPr id="1027" name="Rectangle 2"/>
          <p:cNvSpPr>
            <a:spLocks noGrp="1"/>
          </p:cNvSpPr>
          <p:nvPr>
            <p:ph type="body" idx="1"/>
          </p:nvPr>
        </p:nvSpPr>
        <p:spPr>
          <a:xfrm>
            <a:off x="685800" y="1981200"/>
            <a:ext cx="7770813" cy="4233863"/>
          </a:xfrm>
          <a:prstGeom prst="rect">
            <a:avLst/>
          </a:prstGeom>
          <a:noFill/>
          <a:ln w="9525">
            <a:noFill/>
          </a:ln>
        </p:spPr>
        <p:txBody>
          <a:bodyPr lIns="90000" tIns="46800" rIns="90000" bIns="46800"/>
          <a:lstStyle/>
          <a:p>
            <a:pPr lvl="0"/>
            <a:r>
              <a:rPr lang="en-GB" altLang="it-IT" dirty="0"/>
              <a:t>Cliccate per modificare il formato del testo della struttura</a:t>
            </a:r>
          </a:p>
          <a:p>
            <a:pPr lvl="1"/>
            <a:r>
              <a:rPr lang="en-GB" altLang="it-IT" dirty="0"/>
              <a:t>Secondo livello struttura</a:t>
            </a:r>
          </a:p>
          <a:p>
            <a:pPr lvl="2"/>
            <a:r>
              <a:rPr lang="en-GB" altLang="it-IT" dirty="0"/>
              <a:t>Terzo livello struttura</a:t>
            </a:r>
          </a:p>
          <a:p>
            <a:pPr lvl="3"/>
            <a:r>
              <a:rPr lang="en-GB" altLang="it-IT" dirty="0"/>
              <a:t>Quarto livello struttura</a:t>
            </a:r>
          </a:p>
          <a:p>
            <a:pPr lvl="4"/>
            <a:r>
              <a:rPr lang="en-GB" altLang="it-IT" dirty="0"/>
              <a:t>Quinto livello struttura</a:t>
            </a:r>
          </a:p>
          <a:p>
            <a:pPr lvl="4"/>
            <a:r>
              <a:rPr lang="en-GB" altLang="it-IT" dirty="0"/>
              <a:t>Sesto livello struttura</a:t>
            </a:r>
          </a:p>
          <a:p>
            <a:pPr lvl="4"/>
            <a:r>
              <a:rPr lang="en-GB" altLang="it-IT" dirty="0"/>
              <a:t>Settimo livello struttura</a:t>
            </a:r>
          </a:p>
          <a:p>
            <a:pPr lvl="4"/>
            <a:r>
              <a:rPr lang="en-GB" altLang="it-IT" dirty="0"/>
              <a:t>Ottavo livello struttura</a:t>
            </a:r>
          </a:p>
          <a:p>
            <a:pPr lvl="4"/>
            <a:r>
              <a:rPr lang="en-GB" altLang="it-IT" dirty="0"/>
              <a:t>Nono livello struttura</a:t>
            </a:r>
          </a:p>
        </p:txBody>
      </p:sp>
      <p:sp>
        <p:nvSpPr>
          <p:cNvPr id="2" name="Rectangle 3"/>
          <p:cNvSpPr>
            <a:spLocks noGrp="1" noChangeArrowheads="1"/>
          </p:cNvSpPr>
          <p:nvPr>
            <p:ph type="dt"/>
          </p:nvPr>
        </p:nvSpPr>
        <p:spPr bwMode="auto">
          <a:xfrm>
            <a:off x="685800" y="6248400"/>
            <a:ext cx="1903413" cy="458788"/>
          </a:xfrm>
          <a:prstGeom prst="rect">
            <a:avLst/>
          </a:prstGeom>
          <a:noFill/>
          <a:ln w="9525">
            <a:noFill/>
            <a:round/>
          </a:ln>
          <a:effectLst/>
        </p:spPr>
        <p:txBody>
          <a:bodyPr vert="horz" wrap="square" lIns="90000" tIns="46800" rIns="90000" bIns="46800" numCol="1" anchor="t" anchorCtr="0" compatLnSpc="1"/>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6" charset="0"/>
                <a:ea typeface="+mn-ea"/>
                <a:cs typeface="+mn-cs"/>
              </a:defRPr>
            </a:lvl1p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1028" name="Rectangle 4"/>
          <p:cNvSpPr>
            <a:spLocks noGrp="1" noChangeArrowheads="1"/>
          </p:cNvSpPr>
          <p:nvPr>
            <p:ph type="ftr"/>
          </p:nvPr>
        </p:nvSpPr>
        <p:spPr bwMode="auto">
          <a:xfrm>
            <a:off x="3124200" y="6248400"/>
            <a:ext cx="2894013" cy="458788"/>
          </a:xfrm>
          <a:prstGeom prst="rect">
            <a:avLst/>
          </a:prstGeom>
          <a:noFill/>
          <a:ln w="9525">
            <a:noFill/>
            <a:round/>
          </a:ln>
          <a:effectLst/>
        </p:spPr>
        <p:txBody>
          <a:bodyPr vert="horz" wrap="square" lIns="90000" tIns="46800" rIns="90000" bIns="46800" numCol="1" anchor="t" anchorCtr="0" compatLnSpc="1"/>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6" charset="0"/>
                <a:ea typeface="+mn-ea"/>
                <a:cs typeface="+mn-cs"/>
              </a:defRPr>
            </a:lvl1pPr>
          </a:lstStyle>
          <a:p>
            <a:pPr marL="0" marR="0" lvl="0" indent="0" algn="l"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
        <p:nvSpPr>
          <p:cNvPr id="1029" name="Rectangle 5"/>
          <p:cNvSpPr>
            <a:spLocks noGrp="1" noChangeArrowheads="1"/>
          </p:cNvSpPr>
          <p:nvPr>
            <p:ph type="sldNum"/>
          </p:nvPr>
        </p:nvSpPr>
        <p:spPr bwMode="auto">
          <a:xfrm>
            <a:off x="6553200" y="6248400"/>
            <a:ext cx="1903413" cy="458788"/>
          </a:xfrm>
          <a:prstGeom prst="rect">
            <a:avLst/>
          </a:prstGeom>
          <a:noFill/>
          <a:ln w="9525">
            <a:noFill/>
            <a:round/>
          </a:ln>
          <a:effectLst/>
        </p:spPr>
        <p:txBody>
          <a:bodyPr vert="horz" wrap="square" lIns="90000" tIns="46800" rIns="90000" bIns="46800" numCol="1" anchor="t" anchorCtr="0" compatLnSpc="1"/>
          <a:lstStyle>
            <a:lvl1pPr>
              <a:buClrTx/>
              <a:buSzPct val="100000"/>
              <a:buFontTx/>
              <a:buNone/>
              <a:defRPr>
                <a:solidFill>
                  <a:srgbClr val="000000"/>
                </a:solidFill>
                <a:ea typeface="+mn-ea"/>
                <a:cs typeface="+mn-cs"/>
              </a:defRPr>
            </a:lvl1pPr>
          </a:lstStyle>
          <a:p>
            <a:pPr marL="0" marR="0" lvl="0" indent="0" algn="l" defTabSz="449580" rtl="0" eaLnBrk="0" fontAlgn="base" latinLnBrk="0" hangingPunct="0">
              <a:lnSpc>
                <a:spcPct val="100000"/>
              </a:lnSpc>
              <a:spcBef>
                <a:spcPct val="0"/>
              </a:spcBef>
              <a:spcAft>
                <a:spcPct val="0"/>
              </a:spcAft>
              <a:buClrTx/>
              <a:buSzPct val="100000"/>
              <a:buFontTx/>
              <a:buNone/>
              <a:defRPr/>
            </a:pPr>
            <a:fld id="{831B4832-EDBB-41C3-A49F-635511DDD56B}" type="slidenum">
              <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rPr>
              <a:t>‹N›</a:t>
            </a:fld>
            <a:endParaRPr kumimoji="0" lang="it-IT" altLang="it-IT" sz="2400" b="0" i="0" u="none" strike="noStrike" kern="1200" cap="none" spc="0" normalizeH="0" baseline="0" noProof="0">
              <a:ln>
                <a:noFill/>
              </a:ln>
              <a:solidFill>
                <a:srgbClr val="000000"/>
              </a:solidFill>
              <a:effectLst/>
              <a:uLnTx/>
              <a:uFillTx/>
              <a:latin typeface="Times New Roman" panose="02020603050405020304" pitchFamily="16"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mj-lt"/>
          <a:ea typeface="+mj-ea"/>
          <a:cs typeface="+mj-cs"/>
        </a:defRPr>
      </a:lvl1pPr>
      <a:lvl2pPr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2pPr>
      <a:lvl3pPr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3pPr>
      <a:lvl4pPr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4pPr>
      <a:lvl5pPr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5pPr>
      <a:lvl6pPr marL="2514600" indent="-228600"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6pPr>
      <a:lvl7pPr marL="2971800" indent="-228600"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7pPr>
      <a:lvl8pPr marL="3429000" indent="-228600"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8pPr>
      <a:lvl9pPr marL="3886200" indent="-228600" algn="ctr" defTabSz="449580" rtl="0" eaLnBrk="0" fontAlgn="base" hangingPunct="0">
        <a:spcBef>
          <a:spcPct val="0"/>
        </a:spcBef>
        <a:spcAft>
          <a:spcPct val="0"/>
        </a:spcAft>
        <a:buClr>
          <a:srgbClr val="000000"/>
        </a:buClr>
        <a:buSzPct val="100000"/>
        <a:buFont typeface="Times New Roman" panose="02020603050405020304" pitchFamily="16" charset="0"/>
        <a:defRPr sz="4400">
          <a:solidFill>
            <a:srgbClr val="000000"/>
          </a:solidFill>
          <a:latin typeface="Times New Roman" panose="02020603050405020304" pitchFamily="16" charset="0"/>
          <a:ea typeface="Lucida Sans Unicode" panose="020B0602030504020204" charset="0"/>
          <a:cs typeface="Lucida Sans Unicode" panose="020B0602030504020204" charset="0"/>
        </a:defRPr>
      </a:lvl9pPr>
    </p:titleStyle>
    <p:body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vl6pPr marL="25146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6pPr>
      <a:lvl7pPr marL="29718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7pPr>
      <a:lvl8pPr marL="34290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8pPr>
      <a:lvl9pPr marL="3886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file:///C:\Users\Utente\Downloads\Judgment%20Landi%20v.%20Italy%20-%20Domestic%20violence%20against%20a%20woman%20and%20the%20murder%20of%20her%201-year-old%20son.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Pagina 19"/><Relationship Id="rId3" Type="http://schemas.openxmlformats.org/officeDocument/2006/relationships/hyperlink" Target="#Pagina 8"/><Relationship Id="rId7" Type="http://schemas.openxmlformats.org/officeDocument/2006/relationships/hyperlink" Target="#Pagina 28"/><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Pagina 31"/><Relationship Id="rId5" Type="http://schemas.openxmlformats.org/officeDocument/2006/relationships/hyperlink" Target="#Pagina 33"/><Relationship Id="rId4" Type="http://schemas.openxmlformats.org/officeDocument/2006/relationships/hyperlink" Target="#Pagina 11"/></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EAEAEA"/>
            </a:gs>
            <a:gs pos="50000">
              <a:srgbClr val="CCFFCC"/>
            </a:gs>
            <a:gs pos="100000">
              <a:srgbClr val="EAEAEA"/>
            </a:gs>
          </a:gsLst>
          <a:lin ang="13500000" scaled="1"/>
          <a:tileRect/>
        </a:gra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hasCustomPrompt="1"/>
          </p:nvPr>
        </p:nvSpPr>
        <p:spPr>
          <a:xfrm>
            <a:off x="1295400" y="4267200"/>
            <a:ext cx="6400800" cy="1371600"/>
          </a:xfrm>
        </p:spPr>
        <p:txBody>
          <a:bodyPr vert="horz" wrap="square" lIns="90000" tIns="46800" rIns="90000" bIns="46800" numCol="1" anchor="t" anchorCtr="0" compatLnSpc="1"/>
          <a:lstStyle/>
          <a:p>
            <a:pPr marL="0" marR="0" lvl="0" indent="0" algn="ctr" defTabSz="449580" rtl="0" eaLnBrk="0" fontAlgn="base" latinLnBrk="0" hangingPunct="0">
              <a:lnSpc>
                <a:spcPct val="100000"/>
              </a:lnSpc>
              <a:spcBef>
                <a:spcPts val="70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2800" b="0" i="0" u="none"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Black" panose="020B0A04020102020204" pitchFamily="32" charset="0"/>
                <a:ea typeface="+mj-ea"/>
                <a:cs typeface="+mj-cs"/>
              </a:rPr>
              <a:t>VERSO UNA COSTITUZIONE EUROPEA DEI DIRITTI</a:t>
            </a:r>
          </a:p>
        </p:txBody>
      </p:sp>
      <p:sp>
        <p:nvSpPr>
          <p:cNvPr id="3075" name="WordArt 2"/>
          <p:cNvSpPr>
            <a:spLocks noTextEdit="1"/>
          </p:cNvSpPr>
          <p:nvPr/>
        </p:nvSpPr>
        <p:spPr>
          <a:xfrm>
            <a:off x="533400" y="836712"/>
            <a:ext cx="8001000" cy="2363688"/>
          </a:xfrm>
          <a:prstGeom prst="rect">
            <a:avLst/>
          </a:prstGeom>
        </p:spPr>
        <p:txBody>
          <a:bodyPr wrap="none" fromWordArt="1">
            <a:prstTxWarp prst="textPlain">
              <a:avLst>
                <a:gd name="adj" fmla="val 50000"/>
              </a:avLst>
            </a:prstTxWarp>
            <a:normAutofit/>
          </a:bodyPr>
          <a:lstStyle/>
          <a:p>
            <a:pPr algn="ctr"/>
            <a:r>
              <a:rPr lang="en-US" sz="3600" dirty="0">
                <a:solidFill>
                  <a:srgbClr val="800080"/>
                </a:solidFill>
                <a:effectLst>
                  <a:outerShdw dist="107933" dir="2699999" algn="ctr" rotWithShape="0">
                    <a:srgbClr val="C0C0C0"/>
                  </a:outerShdw>
                </a:effectLst>
                <a:latin typeface="Tahoma" panose="020B0604030504040204" charset="0"/>
                <a:ea typeface="Tahoma" panose="020B0604030504040204" charset="0"/>
              </a:rPr>
              <a:t>CARTA DEI DIRITTI FONDAMENTALI </a:t>
            </a:r>
          </a:p>
          <a:p>
            <a:pPr algn="ctr"/>
            <a:r>
              <a:rPr lang="en-US" sz="3600" dirty="0">
                <a:solidFill>
                  <a:srgbClr val="800080"/>
                </a:solidFill>
                <a:effectLst>
                  <a:outerShdw dist="107933" dir="2699999" algn="ctr" rotWithShape="0">
                    <a:srgbClr val="C0C0C0"/>
                  </a:outerShdw>
                </a:effectLst>
                <a:latin typeface="Tahoma" panose="020B0604030504040204" charset="0"/>
                <a:ea typeface="Tahoma" panose="020B0604030504040204" charset="0"/>
              </a:rPr>
              <a:t>DELL'UNIONE EUROPEA</a:t>
            </a:r>
          </a:p>
        </p:txBody>
      </p:sp>
      <p:sp>
        <p:nvSpPr>
          <p:cNvPr id="2" name="Rectangle 3"/>
          <p:cNvSpPr/>
          <p:nvPr/>
        </p:nvSpPr>
        <p:spPr>
          <a:xfrm>
            <a:off x="5562600" y="5867400"/>
            <a:ext cx="3124200" cy="685800"/>
          </a:xfrm>
          <a:prstGeom prst="rect">
            <a:avLst/>
          </a:prstGeom>
          <a:gradFill rotWithShape="0">
            <a:gsLst>
              <a:gs pos="0">
                <a:srgbClr val="CCFFCC"/>
              </a:gs>
              <a:gs pos="50000">
                <a:srgbClr val="92B792"/>
              </a:gs>
              <a:gs pos="100000">
                <a:srgbClr val="CCFFCC"/>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dirty="0"/>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1800" b="1" dirty="0"/>
              <a:t>A cura di Simone Campanozzi</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additive="repl">
                                        <p:cTn id="6" dur="1" fill="hold">
                                          <p:stCondLst>
                                            <p:cond delay="0"/>
                                          </p:stCondLst>
                                        </p:cTn>
                                        <p:tgtEl>
                                          <p:spTgt spid="3073">
                                            <p:txEl>
                                              <p:pRg st="0" end="0"/>
                                            </p:txEl>
                                          </p:spTgt>
                                        </p:tgtEl>
                                        <p:attrNameLst>
                                          <p:attrName>style.visibility</p:attrName>
                                        </p:attrNameLst>
                                      </p:cBhvr>
                                      <p:to>
                                        <p:strVal val="visible"/>
                                      </p:to>
                                    </p:set>
                                    <p:anim calcmode="lin" valueType="num">
                                      <p:cBhvr additive="repl">
                                        <p:cTn id="7" dur="500" fill="hold"/>
                                        <p:tgtEl>
                                          <p:spTgt spid="3073">
                                            <p:txEl>
                                              <p:pRg st="0" end="0"/>
                                            </p:txEl>
                                          </p:spTgt>
                                        </p:tgtEl>
                                        <p:attrNameLst>
                                          <p:attrName>ppt_x</p:attrName>
                                        </p:attrNameLst>
                                      </p:cBhvr>
                                      <p:tavLst>
                                        <p:tav tm="100000">
                                          <p:val>
                                            <p:strVal val="0-#ppt_w/2"/>
                                          </p:val>
                                        </p:tav>
                                        <p:tav>
                                          <p:val>
                                            <p:strVal val="#ppt_x"/>
                                          </p:val>
                                        </p:tav>
                                      </p:tavLst>
                                    </p:anim>
                                    <p:anim calcmode="lin" valueType="num">
                                      <p:cBhvr additive="repl">
                                        <p:cTn id="8" dur="500" fill="hold"/>
                                        <p:tgtEl>
                                          <p:spTgt spid="3073">
                                            <p:txEl>
                                              <p:pRg st="0" end="0"/>
                                            </p:txEl>
                                          </p:spTgt>
                                        </p:tgtEl>
                                        <p:attrNameLst>
                                          <p:attrName>ppt_y</p:attrName>
                                        </p:attrNameLst>
                                      </p:cBhvr>
                                      <p:tavLst>
                                        <p:tav tm="100000">
                                          <p:val>
                                            <p:strVal val="#ppt_y"/>
                                          </p:val>
                                        </p:tav>
                                        <p:tav>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additive="repl">
                                        <p:cTn id="11" dur="1" fill="hold">
                                          <p:stCondLst>
                                            <p:cond delay="0"/>
                                          </p:stCondLst>
                                        </p:cTn>
                                        <p:tgtEl>
                                          <p:spTgt spid="2"/>
                                        </p:tgtEl>
                                        <p:attrNameLst>
                                          <p:attrName>style.visibility</p:attrName>
                                        </p:attrNameLst>
                                      </p:cBhvr>
                                      <p:to>
                                        <p:strVal val="visible"/>
                                      </p:to>
                                    </p:set>
                                    <p:anim calcmode="lin" valueType="num">
                                      <p:cBhvr additive="repl">
                                        <p:cTn id="12" dur="500" fill="hold"/>
                                        <p:tgtEl>
                                          <p:spTgt spid="2"/>
                                        </p:tgtEl>
                                        <p:attrNameLst>
                                          <p:attrName>ppt_x</p:attrName>
                                        </p:attrNameLst>
                                      </p:cBhvr>
                                      <p:tavLst>
                                        <p:tav tm="100000">
                                          <p:val>
                                            <p:strVal val="0-#ppt_w/2"/>
                                          </p:val>
                                        </p:tav>
                                        <p:tav>
                                          <p:val>
                                            <p:strVal val="#ppt_x"/>
                                          </p:val>
                                        </p:tav>
                                      </p:tavLst>
                                    </p:anim>
                                    <p:anim calcmode="lin" valueType="num">
                                      <p:cBhvr additive="repl">
                                        <p:cTn id="13" dur="500" fill="hold"/>
                                        <p:tgtEl>
                                          <p:spTgt spid="2"/>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3"/>
          <p:cNvSpPr>
            <a:spLocks noGrp="1"/>
          </p:cNvSpPr>
          <p:nvPr>
            <p:ph type="title" hasCustomPrompt="1"/>
          </p:nvPr>
        </p:nvSpPr>
        <p:spPr>
          <a:xfrm>
            <a:off x="685800" y="44450"/>
            <a:ext cx="7770813" cy="936625"/>
          </a:xfrm>
          <a:solidFill>
            <a:srgbClr val="00B050">
              <a:alpha val="100000"/>
            </a:srgbClr>
          </a:solidFill>
          <a:ln/>
        </p:spPr>
        <p:txBody>
          <a:bodyPr vert="horz" wrap="square" lIns="90000" tIns="46800" rIns="90000" bIns="46800" anchor="ctr" anchorCtr="0"/>
          <a:lstStyle/>
          <a:p>
            <a:pPr>
              <a:buNone/>
            </a:pPr>
            <a:r>
              <a:rPr lang="it-IT" altLang="x-none" sz="2800" b="1" dirty="0"/>
              <a:t>Il Consiglio europeo e la Commissione europea</a:t>
            </a:r>
          </a:p>
        </p:txBody>
      </p:sp>
      <p:sp>
        <p:nvSpPr>
          <p:cNvPr id="16387" name="Segnaposto contenuto 4"/>
          <p:cNvSpPr>
            <a:spLocks noGrp="1"/>
          </p:cNvSpPr>
          <p:nvPr>
            <p:ph idx="1" hasCustomPrompt="1"/>
          </p:nvPr>
        </p:nvSpPr>
        <p:spPr>
          <a:xfrm>
            <a:off x="685800" y="1341438"/>
            <a:ext cx="7770813" cy="5516562"/>
          </a:xfrm>
          <a:ln/>
        </p:spPr>
        <p:txBody>
          <a:bodyPr vert="horz" wrap="square" lIns="90000" tIns="46800" rIns="90000" bIns="46800" anchor="t" anchorCtr="0"/>
          <a:lstStyle/>
          <a:p>
            <a:pPr>
              <a:buNone/>
            </a:pPr>
            <a:r>
              <a:rPr lang="it-IT" altLang="x-none" sz="1800" b="1" dirty="0"/>
              <a:t>Il Consiglio europeo</a:t>
            </a:r>
          </a:p>
          <a:p>
            <a:pPr>
              <a:buNone/>
            </a:pPr>
            <a:r>
              <a:rPr lang="it-IT" altLang="x-none" sz="1800" dirty="0"/>
              <a:t>Il Consiglio europeo è composto dai Capi di Stato o di governo degli Stati membri, dal suo Presidente e dal Presidente della Commissione. Partecipa ai lavori anche l'Alto Rappresentante dell'Unione per gli affari esteri e la politica di sicurezza.</a:t>
            </a:r>
          </a:p>
          <a:p>
            <a:pPr>
              <a:buNone/>
            </a:pPr>
            <a:r>
              <a:rPr lang="it-IT" altLang="x-none" sz="1800" dirty="0"/>
              <a:t>Il trattato di Lisbona riconosce formalmente il Consiglio europeo quale istituzione dell'UE, con la funzione di imprimere all'Unione «gli impulsi necessari al suo sviluppo» e di definirne «gli orientamenti e le priorità politiche generali». Il Consiglio europeo non esercita funzioni legislative. Il presidente è eletto da una maggioranza qualificata del Consiglio europeo con un mandato di 30 mesi rinnovabile. Il presidente assicura inoltre la rappresentanza esterna dell'Unione, fatte salve le attribuzioni dell'alto rappresentante dell'Unione per gli affari esteri e la politica di sicurezza.</a:t>
            </a:r>
          </a:p>
          <a:p>
            <a:pPr>
              <a:buNone/>
            </a:pPr>
            <a:r>
              <a:rPr lang="it-IT" altLang="x-none" sz="1800" dirty="0"/>
              <a:t>La maggioranza qualificata è raggiunta quando una proposta è sostenuta da almeno il 55 % dei membri del Consiglio (in pratica 15 Stati su 27), che corrispondano ad almeno il 65 % della popolazione dell'Unione.</a:t>
            </a:r>
          </a:p>
          <a:p>
            <a:pPr>
              <a:buNone/>
            </a:pPr>
            <a:r>
              <a:rPr lang="it-IT" altLang="x-none" sz="1800" b="1" dirty="0"/>
              <a:t>L'attuale presidente del Consiglio europeo è il belga Charles Michel, che ha iniziato il primo mandato il 1 dicembre 2019.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141BBE3-64AE-4FC0-AF85-73069D207750}"/>
              </a:ext>
            </a:extLst>
          </p:cNvPr>
          <p:cNvSpPr>
            <a:spLocks noGrp="1"/>
          </p:cNvSpPr>
          <p:nvPr>
            <p:ph type="title"/>
          </p:nvPr>
        </p:nvSpPr>
        <p:spPr>
          <a:xfrm>
            <a:off x="685800" y="1"/>
            <a:ext cx="7770813" cy="980728"/>
          </a:xfrm>
          <a:solidFill>
            <a:srgbClr val="00B050"/>
          </a:solidFill>
        </p:spPr>
        <p:txBody>
          <a:bodyPr/>
          <a:lstStyle/>
          <a:p>
            <a:r>
              <a:rPr lang="it-IT" sz="4000" dirty="0"/>
              <a:t>La Commissione europea</a:t>
            </a:r>
          </a:p>
        </p:txBody>
      </p:sp>
      <p:sp>
        <p:nvSpPr>
          <p:cNvPr id="5" name="Segnaposto contenuto 4">
            <a:extLst>
              <a:ext uri="{FF2B5EF4-FFF2-40B4-BE49-F238E27FC236}">
                <a16:creationId xmlns:a16="http://schemas.microsoft.com/office/drawing/2014/main" id="{8A833DFC-AC2D-456A-9BCF-595AA2B14FCF}"/>
              </a:ext>
            </a:extLst>
          </p:cNvPr>
          <p:cNvSpPr>
            <a:spLocks noGrp="1"/>
          </p:cNvSpPr>
          <p:nvPr>
            <p:ph idx="1"/>
          </p:nvPr>
        </p:nvSpPr>
        <p:spPr>
          <a:xfrm>
            <a:off x="323528" y="1268760"/>
            <a:ext cx="8496944" cy="5589240"/>
          </a:xfrm>
        </p:spPr>
        <p:txBody>
          <a:bodyPr/>
          <a:lstStyle/>
          <a:p>
            <a:r>
              <a:rPr lang="it-IT" sz="2000" dirty="0"/>
              <a:t>La Commissione europea rappresenta e tutela, in piena indipendenza, gli interessi generali dell’Unione. Viene nominata ogni cinque anni entro sei mesi dalle elezioni del Parlamento europeo ed è attualmente composta da 27 commissari sotto la direzione di un presidente che assegna le diverse competenze politiche. All'italiano Paolo Gentiloni è stato conferito l'incarico di Commissario per l'Economia.</a:t>
            </a:r>
          </a:p>
          <a:p>
            <a:r>
              <a:rPr lang="it-IT" sz="2000" dirty="0"/>
              <a:t>La Commissione assolve quattro funzioni principali:</a:t>
            </a:r>
          </a:p>
          <a:p>
            <a:r>
              <a:rPr lang="it-IT" sz="2000" dirty="0"/>
              <a:t>propone gli atti legislativi al Parlamento e al Consiglio dell’Unione;</a:t>
            </a:r>
          </a:p>
          <a:p>
            <a:r>
              <a:rPr lang="it-IT" sz="2000" dirty="0"/>
              <a:t>gestisce le politiche comuni dell’Unione e assegna i finanziamenti europei;</a:t>
            </a:r>
          </a:p>
          <a:p>
            <a:r>
              <a:rPr lang="it-IT" sz="2000" dirty="0"/>
              <a:t>garantisce che il diritto dell’UE sia correttamente applicato, fatte salve le prerogative della Corte di Giustizia;</a:t>
            </a:r>
          </a:p>
          <a:p>
            <a:r>
              <a:rPr lang="it-IT" sz="2000" dirty="0"/>
              <a:t>rappresenta l’UE sulla scena internazionale, per esempio nei negoziati con paesi terzi per la conclusione di accordi, fatte salve le prerogative del Presidente del Consiglio europeo.</a:t>
            </a:r>
          </a:p>
          <a:p>
            <a:r>
              <a:rPr lang="it-IT" sz="2000" b="1" dirty="0"/>
              <a:t>Attualmente, il presidente della Commissione europea è la tedesca Ursula von </a:t>
            </a:r>
            <a:r>
              <a:rPr lang="it-IT" sz="2000" b="1" dirty="0" err="1"/>
              <a:t>der</a:t>
            </a:r>
            <a:r>
              <a:rPr lang="it-IT" sz="2000" b="1" dirty="0"/>
              <a:t> Leyen, in carica dal 1° dicembre 2019.</a:t>
            </a:r>
          </a:p>
        </p:txBody>
      </p:sp>
    </p:spTree>
    <p:extLst>
      <p:ext uri="{BB962C8B-B14F-4D97-AF65-F5344CB8AC3E}">
        <p14:creationId xmlns:p14="http://schemas.microsoft.com/office/powerpoint/2010/main" val="398756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F55AF09-8331-49C4-BF48-B580774922E4}"/>
              </a:ext>
            </a:extLst>
          </p:cNvPr>
          <p:cNvSpPr>
            <a:spLocks noGrp="1"/>
          </p:cNvSpPr>
          <p:nvPr>
            <p:ph type="title"/>
          </p:nvPr>
        </p:nvSpPr>
        <p:spPr>
          <a:xfrm>
            <a:off x="467544" y="116633"/>
            <a:ext cx="8280920" cy="936104"/>
          </a:xfrm>
          <a:solidFill>
            <a:srgbClr val="00B050"/>
          </a:solidFill>
        </p:spPr>
        <p:txBody>
          <a:bodyPr/>
          <a:lstStyle/>
          <a:p>
            <a:r>
              <a:rPr lang="it-IT" sz="3200" dirty="0"/>
              <a:t>La Corte di Giustizia dell'Unione Europea </a:t>
            </a:r>
          </a:p>
        </p:txBody>
      </p:sp>
      <p:sp>
        <p:nvSpPr>
          <p:cNvPr id="5" name="Segnaposto contenuto 4">
            <a:extLst>
              <a:ext uri="{FF2B5EF4-FFF2-40B4-BE49-F238E27FC236}">
                <a16:creationId xmlns:a16="http://schemas.microsoft.com/office/drawing/2014/main" id="{51B19F87-39D5-442F-AB09-F2675D28FDAC}"/>
              </a:ext>
            </a:extLst>
          </p:cNvPr>
          <p:cNvSpPr>
            <a:spLocks noGrp="1"/>
          </p:cNvSpPr>
          <p:nvPr>
            <p:ph idx="1"/>
          </p:nvPr>
        </p:nvSpPr>
        <p:spPr>
          <a:xfrm>
            <a:off x="467544" y="1484784"/>
            <a:ext cx="8280920" cy="5373216"/>
          </a:xfrm>
        </p:spPr>
        <p:txBody>
          <a:bodyPr/>
          <a:lstStyle/>
          <a:p>
            <a:r>
              <a:rPr lang="it-IT" sz="2000" dirty="0"/>
              <a:t>La Corte di Giustizia dell'Unione Europea assicura il rispetto del diritto nell'interpretazione e nell'applicazione dei Trattati dell'UE.</a:t>
            </a:r>
          </a:p>
          <a:p>
            <a:r>
              <a:rPr lang="it-IT" sz="2000" dirty="0"/>
              <a:t>Nell'ambito di tale compito, la Corte di Giustizia:</a:t>
            </a:r>
          </a:p>
          <a:p>
            <a:r>
              <a:rPr lang="it-IT" sz="2000" dirty="0"/>
              <a:t>- controlla la legittimità degli atti delle istituzioni dell'Unione Europea;</a:t>
            </a:r>
          </a:p>
          <a:p>
            <a:r>
              <a:rPr lang="it-IT" sz="2000" dirty="0"/>
              <a:t>- assicura l'osservanza da parte degli Stati membri degli obblighi derivanti dai trattati;</a:t>
            </a:r>
          </a:p>
          <a:p>
            <a:r>
              <a:rPr lang="it-IT" sz="2000" dirty="0"/>
              <a:t>- interpreta il diritto dell'Unione su domanda dei giudici nazionali.</a:t>
            </a:r>
          </a:p>
          <a:p>
            <a:r>
              <a:rPr lang="it-IT" sz="2000" dirty="0"/>
              <a:t>La Corte di Giustizia dell'Unione Europea ha sede a </a:t>
            </a:r>
            <a:r>
              <a:rPr lang="it-IT" sz="2000" b="1" dirty="0"/>
              <a:t>Lussemburgo</a:t>
            </a:r>
            <a:r>
              <a:rPr lang="it-IT" sz="2000" dirty="0"/>
              <a:t> e comprende due organi giurisdizionali: la Corte di Giustizia; il Tribunale. </a:t>
            </a:r>
          </a:p>
          <a:p>
            <a:r>
              <a:rPr lang="it-IT" sz="2000" dirty="0"/>
              <a:t>La Corte di Giustizia è composta da 28 giudici e da 11 avvocati generali, il Tribunale è composto da 2 giudici per Stato membro. Giudici e avvocati generali sono designati, di comune accordo tra gli Stati Membri e per un mandato di sei anni rinnovabile.</a:t>
            </a:r>
          </a:p>
          <a:p>
            <a:r>
              <a:rPr lang="it-IT" sz="2000" dirty="0"/>
              <a:t>La Corte è tenuta ad osservare un plurilinguismo integrale.</a:t>
            </a:r>
          </a:p>
        </p:txBody>
      </p:sp>
    </p:spTree>
    <p:extLst>
      <p:ext uri="{BB962C8B-B14F-4D97-AF65-F5344CB8AC3E}">
        <p14:creationId xmlns:p14="http://schemas.microsoft.com/office/powerpoint/2010/main" val="166967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F1A5D662-3C19-4EEB-9D8C-2358E2706A73}"/>
              </a:ext>
            </a:extLst>
          </p:cNvPr>
          <p:cNvSpPr>
            <a:spLocks noGrp="1"/>
          </p:cNvSpPr>
          <p:nvPr>
            <p:ph type="title"/>
          </p:nvPr>
        </p:nvSpPr>
        <p:spPr>
          <a:xfrm>
            <a:off x="685800" y="1"/>
            <a:ext cx="7770813" cy="1052736"/>
          </a:xfrm>
          <a:solidFill>
            <a:srgbClr val="00B050"/>
          </a:solidFill>
        </p:spPr>
        <p:txBody>
          <a:bodyPr/>
          <a:lstStyle/>
          <a:p>
            <a:r>
              <a:rPr lang="it-IT" sz="4000" dirty="0"/>
              <a:t>Banca centrale europea</a:t>
            </a:r>
          </a:p>
        </p:txBody>
      </p:sp>
      <p:sp>
        <p:nvSpPr>
          <p:cNvPr id="5" name="Segnaposto contenuto 4">
            <a:extLst>
              <a:ext uri="{FF2B5EF4-FFF2-40B4-BE49-F238E27FC236}">
                <a16:creationId xmlns:a16="http://schemas.microsoft.com/office/drawing/2014/main" id="{532354E8-239E-4D40-8EB8-3545F8BCD958}"/>
              </a:ext>
            </a:extLst>
          </p:cNvPr>
          <p:cNvSpPr>
            <a:spLocks noGrp="1"/>
          </p:cNvSpPr>
          <p:nvPr>
            <p:ph idx="1"/>
          </p:nvPr>
        </p:nvSpPr>
        <p:spPr>
          <a:xfrm>
            <a:off x="685800" y="1484784"/>
            <a:ext cx="7770813" cy="4730279"/>
          </a:xfrm>
        </p:spPr>
        <p:txBody>
          <a:bodyPr/>
          <a:lstStyle/>
          <a:p>
            <a:r>
              <a:rPr lang="it-IT" sz="2000" dirty="0"/>
              <a:t>La Banca Centrale europea (BCE) è stata istituita nel 1998 dal Trattato sull'Unione Europea per operare nell'ambito del «Sistema europeo di banche centrali» (SEBC) di cui fanno parte le banche centrali di tutti gli Stati membri dell'Unione.</a:t>
            </a:r>
          </a:p>
          <a:p>
            <a:r>
              <a:rPr lang="it-IT" sz="2000" dirty="0"/>
              <a:t>In questo contesto svolge un ruolo primario nell'attuazione della politica monetaria dell'Unione e nella difesa dell’euro, nell'interesse dei </a:t>
            </a:r>
            <a:r>
              <a:rPr lang="it-IT" sz="2000" b="1" dirty="0"/>
              <a:t>diciannove Stati membri che hanno adottato tale moneta</a:t>
            </a:r>
            <a:r>
              <a:rPr lang="it-IT" sz="2000" dirty="0"/>
              <a:t>.</a:t>
            </a:r>
          </a:p>
          <a:p>
            <a:r>
              <a:rPr lang="it-IT" sz="2000" dirty="0"/>
              <a:t>La BCE ha sede a Francoforte.</a:t>
            </a:r>
          </a:p>
          <a:p>
            <a:r>
              <a:rPr lang="it-IT" sz="2000" b="1" dirty="0"/>
              <a:t>Presidente della Banca Centrale europea è dal 1 novembre 2019 la Francese Christine Lagarde, succeduta a Mario Draghi che ha ricoperto la carica dal 1 novembre 2011 al 31 ottobre 2019.</a:t>
            </a:r>
          </a:p>
        </p:txBody>
      </p:sp>
    </p:spTree>
    <p:extLst>
      <p:ext uri="{BB962C8B-B14F-4D97-AF65-F5344CB8AC3E}">
        <p14:creationId xmlns:p14="http://schemas.microsoft.com/office/powerpoint/2010/main" val="42489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0754EE85-8A77-45CB-A210-1D86033E5413}"/>
              </a:ext>
            </a:extLst>
          </p:cNvPr>
          <p:cNvSpPr>
            <a:spLocks noGrp="1"/>
          </p:cNvSpPr>
          <p:nvPr>
            <p:ph type="title"/>
          </p:nvPr>
        </p:nvSpPr>
        <p:spPr>
          <a:xfrm>
            <a:off x="685800" y="116633"/>
            <a:ext cx="7770813" cy="1080120"/>
          </a:xfrm>
          <a:solidFill>
            <a:srgbClr val="00B050"/>
          </a:solidFill>
        </p:spPr>
        <p:txBody>
          <a:bodyPr/>
          <a:lstStyle/>
          <a:p>
            <a:r>
              <a:rPr lang="it-IT" sz="3200" dirty="0"/>
              <a:t>Corte Europea dei Diritti dell’Uomo (EDU)</a:t>
            </a:r>
          </a:p>
        </p:txBody>
      </p:sp>
      <p:sp>
        <p:nvSpPr>
          <p:cNvPr id="5" name="Segnaposto contenuto 4">
            <a:extLst>
              <a:ext uri="{FF2B5EF4-FFF2-40B4-BE49-F238E27FC236}">
                <a16:creationId xmlns:a16="http://schemas.microsoft.com/office/drawing/2014/main" id="{7E86F2FF-1E1F-469B-A334-E4CBFA7B2EA9}"/>
              </a:ext>
            </a:extLst>
          </p:cNvPr>
          <p:cNvSpPr>
            <a:spLocks noGrp="1"/>
          </p:cNvSpPr>
          <p:nvPr>
            <p:ph idx="1"/>
          </p:nvPr>
        </p:nvSpPr>
        <p:spPr>
          <a:xfrm>
            <a:off x="323528" y="1412776"/>
            <a:ext cx="8496944" cy="5445224"/>
          </a:xfrm>
        </p:spPr>
        <p:txBody>
          <a:bodyPr/>
          <a:lstStyle/>
          <a:p>
            <a:r>
              <a:rPr lang="it-IT" sz="2000" dirty="0"/>
              <a:t>La Corte Europea dei Diritti dell’Uomo (Corte EDU) è un organo giurisdizionale internazionale indipendente il cui compito è quello di giudicare in merito alle violazioni della Convenzione Europea dei Diritti dell’Uomo e dei suoi Protocolli (CEDU). Viene istituita nel 1957 ed ha sede in Francia, a Strasburgo.</a:t>
            </a:r>
          </a:p>
          <a:p>
            <a:r>
              <a:rPr lang="it-IT" sz="2000" dirty="0"/>
              <a:t>Hanno diritto di ricorrere alla Corte Europea dei Diritti dell’Uomo le persone, fisiche e giuridiche, che credono di aver subito una violazione dei propri diritti fondamentali. Vi aderiscono quindi tutti i 46 membri del Consiglio d'Europa.</a:t>
            </a:r>
          </a:p>
          <a:p>
            <a:r>
              <a:rPr lang="it-IT" sz="2000" dirty="0"/>
              <a:t>Il ricorso può essere proposto sia da ciascuno Stato contraente sia (ed è questa una delle norme chiave del sistema di tutela dei diritti umani)  da una persona fisica, da un’organizzazione non governativa  o da un gruppo di individui; in entrambi i casi il ricorso va proposto nei confronti di un Stato contraente: non sono dunque ammessi atti diretti contro privati (persone fisiche od istituzioni).</a:t>
            </a:r>
          </a:p>
          <a:p>
            <a:r>
              <a:rPr lang="en-US" sz="2000" dirty="0">
                <a:hlinkClick r:id="rId2" action="ppaction://hlinkfile"/>
              </a:rPr>
              <a:t>file:///C:/Users/Utente/Downloads/Judgment%20Landi%20v.%20Italy%20-%20Domestic%20violence%20against%20a%20woman%20and%20the%20murder%20of%20her%201-year-old%20son.pdf</a:t>
            </a:r>
            <a:endParaRPr lang="en-US" sz="2000" dirty="0"/>
          </a:p>
          <a:p>
            <a:endParaRPr lang="it-IT" sz="2000" dirty="0"/>
          </a:p>
        </p:txBody>
      </p:sp>
    </p:spTree>
    <p:extLst>
      <p:ext uri="{BB962C8B-B14F-4D97-AF65-F5344CB8AC3E}">
        <p14:creationId xmlns:p14="http://schemas.microsoft.com/office/powerpoint/2010/main" val="3648502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B2B2B2"/>
            </a:gs>
            <a:gs pos="100000">
              <a:srgbClr val="FFFFFF"/>
            </a:gs>
          </a:gsLst>
          <a:lin ang="10800000" scaled="1"/>
          <a:tileRect/>
        </a:gradFill>
        <a:effectLst/>
      </p:bgPr>
    </p:bg>
    <p:spTree>
      <p:nvGrpSpPr>
        <p:cNvPr id="1" name=""/>
        <p:cNvGrpSpPr/>
        <p:nvPr/>
      </p:nvGrpSpPr>
      <p:grpSpPr>
        <a:xfrm>
          <a:off x="0" y="0"/>
          <a:ext cx="0" cy="0"/>
          <a:chOff x="0" y="0"/>
          <a:chExt cx="0" cy="0"/>
        </a:xfrm>
      </p:grpSpPr>
      <p:sp>
        <p:nvSpPr>
          <p:cNvPr id="17410" name="Oval 1"/>
          <p:cNvSpPr/>
          <p:nvPr/>
        </p:nvSpPr>
        <p:spPr>
          <a:xfrm>
            <a:off x="2971800" y="2895600"/>
            <a:ext cx="3048000" cy="1676400"/>
          </a:xfrm>
          <a:prstGeom prst="ellipse">
            <a:avLst/>
          </a:prstGeom>
          <a:solidFill>
            <a:srgbClr val="FFCC99"/>
          </a:solidFill>
          <a:ln w="2844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17411" name="Rectangle 2"/>
          <p:cNvSpPr/>
          <p:nvPr/>
        </p:nvSpPr>
        <p:spPr>
          <a:xfrm>
            <a:off x="3048000" y="3352800"/>
            <a:ext cx="2743200" cy="914400"/>
          </a:xfrm>
          <a:prstGeom prst="rect">
            <a:avLst/>
          </a:prstGeom>
          <a:noFill/>
          <a:ln w="9525">
            <a:noFill/>
          </a:ln>
        </p:spPr>
        <p:txBody>
          <a:bodyPr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800" b="1" dirty="0"/>
              <a:t>STRUTTURA </a:t>
            </a:r>
            <a:br>
              <a:rPr lang="it-IT" altLang="it-IT" sz="2800" b="1" dirty="0"/>
            </a:br>
            <a:r>
              <a:rPr lang="it-IT" altLang="it-IT" sz="2800" b="1" dirty="0"/>
              <a:t>DELLA CARTA</a:t>
            </a:r>
          </a:p>
        </p:txBody>
      </p:sp>
      <p:sp>
        <p:nvSpPr>
          <p:cNvPr id="17412" name="Oval 3"/>
          <p:cNvSpPr/>
          <p:nvPr/>
        </p:nvSpPr>
        <p:spPr>
          <a:xfrm>
            <a:off x="773694" y="533400"/>
            <a:ext cx="2338812" cy="9906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solidFill>
                  <a:srgbClr val="FF0000"/>
                </a:solidFill>
                <a:hlinkClick r:id="rId3">
                  <a:extLst>
                    <a:ext uri="{A12FA001-AC4F-418D-AE19-62706E023703}">
                      <ahyp:hlinkClr xmlns:ahyp="http://schemas.microsoft.com/office/drawing/2018/hyperlinkcolor" val="tx"/>
                    </a:ext>
                  </a:extLst>
                </a:hlinkClick>
              </a:rPr>
              <a:t>Dignità</a:t>
            </a:r>
          </a:p>
        </p:txBody>
      </p:sp>
      <p:sp>
        <p:nvSpPr>
          <p:cNvPr id="17413" name="Line 4"/>
          <p:cNvSpPr/>
          <p:nvPr/>
        </p:nvSpPr>
        <p:spPr>
          <a:xfrm>
            <a:off x="2438400" y="1447800"/>
            <a:ext cx="1295400" cy="1524000"/>
          </a:xfrm>
          <a:prstGeom prst="line">
            <a:avLst/>
          </a:prstGeom>
          <a:ln w="38160" cap="flat" cmpd="sng">
            <a:solidFill>
              <a:srgbClr val="000000"/>
            </a:solidFill>
            <a:prstDash val="solid"/>
            <a:miter/>
            <a:headEnd type="none" w="med" len="med"/>
            <a:tailEnd type="none" w="med" len="med"/>
          </a:ln>
        </p:spPr>
      </p:sp>
      <p:sp>
        <p:nvSpPr>
          <p:cNvPr id="17414" name="Oval 5"/>
          <p:cNvSpPr/>
          <p:nvPr/>
        </p:nvSpPr>
        <p:spPr>
          <a:xfrm>
            <a:off x="3352800" y="609600"/>
            <a:ext cx="2286000" cy="9906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solidFill>
                  <a:srgbClr val="FF0000"/>
                </a:solidFill>
                <a:hlinkClick r:id="rId4">
                  <a:extLst>
                    <a:ext uri="{A12FA001-AC4F-418D-AE19-62706E023703}">
                      <ahyp:hlinkClr xmlns:ahyp="http://schemas.microsoft.com/office/drawing/2018/hyperlinkcolor" val="tx"/>
                    </a:ext>
                  </a:extLst>
                </a:hlinkClick>
              </a:rPr>
              <a:t>Libertà</a:t>
            </a:r>
          </a:p>
        </p:txBody>
      </p:sp>
      <p:sp>
        <p:nvSpPr>
          <p:cNvPr id="17415" name="Oval 6"/>
          <p:cNvSpPr/>
          <p:nvPr/>
        </p:nvSpPr>
        <p:spPr>
          <a:xfrm>
            <a:off x="6629400" y="3200400"/>
            <a:ext cx="2057400" cy="12954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u="sng" dirty="0">
                <a:solidFill>
                  <a:srgbClr val="FF0000"/>
                </a:solidFill>
              </a:rPr>
              <a:t>Solidarietà</a:t>
            </a:r>
          </a:p>
        </p:txBody>
      </p:sp>
      <p:sp>
        <p:nvSpPr>
          <p:cNvPr id="17416" name="Oval 7"/>
          <p:cNvSpPr/>
          <p:nvPr/>
        </p:nvSpPr>
        <p:spPr>
          <a:xfrm>
            <a:off x="304800" y="4114800"/>
            <a:ext cx="2057400" cy="12192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Disposizioni </a:t>
            </a: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u="sng" dirty="0">
                <a:solidFill>
                  <a:schemeClr val="tx1"/>
                </a:solidFill>
                <a:hlinkClick r:id="rId5">
                  <a:extLst>
                    <a:ext uri="{A12FA001-AC4F-418D-AE19-62706E023703}">
                      <ahyp:hlinkClr xmlns:ahyp="http://schemas.microsoft.com/office/drawing/2018/hyperlinkcolor" val="tx"/>
                    </a:ext>
                  </a:extLst>
                </a:hlinkClick>
              </a:rPr>
              <a:t>generali</a:t>
            </a:r>
          </a:p>
        </p:txBody>
      </p:sp>
      <p:sp>
        <p:nvSpPr>
          <p:cNvPr id="17417" name="Oval 8"/>
          <p:cNvSpPr/>
          <p:nvPr/>
        </p:nvSpPr>
        <p:spPr>
          <a:xfrm>
            <a:off x="2438400" y="5410200"/>
            <a:ext cx="2057400" cy="12192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solidFill>
                  <a:srgbClr val="FF0000"/>
                </a:solidFill>
                <a:hlinkClick r:id="rId6">
                  <a:extLst>
                    <a:ext uri="{A12FA001-AC4F-418D-AE19-62706E023703}">
                      <ahyp:hlinkClr xmlns:ahyp="http://schemas.microsoft.com/office/drawing/2018/hyperlinkcolor" val="tx"/>
                    </a:ext>
                  </a:extLst>
                </a:hlinkClick>
              </a:rPr>
              <a:t>Giustizia</a:t>
            </a:r>
          </a:p>
        </p:txBody>
      </p:sp>
      <p:sp>
        <p:nvSpPr>
          <p:cNvPr id="17418" name="Oval 9"/>
          <p:cNvSpPr/>
          <p:nvPr/>
        </p:nvSpPr>
        <p:spPr>
          <a:xfrm>
            <a:off x="5105400" y="5410200"/>
            <a:ext cx="2133600" cy="10668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solidFill>
                  <a:srgbClr val="FF0000"/>
                </a:solidFill>
                <a:hlinkClick r:id="rId7">
                  <a:extLst>
                    <a:ext uri="{A12FA001-AC4F-418D-AE19-62706E023703}">
                      <ahyp:hlinkClr xmlns:ahyp="http://schemas.microsoft.com/office/drawing/2018/hyperlinkcolor" val="tx"/>
                    </a:ext>
                  </a:extLst>
                </a:hlinkClick>
              </a:rPr>
              <a:t>Cittadinanza</a:t>
            </a:r>
          </a:p>
        </p:txBody>
      </p:sp>
      <p:sp>
        <p:nvSpPr>
          <p:cNvPr id="17419" name="Oval 10"/>
          <p:cNvSpPr/>
          <p:nvPr/>
        </p:nvSpPr>
        <p:spPr>
          <a:xfrm>
            <a:off x="6629400" y="685800"/>
            <a:ext cx="2057400" cy="10668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solidFill>
                  <a:srgbClr val="FF0000"/>
                </a:solidFill>
                <a:hlinkClick r:id="rId8">
                  <a:extLst>
                    <a:ext uri="{A12FA001-AC4F-418D-AE19-62706E023703}">
                      <ahyp:hlinkClr xmlns:ahyp="http://schemas.microsoft.com/office/drawing/2018/hyperlinkcolor" val="tx"/>
                    </a:ext>
                  </a:extLst>
                </a:hlinkClick>
              </a:rPr>
              <a:t>Uguaglianza</a:t>
            </a:r>
          </a:p>
        </p:txBody>
      </p:sp>
      <p:sp>
        <p:nvSpPr>
          <p:cNvPr id="17420" name="Line 11"/>
          <p:cNvSpPr/>
          <p:nvPr/>
        </p:nvSpPr>
        <p:spPr>
          <a:xfrm>
            <a:off x="4648200" y="1676400"/>
            <a:ext cx="1588" cy="1588"/>
          </a:xfrm>
          <a:prstGeom prst="line">
            <a:avLst/>
          </a:prstGeom>
          <a:ln w="9360" cap="flat" cmpd="sng">
            <a:solidFill>
              <a:srgbClr val="000000"/>
            </a:solidFill>
            <a:prstDash val="solid"/>
            <a:miter/>
            <a:headEnd type="none" w="med" len="med"/>
            <a:tailEnd type="none" w="med" len="med"/>
          </a:ln>
        </p:spPr>
      </p:sp>
      <p:sp>
        <p:nvSpPr>
          <p:cNvPr id="17421" name="Line 12"/>
          <p:cNvSpPr/>
          <p:nvPr/>
        </p:nvSpPr>
        <p:spPr>
          <a:xfrm flipH="1">
            <a:off x="4494213" y="1600200"/>
            <a:ext cx="155575" cy="1295400"/>
          </a:xfrm>
          <a:prstGeom prst="line">
            <a:avLst/>
          </a:prstGeom>
          <a:ln w="38160" cap="flat" cmpd="sng">
            <a:solidFill>
              <a:srgbClr val="000000"/>
            </a:solidFill>
            <a:prstDash val="solid"/>
            <a:miter/>
            <a:headEnd type="none" w="med" len="med"/>
            <a:tailEnd type="none" w="med" len="med"/>
          </a:ln>
        </p:spPr>
      </p:sp>
      <p:sp>
        <p:nvSpPr>
          <p:cNvPr id="17422" name="Line 13"/>
          <p:cNvSpPr/>
          <p:nvPr/>
        </p:nvSpPr>
        <p:spPr>
          <a:xfrm flipV="1">
            <a:off x="5562600" y="1751013"/>
            <a:ext cx="1905000" cy="1374775"/>
          </a:xfrm>
          <a:prstGeom prst="line">
            <a:avLst/>
          </a:prstGeom>
          <a:ln w="38160" cap="flat" cmpd="sng">
            <a:solidFill>
              <a:srgbClr val="000000"/>
            </a:solidFill>
            <a:prstDash val="solid"/>
            <a:miter/>
            <a:headEnd type="none" w="med" len="med"/>
            <a:tailEnd type="none" w="med" len="med"/>
          </a:ln>
        </p:spPr>
      </p:sp>
      <p:sp>
        <p:nvSpPr>
          <p:cNvPr id="17423" name="Line 14"/>
          <p:cNvSpPr/>
          <p:nvPr/>
        </p:nvSpPr>
        <p:spPr>
          <a:xfrm>
            <a:off x="6019800" y="3810000"/>
            <a:ext cx="609600" cy="1588"/>
          </a:xfrm>
          <a:prstGeom prst="line">
            <a:avLst/>
          </a:prstGeom>
          <a:ln w="38160" cap="flat" cmpd="sng">
            <a:solidFill>
              <a:srgbClr val="000000"/>
            </a:solidFill>
            <a:prstDash val="solid"/>
            <a:miter/>
            <a:headEnd type="none" w="med" len="med"/>
            <a:tailEnd type="none" w="med" len="med"/>
          </a:ln>
        </p:spPr>
      </p:sp>
      <p:sp>
        <p:nvSpPr>
          <p:cNvPr id="17424" name="Line 15"/>
          <p:cNvSpPr/>
          <p:nvPr/>
        </p:nvSpPr>
        <p:spPr>
          <a:xfrm>
            <a:off x="5181600" y="4419600"/>
            <a:ext cx="685800" cy="990600"/>
          </a:xfrm>
          <a:prstGeom prst="line">
            <a:avLst/>
          </a:prstGeom>
          <a:ln w="38160" cap="flat" cmpd="sng">
            <a:solidFill>
              <a:srgbClr val="000000"/>
            </a:solidFill>
            <a:prstDash val="solid"/>
            <a:miter/>
            <a:headEnd type="none" w="med" len="med"/>
            <a:tailEnd type="none" w="med" len="med"/>
          </a:ln>
        </p:spPr>
      </p:sp>
      <p:sp>
        <p:nvSpPr>
          <p:cNvPr id="17425" name="Line 16"/>
          <p:cNvSpPr/>
          <p:nvPr/>
        </p:nvSpPr>
        <p:spPr>
          <a:xfrm flipH="1">
            <a:off x="3503613" y="4572000"/>
            <a:ext cx="460375" cy="838200"/>
          </a:xfrm>
          <a:prstGeom prst="line">
            <a:avLst/>
          </a:prstGeom>
          <a:ln w="38160" cap="flat" cmpd="sng">
            <a:solidFill>
              <a:srgbClr val="000000"/>
            </a:solidFill>
            <a:prstDash val="solid"/>
            <a:miter/>
            <a:headEnd type="none" w="med" len="med"/>
            <a:tailEnd type="none" w="med" len="med"/>
          </a:ln>
        </p:spPr>
      </p:sp>
      <p:sp>
        <p:nvSpPr>
          <p:cNvPr id="17426" name="Line 17"/>
          <p:cNvSpPr/>
          <p:nvPr/>
        </p:nvSpPr>
        <p:spPr>
          <a:xfrm flipH="1">
            <a:off x="2284413" y="4191000"/>
            <a:ext cx="917575" cy="457200"/>
          </a:xfrm>
          <a:prstGeom prst="line">
            <a:avLst/>
          </a:prstGeom>
          <a:ln w="38160" cap="flat" cmpd="sng">
            <a:solidFill>
              <a:srgbClr val="000000"/>
            </a:solidFill>
            <a:prstDash val="solid"/>
            <a:miter/>
            <a:headEnd type="none" w="med" len="med"/>
            <a:tailEnd type="none" w="med" len="med"/>
          </a:ln>
        </p:spPr>
      </p:sp>
      <p:sp>
        <p:nvSpPr>
          <p:cNvPr id="17427" name="Oval 18"/>
          <p:cNvSpPr/>
          <p:nvPr/>
        </p:nvSpPr>
        <p:spPr>
          <a:xfrm>
            <a:off x="304800" y="2286000"/>
            <a:ext cx="2133600" cy="1066800"/>
          </a:xfrm>
          <a:prstGeom prst="ellipse">
            <a:avLst/>
          </a:prstGeom>
          <a:solidFill>
            <a:srgbClr val="FFFFCC"/>
          </a:solidFill>
          <a:ln w="381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u="sng" dirty="0"/>
              <a:t>Preambolo</a:t>
            </a:r>
          </a:p>
        </p:txBody>
      </p:sp>
      <p:sp>
        <p:nvSpPr>
          <p:cNvPr id="17428" name="Line 19"/>
          <p:cNvSpPr/>
          <p:nvPr/>
        </p:nvSpPr>
        <p:spPr>
          <a:xfrm>
            <a:off x="2133600" y="3200400"/>
            <a:ext cx="914400" cy="228600"/>
          </a:xfrm>
          <a:prstGeom prst="line">
            <a:avLst/>
          </a:prstGeom>
          <a:ln w="38160" cap="flat" cmpd="sng">
            <a:solidFill>
              <a:srgbClr val="000000"/>
            </a:solidFill>
            <a:prstDash val="solid"/>
            <a:miter/>
            <a:headEnd type="none" w="med" len="med"/>
            <a:tailEnd type="none" w="med" len="med"/>
          </a:ln>
        </p:spPr>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DDDDDD"/>
            </a:gs>
            <a:gs pos="50000">
              <a:srgbClr val="CCFFFF"/>
            </a:gs>
            <a:gs pos="100000">
              <a:srgbClr val="DDDDDD"/>
            </a:gs>
          </a:gsLst>
          <a:lin ang="13500000" scaled="1"/>
          <a:tileRect/>
        </a:gradFill>
        <a:effectLst/>
      </p:bgPr>
    </p:bg>
    <p:spTree>
      <p:nvGrpSpPr>
        <p:cNvPr id="1" name=""/>
        <p:cNvGrpSpPr/>
        <p:nvPr/>
      </p:nvGrpSpPr>
      <p:grpSpPr>
        <a:xfrm>
          <a:off x="0" y="0"/>
          <a:ext cx="0" cy="0"/>
          <a:chOff x="0" y="0"/>
          <a:chExt cx="0" cy="0"/>
        </a:xfrm>
      </p:grpSpPr>
      <p:sp>
        <p:nvSpPr>
          <p:cNvPr id="19458" name="Rectangle 1"/>
          <p:cNvSpPr/>
          <p:nvPr/>
        </p:nvSpPr>
        <p:spPr>
          <a:xfrm>
            <a:off x="762000" y="1447800"/>
            <a:ext cx="7848600" cy="48768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19459" name="Rectangle 2"/>
          <p:cNvSpPr>
            <a:spLocks noGrp="1"/>
          </p:cNvSpPr>
          <p:nvPr>
            <p:ph type="title" hasCustomPrompt="1"/>
          </p:nvPr>
        </p:nvSpPr>
        <p:spPr>
          <a:xfrm>
            <a:off x="2590800" y="381000"/>
            <a:ext cx="4114800" cy="1066800"/>
          </a:xfrm>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200" b="1" dirty="0"/>
              <a:t>PREAMBOLO</a:t>
            </a:r>
          </a:p>
        </p:txBody>
      </p:sp>
      <p:sp>
        <p:nvSpPr>
          <p:cNvPr id="8195" name="Rectangle 3"/>
          <p:cNvSpPr>
            <a:spLocks noGrp="1" noChangeArrowheads="1"/>
          </p:cNvSpPr>
          <p:nvPr>
            <p:ph idx="1" hasCustomPrompt="1"/>
          </p:nvPr>
        </p:nvSpPr>
        <p:spPr>
          <a:xfrm>
            <a:off x="685800" y="1600200"/>
            <a:ext cx="7924800" cy="4648200"/>
          </a:xfrm>
        </p:spPr>
        <p:txBody>
          <a:bodyPr vert="horz" wrap="square" lIns="90000" tIns="46800" rIns="90000" bIns="46800" numCol="1" anchor="t" anchorCtr="0" compatLnSpc="1"/>
          <a:lstStyle/>
          <a:p>
            <a:pPr marL="341630" marR="0" lvl="0" indent="-341630" algn="l" defTabSz="449580" rtl="0" eaLnBrk="0" fontAlgn="base" latinLnBrk="0" hangingPunct="0">
              <a:lnSpc>
                <a:spcPct val="100000"/>
              </a:lnSpc>
              <a:spcBef>
                <a:spcPts val="600"/>
              </a:spcBef>
              <a:spcAft>
                <a:spcPct val="0"/>
              </a:spcAft>
              <a:buClr>
                <a:srgbClr val="000000"/>
              </a:buClr>
              <a:buSzPct val="100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…Consapevole del suo patrimonio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spirituale e morale</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l’Unione si fonda sui valori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indivisibili</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e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universali</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di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dignità umana</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di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libertà</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di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uguaglianza </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e di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solidarietà</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l’Unione si basa sui principi di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democrazia</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e dello </a:t>
            </a:r>
            <a:r>
              <a:rPr kumimoji="0" lang="it-IT" sz="2400" b="1" i="0" u="sng" strike="noStrike" kern="0" cap="none" spc="0" normalizeH="0" baseline="0" noProof="0">
                <a:ln>
                  <a:noFill/>
                </a:ln>
                <a:solidFill>
                  <a:srgbClr val="000000"/>
                </a:solidFill>
                <a:effectLst>
                  <a:outerShdw blurRad="38100" dist="38100" dir="2700000" algn="tl">
                    <a:srgbClr val="FFFFFF"/>
                  </a:outerShdw>
                </a:effectLst>
                <a:uLnTx/>
                <a:uFillTx/>
                <a:latin typeface="Arial" panose="020B0604020202020204" pitchFamily="34" charset="0"/>
                <a:ea typeface="+mn-ea"/>
                <a:cs typeface="+mn-cs"/>
              </a:rPr>
              <a:t>stato di diritto</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Essa pone la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persona </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al centro della sua azione istituendo la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cittadinanza dell’Unione</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e creando uno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spazio di libertà, sicurezza, giustizia</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…nel rispetto della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diversità</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delle culture e tradizioni dei popoli europei,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dell’identità nazionale</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degli stati membri e dell’ordinamento dei loro pubblici poteri a livello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nazionale</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regionale</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 e </a:t>
            </a:r>
            <a:r>
              <a:rPr kumimoji="0" lang="it-IT" sz="2400" b="1" i="0" u="sng" strike="noStrike" kern="0" cap="none" spc="0" normalizeH="0" baseline="0" noProof="0">
                <a:ln>
                  <a:noFill/>
                </a:ln>
                <a:solidFill>
                  <a:srgbClr val="000000"/>
                </a:solidFill>
                <a:effectLst/>
                <a:uLnTx/>
                <a:uFillTx/>
                <a:latin typeface="Arial" panose="020B0604020202020204" pitchFamily="34" charset="0"/>
                <a:ea typeface="+mn-ea"/>
                <a:cs typeface="+mn-cs"/>
              </a:rPr>
              <a:t>locale</a:t>
            </a:r>
            <a:r>
              <a:rPr kumimoji="0" lang="it-IT" sz="2400" b="1" i="0" u="none" strike="noStrike" kern="0" cap="none" spc="0" normalizeH="0" baseline="0" noProof="0">
                <a:ln>
                  <a:noFill/>
                </a:ln>
                <a:solidFill>
                  <a:srgbClr val="000000"/>
                </a:solidFill>
                <a:effectLst/>
                <a:uLnTx/>
                <a:uFillTx/>
                <a:latin typeface="Arial" panose="020B0604020202020204" pitchFamily="34" charset="0"/>
                <a:ea typeface="+mn-ea"/>
                <a:cs typeface="+mn-cs"/>
              </a:rPr>
              <a: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757575"/>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21506" name="Rectangle 1"/>
          <p:cNvSpPr>
            <a:spLocks noGrp="1"/>
          </p:cNvSpPr>
          <p:nvPr>
            <p:ph type="title" hasCustomPrompt="1"/>
          </p:nvPr>
        </p:nvSpPr>
        <p:spPr>
          <a:xfrm>
            <a:off x="990600" y="609600"/>
            <a:ext cx="7086600" cy="1143000"/>
          </a:xfrm>
          <a:gradFill rotWithShape="0">
            <a:gsLst>
              <a:gs pos="0">
                <a:srgbClr val="CCFFCC">
                  <a:alpha val="100000"/>
                </a:srgbClr>
              </a:gs>
              <a:gs pos="50000">
                <a:srgbClr val="5E755E">
                  <a:alpha val="100000"/>
                </a:srgbClr>
              </a:gs>
              <a:gs pos="100000">
                <a:srgbClr val="CCFFCC">
                  <a:alpha val="100000"/>
                </a:srgbClr>
              </a:gs>
            </a:gsLst>
            <a:lin ang="135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dirty="0"/>
              <a:t>LEGENDA</a:t>
            </a:r>
            <a:br>
              <a:rPr lang="it-IT" altLang="it-IT" sz="3600" dirty="0"/>
            </a:br>
            <a:r>
              <a:rPr lang="it-IT" altLang="it-IT" sz="2400" dirty="0"/>
              <a:t>Abbreviazioni delle Carte e dei Trattati comparati </a:t>
            </a:r>
          </a:p>
        </p:txBody>
      </p:sp>
      <p:sp>
        <p:nvSpPr>
          <p:cNvPr id="21507" name="Rectangle 2"/>
          <p:cNvSpPr>
            <a:spLocks noGrp="1"/>
          </p:cNvSpPr>
          <p:nvPr>
            <p:ph idx="1" hasCustomPrompt="1"/>
          </p:nvPr>
        </p:nvSpPr>
        <p:spPr>
          <a:xfrm>
            <a:off x="685800" y="1981200"/>
            <a:ext cx="7772400" cy="4267200"/>
          </a:xfrm>
          <a:solidFill>
            <a:srgbClr val="FFFFCC">
              <a:alpha val="100000"/>
            </a:srgbClr>
          </a:solidFill>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t> </a:t>
            </a:r>
          </a:p>
          <a:p>
            <a:pPr indent="-340995" defTabSz="449580">
              <a:spcBef>
                <a:spcPts val="600"/>
              </a:spcBef>
              <a:buFont typeface="Times New Roman" panose="02020603050405020304" pitchFamily="16"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t>CEDU  </a:t>
            </a:r>
            <a:r>
              <a:rPr lang="it-IT" altLang="it-IT" sz="2400" dirty="0"/>
              <a:t>(</a:t>
            </a:r>
            <a:r>
              <a:rPr lang="it-IT" altLang="it-IT" sz="2400" i="1" dirty="0"/>
              <a:t>Convenzione per la salvaguardia dei diritti dell’uomo e delle libertà fondamentali</a:t>
            </a:r>
            <a:r>
              <a:rPr lang="it-IT" altLang="it-IT" sz="2400" dirty="0"/>
              <a:t>, Roma 4/11/1950)</a:t>
            </a:r>
          </a:p>
          <a:p>
            <a:pPr indent="-340995" defTabSz="449580">
              <a:spcBef>
                <a:spcPts val="600"/>
              </a:spcBef>
              <a:buFont typeface="Times New Roman" panose="02020603050405020304" pitchFamily="16"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t>O.N.U. </a:t>
            </a:r>
            <a:r>
              <a:rPr lang="it-IT" altLang="it-IT" sz="2400" dirty="0"/>
              <a:t>(</a:t>
            </a:r>
            <a:r>
              <a:rPr lang="it-IT" altLang="it-IT" sz="2400" i="1" dirty="0"/>
              <a:t>Dichiarazione Universale dei Diritti Umani</a:t>
            </a:r>
            <a:r>
              <a:rPr lang="it-IT" altLang="it-IT" sz="2400" dirty="0"/>
              <a:t>, 10/12/1948)</a:t>
            </a:r>
          </a:p>
          <a:p>
            <a:pPr indent="-340995" defTabSz="449580">
              <a:spcBef>
                <a:spcPts val="600"/>
              </a:spcBef>
              <a:buFont typeface="Times New Roman" panose="02020603050405020304" pitchFamily="16"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t>TRATTATO CE </a:t>
            </a:r>
            <a:r>
              <a:rPr lang="it-IT" altLang="it-IT" sz="2400" dirty="0"/>
              <a:t>(</a:t>
            </a:r>
            <a:r>
              <a:rPr lang="it-IT" altLang="it-IT" sz="2400" i="1" dirty="0"/>
              <a:t>Trattato di Amsterdam, </a:t>
            </a:r>
            <a:r>
              <a:rPr lang="it-IT" altLang="it-IT" sz="2400" dirty="0"/>
              <a:t>1997, che modifica ed integra il Trattato istitutivo della Comunità Europea del 1957 e il Trattato di Maastricht del 1992).</a:t>
            </a:r>
          </a:p>
          <a:p>
            <a:pPr indent="-340995" defTabSz="449580">
              <a:spcBef>
                <a:spcPts val="600"/>
              </a:spcBef>
              <a:buFont typeface="Times New Roman" panose="02020603050405020304" pitchFamily="16" charset="0"/>
              <a:buChar char="•"/>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t>C.S.E.</a:t>
            </a:r>
            <a:r>
              <a:rPr lang="it-IT" altLang="it-IT" sz="2400" dirty="0"/>
              <a:t> (</a:t>
            </a:r>
            <a:r>
              <a:rPr lang="it-IT" altLang="it-IT" sz="2400" i="1" dirty="0"/>
              <a:t>Carta Sociale Europea</a:t>
            </a:r>
            <a:r>
              <a:rPr lang="it-IT" altLang="it-IT" sz="2400" dirty="0"/>
              <a:t>, Strasburgo 3/5/1996)</a:t>
            </a:r>
          </a:p>
          <a:p>
            <a:pPr indent="-340995" defTabSz="449580">
              <a:spcBef>
                <a:spcPts val="600"/>
              </a:spcBef>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B2B2B2"/>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23554" name="Rectangle 1"/>
          <p:cNvSpPr/>
          <p:nvPr/>
        </p:nvSpPr>
        <p:spPr>
          <a:xfrm>
            <a:off x="4572000" y="2057400"/>
            <a:ext cx="3962400" cy="43434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3555" name="Rectangle 2"/>
          <p:cNvSpPr/>
          <p:nvPr/>
        </p:nvSpPr>
        <p:spPr>
          <a:xfrm>
            <a:off x="254000" y="2136775"/>
            <a:ext cx="3886200" cy="43434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3556" name="Rectangle 3"/>
          <p:cNvSpPr/>
          <p:nvPr/>
        </p:nvSpPr>
        <p:spPr>
          <a:xfrm>
            <a:off x="4572000" y="1295400"/>
            <a:ext cx="3962400" cy="6096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3557" name="Rectangle 4"/>
          <p:cNvSpPr/>
          <p:nvPr/>
        </p:nvSpPr>
        <p:spPr>
          <a:xfrm>
            <a:off x="304800" y="1295400"/>
            <a:ext cx="3886200" cy="6096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23558" name="Rectangle 5"/>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10246" name="Rectangle 6"/>
          <p:cNvSpPr>
            <a:spLocks noGrp="1" noChangeArrowheads="1"/>
          </p:cNvSpPr>
          <p:nvPr>
            <p:ph type="title" hasCustomPrompt="1"/>
          </p:nvPr>
        </p:nvSpPr>
        <p:spPr>
          <a:xfrm>
            <a:off x="2819400" y="228600"/>
            <a:ext cx="3429000" cy="685800"/>
          </a:xfrm>
          <a:solidFill>
            <a:srgbClr val="FFFFCC"/>
          </a:solidFill>
        </p:spPr>
        <p:txBody>
          <a:bodyPr vert="horz" wrap="square" lIns="90000" tIns="46800" rIns="90000" bIns="46800" numCol="1" anchor="ctr" anchorCtr="0" compatLnSpc="1"/>
          <a:lstStyle/>
          <a:p>
            <a:pPr marL="0" marR="0" lvl="0" indent="0" algn="ctr"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3600" b="1" i="0" u="none" strike="noStrike" kern="0" cap="none" spc="0" normalizeH="0" baseline="0" noProof="0">
                <a:ln>
                  <a:noFill/>
                </a:ln>
                <a:solidFill>
                  <a:srgbClr val="000000"/>
                </a:solidFill>
                <a:effectLst>
                  <a:outerShdw blurRad="38100" dist="38100" dir="2700000" algn="tl">
                    <a:srgbClr val="FFFFFF"/>
                  </a:outerShdw>
                </a:effectLst>
                <a:uLnTx/>
                <a:uFillTx/>
                <a:latin typeface="+mj-lt"/>
                <a:ea typeface="+mj-ea"/>
                <a:cs typeface="+mj-cs"/>
              </a:rPr>
              <a:t>DIGNITÀ</a:t>
            </a:r>
          </a:p>
        </p:txBody>
      </p:sp>
      <p:sp>
        <p:nvSpPr>
          <p:cNvPr id="23560" name="Rectangle 7"/>
          <p:cNvSpPr>
            <a:spLocks noGrp="1"/>
          </p:cNvSpPr>
          <p:nvPr>
            <p:ph idx="1" hasCustomPrompt="1"/>
          </p:nvPr>
        </p:nvSpPr>
        <p:spPr>
          <a:xfrm>
            <a:off x="304800" y="2057400"/>
            <a:ext cx="3810000" cy="43434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12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Art. 1</a:t>
            </a:r>
          </a:p>
          <a:p>
            <a:pPr indent="-340995" defTabSz="449580">
              <a:lnSpc>
                <a:spcPct val="1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La dignità umana è inviolabile</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Essa deve essere rispettata e tutelata</a:t>
            </a:r>
          </a:p>
        </p:txBody>
      </p:sp>
      <p:sp>
        <p:nvSpPr>
          <p:cNvPr id="23561" name="Rectangle 8"/>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23562" name="Rectangle 9"/>
          <p:cNvSpPr/>
          <p:nvPr/>
        </p:nvSpPr>
        <p:spPr>
          <a:xfrm>
            <a:off x="304800" y="1295400"/>
            <a:ext cx="8229600" cy="609600"/>
          </a:xfrm>
          <a:prstGeom prst="rect">
            <a:avLst/>
          </a:prstGeom>
          <a:noFill/>
          <a:ln w="324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lnSpc>
                <a:spcPts val="479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000" b="1" dirty="0"/>
              <a:t>                                                                   </a:t>
            </a:r>
            <a:r>
              <a:rPr lang="it-IT" altLang="it-IT" sz="2400" b="1" dirty="0"/>
              <a:t>O.N.U.</a:t>
            </a:r>
            <a:r>
              <a:rPr lang="it-IT" altLang="it-IT" sz="2000" b="1" dirty="0"/>
              <a:t> </a:t>
            </a: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000" b="1" dirty="0"/>
              <a:t>               			        </a:t>
            </a:r>
          </a:p>
        </p:txBody>
      </p:sp>
      <p:sp>
        <p:nvSpPr>
          <p:cNvPr id="23563" name="Rectangle 10"/>
          <p:cNvSpPr/>
          <p:nvPr/>
        </p:nvSpPr>
        <p:spPr>
          <a:xfrm>
            <a:off x="4648200" y="19050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23564" name="Rectangle 11"/>
          <p:cNvSpPr/>
          <p:nvPr/>
        </p:nvSpPr>
        <p:spPr>
          <a:xfrm>
            <a:off x="4648200" y="2133600"/>
            <a:ext cx="3810000" cy="42672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panose="020B0604020202020204" pitchFamily="34" charset="0"/>
            </a:endParaRPr>
          </a:p>
          <a:p>
            <a:pPr marL="342900" lvl="0" indent="-340995" defTabSz="449580">
              <a:lnSpc>
                <a:spcPct val="11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Art.</a:t>
            </a:r>
            <a:r>
              <a:rPr lang="it-IT" altLang="it-IT" sz="2400" dirty="0">
                <a:latin typeface="Arial Narrow" panose="020B0606020202030204" pitchFamily="32" charset="0"/>
              </a:rPr>
              <a:t> </a:t>
            </a:r>
            <a:r>
              <a:rPr lang="it-IT" altLang="it-IT" sz="2400" b="1" dirty="0">
                <a:latin typeface="Arial Narrow" panose="020B0606020202030204" pitchFamily="32" charset="0"/>
              </a:rPr>
              <a:t>1</a:t>
            </a:r>
            <a:r>
              <a:rPr lang="it-IT" altLang="it-IT" sz="2400" b="1" dirty="0">
                <a:latin typeface="Arial" panose="020B0604020202020204" pitchFamily="34" charset="0"/>
              </a:rPr>
              <a:t> </a:t>
            </a:r>
          </a:p>
          <a:p>
            <a:pPr marL="342900" lvl="0" indent="-340995" defTabSz="449580">
              <a:lnSpc>
                <a:spcPct val="1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Tutti gli esseri umani nascono liberi ed eguali in dignità e diritti...</a:t>
            </a:r>
            <a:r>
              <a:rPr lang="it-IT" altLang="it-IT" sz="2400" b="1" dirty="0">
                <a:latin typeface="Arial" panose="020B0604020202020204" pitchFamily="34" charset="0"/>
              </a:rPr>
              <a:t>       </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a:p>
            <a:pPr marL="342900" lvl="0" indent="-34099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0C0C0"/>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25602" name="Rectangle 1"/>
          <p:cNvSpPr/>
          <p:nvPr/>
        </p:nvSpPr>
        <p:spPr>
          <a:xfrm>
            <a:off x="228600" y="228600"/>
            <a:ext cx="8610600" cy="5943600"/>
          </a:xfrm>
          <a:prstGeom prst="rect">
            <a:avLst/>
          </a:prstGeom>
          <a:gradFill rotWithShape="0">
            <a:gsLst>
              <a:gs pos="0">
                <a:srgbClr val="FFFFFF"/>
              </a:gs>
              <a:gs pos="50000">
                <a:srgbClr val="DDDDDD"/>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5603" name="Rectangle 2"/>
          <p:cNvSpPr/>
          <p:nvPr/>
        </p:nvSpPr>
        <p:spPr>
          <a:xfrm>
            <a:off x="4679950" y="2081213"/>
            <a:ext cx="3962400" cy="40386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5604" name="Rectangle 3"/>
          <p:cNvSpPr/>
          <p:nvPr/>
        </p:nvSpPr>
        <p:spPr>
          <a:xfrm>
            <a:off x="381000" y="1981200"/>
            <a:ext cx="3886200" cy="40386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11268" name="Rectangle 4"/>
          <p:cNvSpPr>
            <a:spLocks noGrp="1" noChangeArrowheads="1"/>
          </p:cNvSpPr>
          <p:nvPr>
            <p:ph type="title" hasCustomPrompt="1"/>
          </p:nvPr>
        </p:nvSpPr>
        <p:spPr>
          <a:xfrm>
            <a:off x="685800" y="1981200"/>
            <a:ext cx="3810000" cy="4114800"/>
          </a:xfrm>
        </p:spPr>
        <p:txBody>
          <a:bodyPr vert="horz" wrap="square" lIns="90000" tIns="46800" rIns="90000" bIns="46800" numCol="1" anchor="t" anchorCtr="0" compatLnSpc="1"/>
          <a:lstStyle/>
          <a:p>
            <a:pPr marL="93980" marR="0" lvl="0" indent="-93980" algn="l" defTabSz="449580" rtl="0" eaLnBrk="0" fontAlgn="base" latinLnBrk="0" hangingPunct="0">
              <a:lnSpc>
                <a:spcPct val="100000"/>
              </a:lnSpc>
              <a:spcBef>
                <a:spcPts val="700"/>
              </a:spcBef>
              <a:spcAft>
                <a:spcPct val="0"/>
              </a:spcAft>
              <a:buClr>
                <a:srgbClr val="000000"/>
              </a:buClr>
              <a:buSzPct val="100000"/>
              <a:buFont typeface="Times New Roman" panose="02020603050405020304" pitchFamily="16" charset="0"/>
              <a:buNone/>
              <a:tabLst>
                <a:tab pos="663575" algn="l"/>
                <a:tab pos="1577975" algn="l"/>
                <a:tab pos="2492375" algn="l"/>
                <a:tab pos="3406775" algn="l"/>
                <a:tab pos="4321175" algn="l"/>
                <a:tab pos="5235575" algn="l"/>
                <a:tab pos="6149975" algn="l"/>
                <a:tab pos="7064375" algn="l"/>
                <a:tab pos="7978775" algn="l"/>
                <a:tab pos="8893175" algn="l"/>
                <a:tab pos="9807575" algn="l"/>
              </a:tabLst>
              <a:defRPr/>
            </a:pPr>
            <a:endParaRPr kumimoji="0" lang="it-IT" sz="2400" b="0" i="0" u="none" strike="noStrike" kern="0" cap="none" spc="0" normalizeH="0" baseline="0" noProof="0">
              <a:ln>
                <a:noFill/>
              </a:ln>
              <a:solidFill>
                <a:srgbClr val="000000"/>
              </a:solidFill>
              <a:effectLst/>
              <a:uLnTx/>
              <a:uFillTx/>
              <a:latin typeface="Arial Black" panose="020B0A04020102020204" pitchFamily="32" charset="0"/>
              <a:ea typeface="+mj-ea"/>
              <a:cs typeface="+mj-cs"/>
            </a:endParaRPr>
          </a:p>
          <a:p>
            <a:pPr marL="93980" marR="0" lvl="0" indent="-93980" algn="l" defTabSz="449580" rtl="0" eaLnBrk="0" fontAlgn="base" latinLnBrk="0" hangingPunct="0">
              <a:lnSpc>
                <a:spcPct val="100000"/>
              </a:lnSpc>
              <a:spcBef>
                <a:spcPts val="700"/>
              </a:spcBef>
              <a:spcAft>
                <a:spcPct val="0"/>
              </a:spcAft>
              <a:buClr>
                <a:srgbClr val="000000"/>
              </a:buClr>
              <a:buSzPct val="100000"/>
              <a:buFont typeface="Times New Roman" panose="02020603050405020304" pitchFamily="16" charset="0"/>
              <a:buChar char="•"/>
              <a:tabLst>
                <a:tab pos="663575" algn="l"/>
                <a:tab pos="1577975" algn="l"/>
                <a:tab pos="2492375" algn="l"/>
                <a:tab pos="3406775" algn="l"/>
                <a:tab pos="4321175" algn="l"/>
                <a:tab pos="5235575" algn="l"/>
                <a:tab pos="6149975" algn="l"/>
                <a:tab pos="7064375" algn="l"/>
                <a:tab pos="7978775" algn="l"/>
                <a:tab pos="8893175" algn="l"/>
                <a:tab pos="9807575" algn="l"/>
              </a:tabLst>
              <a:defRPr/>
            </a:pPr>
            <a:r>
              <a:rPr kumimoji="0" lang="it-IT" sz="2400" b="0" i="0" u="none" strike="noStrike" kern="0" cap="none" spc="0" normalizeH="0" baseline="0" noProof="0">
                <a:ln>
                  <a:noFill/>
                </a:ln>
                <a:solidFill>
                  <a:srgbClr val="000000"/>
                </a:solidFill>
                <a:effectLst/>
                <a:uLnTx/>
                <a:uFillTx/>
                <a:latin typeface="Arial Black" panose="020B0A04020102020204" pitchFamily="32" charset="0"/>
                <a:ea typeface="+mj-ea"/>
                <a:cs typeface="+mj-cs"/>
              </a:rPr>
              <a:t>Art. 2</a:t>
            </a:r>
            <a:r>
              <a:rPr kumimoji="0" lang="it-IT" sz="24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 </a:t>
            </a:r>
          </a:p>
          <a:p>
            <a:pPr marL="93980" marR="0" lvl="0" indent="-93980" algn="l" defTabSz="449580" rtl="0" eaLnBrk="0" fontAlgn="base" latinLnBrk="0" hangingPunct="0">
              <a:lnSpc>
                <a:spcPct val="100000"/>
              </a:lnSpc>
              <a:spcBef>
                <a:spcPts val="600"/>
              </a:spcBef>
              <a:spcAft>
                <a:spcPct val="0"/>
              </a:spcAft>
              <a:buClrTx/>
              <a:buSzPct val="100000"/>
              <a:buFontTx/>
              <a:buNone/>
              <a:tabLst>
                <a:tab pos="663575" algn="l"/>
                <a:tab pos="1577975" algn="l"/>
                <a:tab pos="2492375" algn="l"/>
                <a:tab pos="3406775" algn="l"/>
                <a:tab pos="4321175" algn="l"/>
                <a:tab pos="5235575" algn="l"/>
                <a:tab pos="6149975" algn="l"/>
                <a:tab pos="7064375" algn="l"/>
                <a:tab pos="7978775" algn="l"/>
                <a:tab pos="8893175" algn="l"/>
                <a:tab pos="980757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Ogni individuo ha diritto alla vita</a:t>
            </a:r>
          </a:p>
          <a:p>
            <a:pPr marL="93980" marR="0" lvl="0" indent="-93980" algn="l" defTabSz="449580" rtl="0" eaLnBrk="0" fontAlgn="base" latinLnBrk="0" hangingPunct="0">
              <a:lnSpc>
                <a:spcPct val="100000"/>
              </a:lnSpc>
              <a:spcBef>
                <a:spcPts val="600"/>
              </a:spcBef>
              <a:spcAft>
                <a:spcPct val="0"/>
              </a:spcAft>
              <a:buClrTx/>
              <a:buSzPct val="100000"/>
              <a:buFontTx/>
              <a:buNone/>
              <a:tabLst>
                <a:tab pos="663575" algn="l"/>
                <a:tab pos="1577975" algn="l"/>
                <a:tab pos="2492375" algn="l"/>
                <a:tab pos="3406775" algn="l"/>
                <a:tab pos="4321175" algn="l"/>
                <a:tab pos="5235575" algn="l"/>
                <a:tab pos="6149975" algn="l"/>
                <a:tab pos="7064375" algn="l"/>
                <a:tab pos="7978775" algn="l"/>
                <a:tab pos="8893175" algn="l"/>
                <a:tab pos="980757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 Nessuno può essere condannato alla pena di morte, né giustiziato</a:t>
            </a:r>
          </a:p>
        </p:txBody>
      </p:sp>
      <p:sp>
        <p:nvSpPr>
          <p:cNvPr id="25606" name="Rectangle 5"/>
          <p:cNvSpPr>
            <a:spLocks noGrp="1"/>
          </p:cNvSpPr>
          <p:nvPr>
            <p:ph sz="half" idx="1" hasCustomPrompt="1"/>
          </p:nvPr>
        </p:nvSpPr>
        <p:spPr>
          <a:xfrm>
            <a:off x="4649788" y="2070100"/>
            <a:ext cx="3810000" cy="4114800"/>
          </a:xfrm>
          <a:ln/>
        </p:spPr>
        <p:txBody>
          <a:bodyPr vert="horz" wrap="square" lIns="90000" tIns="46800" rIns="90000" bIns="46800" anchor="t" anchorCtr="0"/>
          <a:lstStyle/>
          <a:p>
            <a:pPr marL="93980" indent="-93980" defTabSz="449580">
              <a:spcBef>
                <a:spcPts val="600"/>
              </a:spcBef>
              <a:buSzPct val="100000"/>
              <a:buFont typeface="Arial Black" panose="020B0A04020102020204" pitchFamily="32" charset="0"/>
              <a:buNone/>
              <a:tabLst>
                <a:tab pos="663575" algn="l"/>
                <a:tab pos="1577975" algn="l"/>
                <a:tab pos="2492375" algn="l"/>
                <a:tab pos="3406775" algn="l"/>
                <a:tab pos="4321175" algn="l"/>
                <a:tab pos="5235575" algn="l"/>
                <a:tab pos="6149975" algn="l"/>
                <a:tab pos="7064375" algn="l"/>
                <a:tab pos="7978775" algn="l"/>
                <a:tab pos="8893175" algn="l"/>
                <a:tab pos="9807575" algn="l"/>
              </a:tabLst>
            </a:pPr>
            <a:r>
              <a:rPr lang="it-IT" altLang="it-IT" sz="2400" dirty="0">
                <a:latin typeface="Arial Black" panose="020B0A04020102020204" pitchFamily="32" charset="0"/>
                <a:ea typeface="+mn-ea"/>
                <a:cs typeface="+mn-cs"/>
              </a:rPr>
              <a:t>Art. 27</a:t>
            </a:r>
          </a:p>
          <a:p>
            <a:pPr marL="93980" indent="-93980" defTabSz="449580">
              <a:spcBef>
                <a:spcPts val="600"/>
              </a:spcBef>
              <a:buClrTx/>
              <a:buSzPct val="100000"/>
              <a:buFontTx/>
              <a:buNone/>
              <a:tabLst>
                <a:tab pos="663575" algn="l"/>
                <a:tab pos="1577975" algn="l"/>
                <a:tab pos="2492375" algn="l"/>
                <a:tab pos="3406775" algn="l"/>
                <a:tab pos="4321175" algn="l"/>
                <a:tab pos="5235575" algn="l"/>
                <a:tab pos="6149975" algn="l"/>
                <a:tab pos="7064375" algn="l"/>
                <a:tab pos="7978775" algn="l"/>
                <a:tab pos="8893175" algn="l"/>
                <a:tab pos="9807575" algn="l"/>
              </a:tabLst>
            </a:pPr>
            <a:r>
              <a:rPr lang="it-IT" altLang="it-IT" sz="2400" b="1" dirty="0">
                <a:latin typeface="Arial Narrow" panose="020B0606020202030204" pitchFamily="32" charset="0"/>
                <a:ea typeface="+mn-ea"/>
                <a:cs typeface="+mn-cs"/>
              </a:rPr>
              <a:t>  </a:t>
            </a:r>
            <a:r>
              <a:rPr lang="it-IT" altLang="it-IT" sz="1800" b="1" dirty="0">
                <a:latin typeface="Arial Narrow" panose="020B0606020202030204" pitchFamily="32" charset="0"/>
                <a:ea typeface="+mn-ea"/>
                <a:cs typeface="+mn-cs"/>
              </a:rPr>
              <a:t>Le pene non possono consistere in trattamenti contrari al senso di umanità e devono tendere alla rieducazione del condannato Non è ammessa la pena di    morte</a:t>
            </a:r>
          </a:p>
        </p:txBody>
      </p:sp>
      <p:sp>
        <p:nvSpPr>
          <p:cNvPr id="25607" name="Rectangle 6"/>
          <p:cNvSpPr/>
          <p:nvPr/>
        </p:nvSpPr>
        <p:spPr>
          <a:xfrm>
            <a:off x="4724400" y="1066800"/>
            <a:ext cx="3962400" cy="7620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000" b="1" dirty="0"/>
              <a:t>           </a:t>
            </a:r>
            <a:r>
              <a:rPr lang="it-IT" altLang="it-IT" sz="2400" b="1" dirty="0"/>
              <a:t>Costituzione italiana</a:t>
            </a:r>
          </a:p>
        </p:txBody>
      </p:sp>
      <p:sp>
        <p:nvSpPr>
          <p:cNvPr id="25608" name="Rectangle 7"/>
          <p:cNvSpPr/>
          <p:nvPr/>
        </p:nvSpPr>
        <p:spPr>
          <a:xfrm>
            <a:off x="381000" y="1066800"/>
            <a:ext cx="3962400" cy="7620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11272" name="Rectangle 8"/>
          <p:cNvSpPr>
            <a:spLocks noGrp="1" noChangeArrowheads="1"/>
          </p:cNvSpPr>
          <p:nvPr>
            <p:ph sz="half" idx="2" hasCustomPrompt="1"/>
          </p:nvPr>
        </p:nvSpPr>
        <p:spPr>
          <a:xfrm>
            <a:off x="2667000" y="152400"/>
            <a:ext cx="3657600" cy="762000"/>
          </a:xfrm>
          <a:solidFill>
            <a:srgbClr val="FFFFCC"/>
          </a:solidFill>
        </p:spPr>
        <p:txBody>
          <a:bodyPr vert="horz" wrap="square" lIns="90000" tIns="46800" rIns="90000" bIns="46800" numCol="1" anchor="ctr" anchorCtr="0" compatLnSpc="1"/>
          <a:lstStyle/>
          <a:p>
            <a:pPr marL="0" marR="0" lvl="0" indent="0" algn="ctr"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3600" b="1" i="0" u="none" strike="noStrike" kern="0" cap="none" spc="0" normalizeH="0" baseline="0" noProof="0">
                <a:ln>
                  <a:noFill/>
                </a:ln>
                <a:solidFill>
                  <a:srgbClr val="000000"/>
                </a:solidFill>
                <a:effectLst/>
                <a:uLnTx/>
                <a:uFillTx/>
                <a:latin typeface="+mn-lt"/>
                <a:ea typeface="+mn-ea"/>
                <a:cs typeface="+mn-cs"/>
              </a:rPr>
              <a:t>DIGNITÀ</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DDDDDD"/>
            </a:gs>
            <a:gs pos="50000">
              <a:srgbClr val="FFFFFF"/>
            </a:gs>
            <a:gs pos="100000">
              <a:srgbClr val="DDDDDD"/>
            </a:gs>
          </a:gsLst>
          <a:lin ang="5400000" scaled="1"/>
          <a:tileRect/>
        </a:gradFill>
        <a:effectLst/>
      </p:bgPr>
    </p:bg>
    <p:spTree>
      <p:nvGrpSpPr>
        <p:cNvPr id="1" name=""/>
        <p:cNvGrpSpPr/>
        <p:nvPr/>
      </p:nvGrpSpPr>
      <p:grpSpPr>
        <a:xfrm>
          <a:off x="0" y="0"/>
          <a:ext cx="0" cy="0"/>
          <a:chOff x="0" y="0"/>
          <a:chExt cx="0" cy="0"/>
        </a:xfrm>
      </p:grpSpPr>
      <p:sp>
        <p:nvSpPr>
          <p:cNvPr id="4097" name="Rectangle 1"/>
          <p:cNvSpPr>
            <a:spLocks noGrp="1"/>
          </p:cNvSpPr>
          <p:nvPr>
            <p:ph type="title" hasCustomPrompt="1"/>
          </p:nvPr>
        </p:nvSpPr>
        <p:spPr>
          <a:xfrm>
            <a:off x="685800" y="609600"/>
            <a:ext cx="7772400" cy="1066800"/>
          </a:xfrm>
          <a:solidFill>
            <a:srgbClr val="FFFFCC">
              <a:alpha val="100000"/>
            </a:srgbClr>
          </a:solidFill>
          <a:ln w="38160">
            <a:solidFill>
              <a:srgbClr val="000000">
                <a:alpha val="100000"/>
              </a:srgbClr>
            </a:solidFill>
            <a:miter lim="800000"/>
          </a:ln>
          <a:effectLst>
            <a:outerShdw dist="107933" dir="18900000" algn="ctr" rotWithShape="0">
              <a:srgbClr val="808080">
                <a:alpha val="100000"/>
              </a:srgbClr>
            </a:outerShdw>
          </a:effectLst>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Istituzioni  principali della UE</a:t>
            </a:r>
          </a:p>
        </p:txBody>
      </p:sp>
      <p:sp>
        <p:nvSpPr>
          <p:cNvPr id="4098" name="Rectangle 2"/>
          <p:cNvSpPr>
            <a:spLocks noGrp="1"/>
          </p:cNvSpPr>
          <p:nvPr>
            <p:ph idx="1" hasCustomPrompt="1"/>
          </p:nvPr>
        </p:nvSpPr>
        <p:spPr>
          <a:xfrm>
            <a:off x="762000" y="2362200"/>
            <a:ext cx="7772400" cy="4035425"/>
          </a:xfrm>
          <a:ln/>
        </p:spPr>
        <p:txBody>
          <a:bodyPr vert="horz" wrap="square" lIns="90000" tIns="46800" rIns="90000" bIns="46800" anchor="t" anchorCtr="0"/>
          <a:lstStyle/>
          <a:p>
            <a:pPr marL="341630" indent="-341630" algn="ctr" defTabSz="449580">
              <a:lnSpc>
                <a:spcPct val="120000"/>
              </a:lnSpc>
              <a:spcBef>
                <a:spcPts val="700"/>
              </a:spcBef>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800" b="1" u="sng" dirty="0"/>
              <a:t>IL PARLAMENTO EUROPEO</a:t>
            </a:r>
          </a:p>
          <a:p>
            <a:pPr marL="341630" indent="-341630" algn="ctr" defTabSz="449580">
              <a:lnSpc>
                <a:spcPct val="120000"/>
              </a:lnSpc>
              <a:spcBef>
                <a:spcPts val="700"/>
              </a:spcBef>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800" b="1" u="sng" dirty="0"/>
              <a:t>IL CONSIGLIO EUROPEO</a:t>
            </a:r>
          </a:p>
          <a:p>
            <a:pPr marL="341630" indent="-341630" algn="ctr" defTabSz="449580">
              <a:lnSpc>
                <a:spcPct val="120000"/>
              </a:lnSpc>
              <a:spcBef>
                <a:spcPts val="700"/>
              </a:spcBef>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800" b="1" u="sng" dirty="0"/>
              <a:t>LA COMMISSIONE EUROPEA</a:t>
            </a:r>
          </a:p>
          <a:p>
            <a:pPr marL="341630" indent="-341630" algn="ctr" defTabSz="449580">
              <a:lnSpc>
                <a:spcPct val="120000"/>
              </a:lnSpc>
              <a:spcBef>
                <a:spcPts val="700"/>
              </a:spcBef>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800" b="1" u="sng" dirty="0"/>
              <a:t>CORTE DI GIUSTIZIA DELLE COMUNITA’ EUROPEE</a:t>
            </a:r>
          </a:p>
          <a:p>
            <a:pPr marL="341630" indent="-341630" algn="ctr" defTabSz="449580">
              <a:lnSpc>
                <a:spcPct val="120000"/>
              </a:lnSpc>
              <a:spcBef>
                <a:spcPts val="700"/>
              </a:spcBef>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800" b="1" u="sng" dirty="0"/>
              <a:t>BANCA CENTRALE EUROPEA</a:t>
            </a:r>
          </a:p>
          <a:p>
            <a:pPr marL="341630" indent="-341630" algn="ctr" defTabSz="449580">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altLang="it-IT" sz="2800" b="1" u="sng" dirty="0"/>
          </a:p>
        </p:txBody>
      </p:sp>
      <p:sp>
        <p:nvSpPr>
          <p:cNvPr id="5124" name="Rectangle 3"/>
          <p:cNvSpPr/>
          <p:nvPr/>
        </p:nvSpPr>
        <p:spPr>
          <a:xfrm>
            <a:off x="762000" y="2362200"/>
            <a:ext cx="7848600" cy="3657600"/>
          </a:xfrm>
          <a:prstGeom prst="rect">
            <a:avLst/>
          </a:prstGeom>
          <a:noFill/>
          <a:ln w="38160" cap="flat" cmpd="sng">
            <a:solidFill>
              <a:srgbClr val="000000"/>
            </a:solidFill>
            <a:prstDash val="solid"/>
            <a:miter/>
            <a:headEnd type="none" w="med" len="med"/>
            <a:tailEnd type="none" w="med" len="med"/>
          </a:ln>
          <a:effectLst>
            <a:outerShdw dist="107933" dir="2699999" algn="ctr" rotWithShape="0">
              <a:srgbClr val="808080"/>
            </a:outerShdw>
          </a:effectLst>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additive="repl">
                                        <p:cTn id="6" dur="1" fill="hold">
                                          <p:stCondLst>
                                            <p:cond delay="0"/>
                                          </p:stCondLst>
                                        </p:cTn>
                                        <p:tgtEl>
                                          <p:spTgt spid="4097"/>
                                        </p:tgtEl>
                                        <p:attrNameLst>
                                          <p:attrName>style.visibility</p:attrName>
                                        </p:attrNameLst>
                                      </p:cBhvr>
                                      <p:to>
                                        <p:strVal val="visible"/>
                                      </p:to>
                                    </p:set>
                                    <p:animEffect transition="in" filter="wipe(up)">
                                      <p:cBhvr additive="repl">
                                        <p:cTn id="7" dur="500"/>
                                        <p:tgtEl>
                                          <p:spTgt spid="4097"/>
                                        </p:tgtEl>
                                      </p:cBhvr>
                                    </p:animEffect>
                                  </p:childTnLst>
                                </p:cTn>
                              </p:par>
                            </p:childTnLst>
                          </p:cTn>
                        </p:par>
                        <p:par>
                          <p:cTn id="8" fill="hold">
                            <p:stCondLst>
                              <p:cond delay="500"/>
                            </p:stCondLst>
                            <p:childTnLst>
                              <p:par>
                                <p:cTn id="9" presetID="22" presetClass="entr" presetSubtype="8" fill="hold" nodeType="afterEffect">
                                  <p:stCondLst>
                                    <p:cond delay="0"/>
                                  </p:stCondLst>
                                  <p:iterate type="wd">
                                    <p:tmPct val="60000"/>
                                  </p:iterate>
                                  <p:childTnLst>
                                    <p:set>
                                      <p:cBhvr additive="repl">
                                        <p:cTn id="10" dur="1" fill="hold">
                                          <p:stCondLst>
                                            <p:cond delay="0"/>
                                          </p:stCondLst>
                                        </p:cTn>
                                        <p:tgtEl>
                                          <p:spTgt spid="4098"/>
                                        </p:tgtEl>
                                        <p:attrNameLst>
                                          <p:attrName>style.visibility</p:attrName>
                                        </p:attrNameLst>
                                      </p:cBhvr>
                                      <p:to>
                                        <p:strVal val="visible"/>
                                      </p:to>
                                    </p:set>
                                    <p:animEffect transition="in" filter="wipe(left)">
                                      <p:cBhvr additive="repl">
                                        <p:cTn id="11"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B2B2B2"/>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27650" name="Rectangle 1"/>
          <p:cNvSpPr/>
          <p:nvPr/>
        </p:nvSpPr>
        <p:spPr>
          <a:xfrm>
            <a:off x="4800600" y="1981200"/>
            <a:ext cx="3886200" cy="44196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7651" name="Rectangle 2"/>
          <p:cNvSpPr/>
          <p:nvPr/>
        </p:nvSpPr>
        <p:spPr>
          <a:xfrm>
            <a:off x="381000" y="1981200"/>
            <a:ext cx="3962400" cy="44196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7652" name="Rectangle 3"/>
          <p:cNvSpPr/>
          <p:nvPr/>
        </p:nvSpPr>
        <p:spPr>
          <a:xfrm>
            <a:off x="4573588" y="2787650"/>
            <a:ext cx="180975" cy="642938"/>
          </a:xfrm>
          <a:prstGeom prst="rect">
            <a:avLst/>
          </a:prstGeom>
          <a:noFill/>
          <a:ln w="9525">
            <a:noFill/>
          </a:ln>
        </p:spPr>
        <p:txBody>
          <a:bodyPr wrap="none"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27653" name="Rectangle 4"/>
          <p:cNvSpPr/>
          <p:nvPr/>
        </p:nvSpPr>
        <p:spPr>
          <a:xfrm>
            <a:off x="4724400" y="1219200"/>
            <a:ext cx="3962400" cy="6858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000" b="1" dirty="0"/>
              <a:t>           </a:t>
            </a:r>
            <a:r>
              <a:rPr lang="it-IT" altLang="it-IT" sz="2400" b="1" dirty="0"/>
              <a:t>Costituzione italiana</a:t>
            </a:r>
          </a:p>
        </p:txBody>
      </p:sp>
      <p:sp>
        <p:nvSpPr>
          <p:cNvPr id="27654" name="Rectangle 5"/>
          <p:cNvSpPr/>
          <p:nvPr/>
        </p:nvSpPr>
        <p:spPr>
          <a:xfrm>
            <a:off x="381000" y="1219200"/>
            <a:ext cx="39624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27655" name="Rectangle 6"/>
          <p:cNvSpPr/>
          <p:nvPr/>
        </p:nvSpPr>
        <p:spPr>
          <a:xfrm>
            <a:off x="304800" y="228600"/>
            <a:ext cx="8534400" cy="62484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7656" name="Rectangle 7"/>
          <p:cNvSpPr>
            <a:spLocks noGrp="1"/>
          </p:cNvSpPr>
          <p:nvPr>
            <p:ph type="title" hasCustomPrompt="1"/>
          </p:nvPr>
        </p:nvSpPr>
        <p:spPr>
          <a:xfrm>
            <a:off x="2667000" y="152400"/>
            <a:ext cx="3657600" cy="7620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DIGNITÀ</a:t>
            </a:r>
          </a:p>
        </p:txBody>
      </p:sp>
      <p:sp>
        <p:nvSpPr>
          <p:cNvPr id="27657" name="Rectangle 8"/>
          <p:cNvSpPr/>
          <p:nvPr/>
        </p:nvSpPr>
        <p:spPr>
          <a:xfrm>
            <a:off x="457200" y="2057400"/>
            <a:ext cx="3810000" cy="43434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dirty="0">
                <a:latin typeface="Arial Black" panose="020B0A04020102020204" pitchFamily="32" charset="0"/>
              </a:rPr>
              <a:t>Art. 3</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Ogni individuo ha diritto alla propria integrità fisica e psichica. Consenso libero e informato</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Divieto delle pratiche eugenetiche</a:t>
            </a:r>
          </a:p>
          <a:p>
            <a:pPr marL="342900" lvl="0" indent="-340995" defTabSz="449580">
              <a:lnSpc>
                <a:spcPct val="2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Divieto della clonazione riproduttiva degli esseri viventi</a:t>
            </a:r>
          </a:p>
        </p:txBody>
      </p:sp>
      <p:sp>
        <p:nvSpPr>
          <p:cNvPr id="27658" name="Rectangle 9"/>
          <p:cNvSpPr/>
          <p:nvPr/>
        </p:nvSpPr>
        <p:spPr>
          <a:xfrm>
            <a:off x="4572000" y="23622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27659" name="Rectangle 10"/>
          <p:cNvSpPr/>
          <p:nvPr/>
        </p:nvSpPr>
        <p:spPr>
          <a:xfrm>
            <a:off x="4800600" y="1981200"/>
            <a:ext cx="3886200" cy="44196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11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dirty="0">
                <a:latin typeface="Arial Black" panose="020B0A04020102020204" pitchFamily="32" charset="0"/>
              </a:rPr>
              <a:t>Art.</a:t>
            </a:r>
            <a:r>
              <a:rPr lang="it-IT" altLang="it-IT" dirty="0">
                <a:latin typeface="Arial Black" panose="020B0A04020102020204" pitchFamily="32" charset="0"/>
              </a:rPr>
              <a:t> </a:t>
            </a:r>
            <a:r>
              <a:rPr lang="it-IT" altLang="it-IT" sz="2400" dirty="0">
                <a:latin typeface="Arial Black" panose="020B0A04020102020204" pitchFamily="32" charset="0"/>
              </a:rPr>
              <a:t>32</a:t>
            </a:r>
            <a:r>
              <a:rPr lang="it-IT" altLang="it-IT" sz="2400" b="1" dirty="0">
                <a:latin typeface="Arial" panose="020B0604020202020204" pitchFamily="34" charset="0"/>
              </a:rPr>
              <a:t> </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La Repubblica tutela la salute come fondamentale diritto dell’individuo e interesse della collettività e garantisce cure gratuite agli indigenti. </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Nessuno può essere obbligato ad un determinato trattamento sanitario se non per disposizione di legge.</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La legge non può in nessun caso violare i limiti imposti dal rispetto della persona umana.</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a:p>
            <a:pPr marL="342900" lvl="0" indent="-34099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DDDDDD"/>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29698" name="Rectangle 1"/>
          <p:cNvSpPr/>
          <p:nvPr/>
        </p:nvSpPr>
        <p:spPr>
          <a:xfrm>
            <a:off x="4754563" y="2108200"/>
            <a:ext cx="3886200" cy="41910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9699" name="Rectangle 2"/>
          <p:cNvSpPr/>
          <p:nvPr/>
        </p:nvSpPr>
        <p:spPr>
          <a:xfrm>
            <a:off x="381000" y="2057400"/>
            <a:ext cx="3886200" cy="42672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9700" name="Rectangle 3"/>
          <p:cNvSpPr/>
          <p:nvPr/>
        </p:nvSpPr>
        <p:spPr>
          <a:xfrm>
            <a:off x="4724400" y="1295400"/>
            <a:ext cx="3962400" cy="609600"/>
          </a:xfrm>
          <a:prstGeom prst="rect">
            <a:avLst/>
          </a:prstGeom>
          <a:gradFill rotWithShape="0">
            <a:gsLst>
              <a:gs pos="0">
                <a:srgbClr val="FFFFFF"/>
              </a:gs>
              <a:gs pos="50000">
                <a:srgbClr val="FFFFCC"/>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CEDU</a:t>
            </a:r>
          </a:p>
        </p:txBody>
      </p:sp>
      <p:sp>
        <p:nvSpPr>
          <p:cNvPr id="29701" name="Rectangle 4"/>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9702" name="Rectangle 5"/>
          <p:cNvSpPr/>
          <p:nvPr/>
        </p:nvSpPr>
        <p:spPr>
          <a:xfrm>
            <a:off x="228600" y="304800"/>
            <a:ext cx="86106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9703" name="Rectangle 6"/>
          <p:cNvSpPr>
            <a:spLocks noGrp="1"/>
          </p:cNvSpPr>
          <p:nvPr>
            <p:ph type="title" hasCustomPrompt="1"/>
          </p:nvPr>
        </p:nvSpPr>
        <p:spPr>
          <a:xfrm>
            <a:off x="2667000" y="219075"/>
            <a:ext cx="3657600" cy="703263"/>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4000" b="1" dirty="0"/>
              <a:t>  LIBERTÀ</a:t>
            </a:r>
          </a:p>
        </p:txBody>
      </p:sp>
      <p:sp>
        <p:nvSpPr>
          <p:cNvPr id="29704" name="Rectangle 7"/>
          <p:cNvSpPr>
            <a:spLocks noGrp="1"/>
          </p:cNvSpPr>
          <p:nvPr>
            <p:ph idx="1" hasCustomPrompt="1"/>
          </p:nvPr>
        </p:nvSpPr>
        <p:spPr>
          <a:xfrm>
            <a:off x="457200" y="2057400"/>
            <a:ext cx="3657600" cy="43434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2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dirty="0">
                <a:latin typeface="Arial Black" panose="020B0A04020102020204" pitchFamily="32" charset="0"/>
              </a:rPr>
              <a:t>Art. 7</a:t>
            </a:r>
          </a:p>
          <a:p>
            <a:pPr indent="-340995" defTabSz="449580">
              <a:lnSpc>
                <a:spcPct val="3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Ogni individuo ha diritto al rispetto della propria vita privata e familiare, del proprio domicilio e delle sue </a:t>
            </a:r>
            <a:r>
              <a:rPr lang="it-IT" altLang="it-IT" sz="1800" b="1" u="sng" dirty="0">
                <a:latin typeface="Arial Narrow" panose="020B0606020202030204" pitchFamily="32" charset="0"/>
              </a:rPr>
              <a:t>comunicazioni</a:t>
            </a:r>
          </a:p>
        </p:txBody>
      </p:sp>
      <p:sp>
        <p:nvSpPr>
          <p:cNvPr id="29705" name="Rectangle 8"/>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29706" name="Rectangle 9"/>
          <p:cNvSpPr/>
          <p:nvPr/>
        </p:nvSpPr>
        <p:spPr>
          <a:xfrm>
            <a:off x="4572000" y="19050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29707" name="Rectangle 10"/>
          <p:cNvSpPr/>
          <p:nvPr/>
        </p:nvSpPr>
        <p:spPr>
          <a:xfrm>
            <a:off x="4953000" y="2057400"/>
            <a:ext cx="3505200" cy="42672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panose="020B0604020202020204" pitchFamily="34"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dirty="0">
                <a:latin typeface="Arial Black" panose="020B0A04020102020204" pitchFamily="32" charset="0"/>
              </a:rPr>
              <a:t>Art.</a:t>
            </a:r>
            <a:r>
              <a:rPr lang="it-IT" altLang="it-IT" dirty="0">
                <a:latin typeface="Arial Black" panose="020B0A04020102020204" pitchFamily="32" charset="0"/>
              </a:rPr>
              <a:t> </a:t>
            </a:r>
            <a:r>
              <a:rPr lang="it-IT" altLang="it-IT" sz="2400" dirty="0">
                <a:latin typeface="Arial Black" panose="020B0A04020102020204" pitchFamily="32" charset="0"/>
              </a:rPr>
              <a:t>8</a:t>
            </a:r>
            <a:r>
              <a:rPr lang="it-IT" altLang="it-IT" sz="2400" b="1" dirty="0">
                <a:latin typeface="Arial" panose="020B0604020202020204" pitchFamily="34" charset="0"/>
              </a:rPr>
              <a:t> </a:t>
            </a:r>
          </a:p>
          <a:p>
            <a:pPr marL="342900" lvl="0" indent="-340995" defTabSz="449580">
              <a:lnSpc>
                <a:spcPct val="1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Ogni persona ha diritto al rispetto della sua vita privata e familiare, del suo domicilio e della sua corrispondenza</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a:p>
            <a:pPr marL="342900" lvl="0" indent="-34099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p:txBody>
      </p:sp>
      <p:sp>
        <p:nvSpPr>
          <p:cNvPr id="29708" name="Rectangle 11"/>
          <p:cNvSpPr/>
          <p:nvPr/>
        </p:nvSpPr>
        <p:spPr>
          <a:xfrm>
            <a:off x="381000" y="1295400"/>
            <a:ext cx="3886200" cy="6096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DDDDDD"/>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31746" name="Rectangle 1"/>
          <p:cNvSpPr/>
          <p:nvPr/>
        </p:nvSpPr>
        <p:spPr>
          <a:xfrm>
            <a:off x="4724400" y="1066800"/>
            <a:ext cx="3810000" cy="762000"/>
          </a:xfrm>
          <a:prstGeom prst="rect">
            <a:avLst/>
          </a:prstGeom>
          <a:gradFill rotWithShape="0">
            <a:gsLst>
              <a:gs pos="0">
                <a:srgbClr val="FFFFFF"/>
              </a:gs>
              <a:gs pos="50000">
                <a:srgbClr val="FFCC99"/>
              </a:gs>
              <a:gs pos="100000">
                <a:srgbClr val="FFFFFF"/>
              </a:gs>
            </a:gsLst>
            <a:lin ang="10800000" scaled="1"/>
            <a:tileRect/>
          </a:gradFill>
          <a:ln w="9525">
            <a:noFill/>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defTabSz="449580" eaLnBrk="1">
              <a:lnSpc>
                <a:spcPct val="180000"/>
              </a:lnSpc>
              <a:spcBef>
                <a:spcPct val="0"/>
              </a:spcBef>
              <a:tabLst>
                <a:tab pos="723900" algn="l"/>
                <a:tab pos="1447800" algn="l"/>
                <a:tab pos="2171700" algn="l"/>
                <a:tab pos="2895600" algn="l"/>
                <a:tab pos="3619500" algn="l"/>
              </a:tabLst>
            </a:pPr>
            <a:r>
              <a:rPr lang="it-IT" altLang="it-IT" sz="1800" b="1" dirty="0"/>
              <a:t>CE Trattato</a:t>
            </a:r>
          </a:p>
        </p:txBody>
      </p:sp>
      <p:sp>
        <p:nvSpPr>
          <p:cNvPr id="31747" name="Rectangle 2"/>
          <p:cNvSpPr/>
          <p:nvPr/>
        </p:nvSpPr>
        <p:spPr>
          <a:xfrm>
            <a:off x="4724400" y="1066800"/>
            <a:ext cx="3810000" cy="762000"/>
          </a:xfrm>
          <a:prstGeom prst="rect">
            <a:avLst/>
          </a:prstGeom>
          <a:no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1748" name="Rectangle 3"/>
          <p:cNvSpPr/>
          <p:nvPr/>
        </p:nvSpPr>
        <p:spPr>
          <a:xfrm>
            <a:off x="4800600" y="2057400"/>
            <a:ext cx="3733800" cy="4267200"/>
          </a:xfrm>
          <a:prstGeom prst="rect">
            <a:avLst/>
          </a:prstGeom>
          <a:solidFill>
            <a:srgbClr val="FFCC99"/>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1749" name="Rectangle 4"/>
          <p:cNvSpPr/>
          <p:nvPr/>
        </p:nvSpPr>
        <p:spPr>
          <a:xfrm>
            <a:off x="433388" y="1979613"/>
            <a:ext cx="3886200" cy="44196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1750" name="Rectangle 5"/>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1751" name="Rectangle 6"/>
          <p:cNvSpPr/>
          <p:nvPr/>
        </p:nvSpPr>
        <p:spPr>
          <a:xfrm>
            <a:off x="3048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1752" name="Rectangle 7"/>
          <p:cNvSpPr>
            <a:spLocks noGrp="1"/>
          </p:cNvSpPr>
          <p:nvPr>
            <p:ph type="title" hasCustomPrompt="1"/>
          </p:nvPr>
        </p:nvSpPr>
        <p:spPr>
          <a:xfrm>
            <a:off x="2514600" y="219075"/>
            <a:ext cx="4114800" cy="703263"/>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4000" b="1" dirty="0"/>
              <a:t>LIBERTÀ</a:t>
            </a:r>
          </a:p>
        </p:txBody>
      </p:sp>
      <p:sp>
        <p:nvSpPr>
          <p:cNvPr id="31753" name="Rectangle 8"/>
          <p:cNvSpPr>
            <a:spLocks noGrp="1"/>
          </p:cNvSpPr>
          <p:nvPr>
            <p:ph idx="1" hasCustomPrompt="1"/>
          </p:nvPr>
        </p:nvSpPr>
        <p:spPr>
          <a:xfrm>
            <a:off x="762000" y="1676400"/>
            <a:ext cx="3352800" cy="47244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Art. 8</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Ogni individuo ha diritto alla protezione dei dati di carattere personale che lo riguardano</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...Ogni individuo ha il diritto di accedere ai dati raccolti che lo riguardano e di ottenerne la rettifica</a:t>
            </a:r>
          </a:p>
        </p:txBody>
      </p:sp>
      <p:sp>
        <p:nvSpPr>
          <p:cNvPr id="31754" name="Rectangle 9"/>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31755" name="Rectangle 10"/>
          <p:cNvSpPr/>
          <p:nvPr/>
        </p:nvSpPr>
        <p:spPr>
          <a:xfrm>
            <a:off x="539750" y="1079500"/>
            <a:ext cx="3962400" cy="762000"/>
          </a:xfrm>
          <a:prstGeom prst="rect">
            <a:avLst/>
          </a:prstGeom>
          <a:solidFill>
            <a:srgbClr val="CCFFCC"/>
          </a:solidFill>
          <a:ln w="324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2000" b="1" dirty="0"/>
          </a:p>
          <a:p>
            <a:pPr marL="0" lvl="0" indent="0" defTabSz="449580" eaLnBrk="1">
              <a:lnSpc>
                <a:spcPct val="180000"/>
              </a:lnSpc>
              <a:spcBef>
                <a:spcPct val="0"/>
              </a:spcBef>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000" b="1" dirty="0"/>
              <a:t>         </a:t>
            </a:r>
            <a:r>
              <a:rPr lang="it-IT" altLang="it-IT" sz="2400" b="1" dirty="0"/>
              <a:t>Ca</a:t>
            </a:r>
            <a:r>
              <a:rPr lang="it-IT" altLang="it-IT" sz="1800" b="1" dirty="0"/>
              <a:t>rta dei diritti                                        </a:t>
            </a:r>
          </a:p>
          <a:p>
            <a:pPr marL="0" lvl="0" indent="0"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1800" b="1" dirty="0"/>
              <a:t>			</a:t>
            </a:r>
            <a:r>
              <a:rPr lang="it-IT" altLang="it-IT" sz="2400" b="1" dirty="0"/>
              <a:t>		      </a:t>
            </a:r>
          </a:p>
          <a:p>
            <a:pPr marL="0" lvl="0" indent="0"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               			</a:t>
            </a:r>
            <a:r>
              <a:rPr lang="it-IT" altLang="it-IT" sz="2000" b="1" dirty="0"/>
              <a:t>           </a:t>
            </a:r>
          </a:p>
        </p:txBody>
      </p:sp>
      <p:sp>
        <p:nvSpPr>
          <p:cNvPr id="31756" name="Rectangle 11"/>
          <p:cNvSpPr/>
          <p:nvPr/>
        </p:nvSpPr>
        <p:spPr>
          <a:xfrm>
            <a:off x="4800600" y="1981200"/>
            <a:ext cx="3733800" cy="4419600"/>
          </a:xfrm>
          <a:prstGeom prst="rect">
            <a:avLst/>
          </a:prstGeom>
          <a:gradFill rotWithShape="0">
            <a:gsLst>
              <a:gs pos="0">
                <a:srgbClr val="FFFFFF"/>
              </a:gs>
              <a:gs pos="50000">
                <a:srgbClr val="FFCC99"/>
              </a:gs>
              <a:gs pos="100000">
                <a:srgbClr val="FFFFFF"/>
              </a:gs>
            </a:gsLst>
            <a:lin ang="10800000" scaled="1"/>
            <a:tileRect/>
          </a:gra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2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Art. 286</a:t>
            </a:r>
          </a:p>
          <a:p>
            <a:pPr marL="342900" lvl="0" indent="-340995" defTabSz="449580">
              <a:lnSpc>
                <a:spcPct val="3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A  decorrere dal 1 o gennaio 1999 gli atti comunitari sulla protezione delle persone fisiche, con riguardo al trattamento dei dati personali nonché alla libera circolazione di tali dati si applicano alle istituzioni e agli organismi istituiti dal presente trattato.</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DDDDDD"/>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33794" name="Rectangle 1"/>
          <p:cNvSpPr/>
          <p:nvPr/>
        </p:nvSpPr>
        <p:spPr>
          <a:xfrm>
            <a:off x="4802188" y="2160588"/>
            <a:ext cx="3657600" cy="41910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3795" name="Rectangle 2"/>
          <p:cNvSpPr/>
          <p:nvPr/>
        </p:nvSpPr>
        <p:spPr>
          <a:xfrm>
            <a:off x="381000" y="2133600"/>
            <a:ext cx="3886200" cy="41910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3796"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3797"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3798" name="Rectangle 5"/>
          <p:cNvSpPr>
            <a:spLocks noGrp="1"/>
          </p:cNvSpPr>
          <p:nvPr>
            <p:ph type="title" hasCustomPrompt="1"/>
          </p:nvPr>
        </p:nvSpPr>
        <p:spPr>
          <a:xfrm>
            <a:off x="2667000" y="228600"/>
            <a:ext cx="3733800" cy="685800"/>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LIBERTÀ</a:t>
            </a:r>
          </a:p>
        </p:txBody>
      </p:sp>
      <p:sp>
        <p:nvSpPr>
          <p:cNvPr id="33799" name="Rectangle 6"/>
          <p:cNvSpPr>
            <a:spLocks noGrp="1"/>
          </p:cNvSpPr>
          <p:nvPr>
            <p:ph idx="1" hasCustomPrompt="1"/>
          </p:nvPr>
        </p:nvSpPr>
        <p:spPr>
          <a:xfrm>
            <a:off x="539750" y="2339975"/>
            <a:ext cx="3505200" cy="3886200"/>
          </a:xfrm>
          <a:ln/>
        </p:spPr>
        <p:txBody>
          <a:bodyPr vert="horz" wrap="square" lIns="90000" tIns="46800" rIns="90000" bIns="46800" anchor="t" anchorCtr="0"/>
          <a:lstStyle/>
          <a:p>
            <a:pPr indent="-340995" defTabSz="449580">
              <a:lnSpc>
                <a:spcPct val="17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dirty="0">
                <a:latin typeface="Arial Black" panose="020B0A04020102020204" pitchFamily="32" charset="0"/>
              </a:rPr>
              <a:t>Art. 9</a:t>
            </a:r>
          </a:p>
          <a:p>
            <a:pPr indent="-340995" defTabSz="449580">
              <a:lnSpc>
                <a:spcPct val="8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Il diritto di sposarsi e il diritto di costituire una famiglia sono garantiti secondo le leggi nazionali che ne disciplinano l’esercizio.</a:t>
            </a:r>
          </a:p>
        </p:txBody>
      </p:sp>
      <p:sp>
        <p:nvSpPr>
          <p:cNvPr id="33800"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33801"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33802" name="Rectangle 9"/>
          <p:cNvSpPr/>
          <p:nvPr/>
        </p:nvSpPr>
        <p:spPr>
          <a:xfrm>
            <a:off x="4800600" y="2209800"/>
            <a:ext cx="3657600" cy="4191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dirty="0">
                <a:latin typeface="Arial Black" panose="020B0A04020102020204" pitchFamily="32" charset="0"/>
              </a:rPr>
              <a:t>Art. 12</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a:t>
            </a:r>
            <a:r>
              <a:rPr lang="it-IT" altLang="it-IT" sz="1800" b="1" u="sng" dirty="0">
                <a:latin typeface="Arial Narrow" panose="020B0606020202030204" pitchFamily="32" charset="0"/>
              </a:rPr>
              <a:t>l’uomo e la donna</a:t>
            </a:r>
            <a:r>
              <a:rPr lang="it-IT" altLang="it-IT" sz="1800" b="1" dirty="0">
                <a:latin typeface="Arial Narrow" panose="020B0606020202030204" pitchFamily="32" charset="0"/>
              </a:rPr>
              <a:t> hanno il diritto di sposarsi e di fondare una famiglia secondo le leggi nazionali che regolano l’esercizio di tale diritto.</a:t>
            </a:r>
          </a:p>
        </p:txBody>
      </p:sp>
      <p:sp>
        <p:nvSpPr>
          <p:cNvPr id="33803" name="Rectangle 10"/>
          <p:cNvSpPr/>
          <p:nvPr/>
        </p:nvSpPr>
        <p:spPr>
          <a:xfrm>
            <a:off x="304800" y="12192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33804" name="Rectangle 11"/>
          <p:cNvSpPr/>
          <p:nvPr/>
        </p:nvSpPr>
        <p:spPr>
          <a:xfrm>
            <a:off x="4648200" y="1219200"/>
            <a:ext cx="3886200" cy="685800"/>
          </a:xfrm>
          <a:prstGeom prst="rect">
            <a:avLst/>
          </a:prstGeom>
          <a:gradFill rotWithShape="0">
            <a:gsLst>
              <a:gs pos="0">
                <a:srgbClr val="FFFFFF"/>
              </a:gs>
              <a:gs pos="50000">
                <a:srgbClr val="FFFFCC"/>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CEDU</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DDDDDD"/>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35842" name="Rectangle 1"/>
          <p:cNvSpPr/>
          <p:nvPr/>
        </p:nvSpPr>
        <p:spPr>
          <a:xfrm>
            <a:off x="4648200" y="1905000"/>
            <a:ext cx="3886200" cy="44196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5843" name="Rectangle 2"/>
          <p:cNvSpPr/>
          <p:nvPr/>
        </p:nvSpPr>
        <p:spPr>
          <a:xfrm>
            <a:off x="381000" y="1905000"/>
            <a:ext cx="3886200" cy="44196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5844"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5845"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5846" name="Rectangle 5"/>
          <p:cNvSpPr>
            <a:spLocks noGrp="1"/>
          </p:cNvSpPr>
          <p:nvPr>
            <p:ph type="title" hasCustomPrompt="1"/>
          </p:nvPr>
        </p:nvSpPr>
        <p:spPr>
          <a:xfrm>
            <a:off x="2895600" y="212725"/>
            <a:ext cx="3581400" cy="642938"/>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LIBERTÀ</a:t>
            </a:r>
          </a:p>
        </p:txBody>
      </p:sp>
      <p:sp>
        <p:nvSpPr>
          <p:cNvPr id="35847" name="Rectangle 6"/>
          <p:cNvSpPr>
            <a:spLocks noGrp="1"/>
          </p:cNvSpPr>
          <p:nvPr>
            <p:ph idx="1" hasCustomPrompt="1"/>
          </p:nvPr>
        </p:nvSpPr>
        <p:spPr>
          <a:xfrm>
            <a:off x="609600" y="2057400"/>
            <a:ext cx="3505200" cy="43434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dirty="0">
                <a:latin typeface="Arial Black" panose="020B0A04020102020204" pitchFamily="32" charset="0"/>
              </a:rPr>
              <a:t>Art. 10</a:t>
            </a:r>
          </a:p>
          <a:p>
            <a:pPr indent="-340995" defTabSz="449580">
              <a:lnSpc>
                <a:spcPct val="7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Ogni individuo ha diritto alla libertà di pensiero, di coscienza e di religione...</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2  Il diritto all’</a:t>
            </a:r>
            <a:r>
              <a:rPr lang="it-IT" altLang="it-IT" sz="1800" b="1" u="sng" dirty="0">
                <a:latin typeface="Arial Narrow" panose="020B0606020202030204" pitchFamily="32" charset="0"/>
              </a:rPr>
              <a:t>obiezione di coscienza </a:t>
            </a:r>
            <a:r>
              <a:rPr lang="it-IT" altLang="it-IT" sz="1800" b="1" dirty="0">
                <a:latin typeface="Arial Narrow" panose="020B0606020202030204" pitchFamily="32" charset="0"/>
              </a:rPr>
              <a:t>è riconosciuto secondo le leggi nazionali che ne disciplinano l’esercizio</a:t>
            </a:r>
          </a:p>
        </p:txBody>
      </p:sp>
      <p:sp>
        <p:nvSpPr>
          <p:cNvPr id="35848"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35849"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35850" name="Rectangle 9"/>
          <p:cNvSpPr/>
          <p:nvPr/>
        </p:nvSpPr>
        <p:spPr>
          <a:xfrm>
            <a:off x="4800600" y="1981200"/>
            <a:ext cx="3581400" cy="43434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dirty="0">
                <a:latin typeface="Arial Black" panose="020B0A04020102020204" pitchFamily="32" charset="0"/>
              </a:rPr>
              <a:t>Art. 9</a:t>
            </a:r>
          </a:p>
          <a:p>
            <a:pPr marL="342900" lvl="0" indent="-340995" defTabSz="449580">
              <a:lnSpc>
                <a:spcPct val="5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3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Ogni persona ha diritto alla libertà di pensiero, di coscienza e di religione...</a:t>
            </a: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2  Tale libertà può essere oggetto di restrizioni…per la protezione dell’ordine pubblico, della salute o della morale pubblica...</a:t>
            </a:r>
          </a:p>
          <a:p>
            <a:pPr marL="342900" lvl="0" indent="-34099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p:txBody>
      </p:sp>
      <p:sp>
        <p:nvSpPr>
          <p:cNvPr id="35851" name="Rectangle 10"/>
          <p:cNvSpPr/>
          <p:nvPr/>
        </p:nvSpPr>
        <p:spPr>
          <a:xfrm>
            <a:off x="4572000" y="990600"/>
            <a:ext cx="3962400" cy="685800"/>
          </a:xfrm>
          <a:prstGeom prst="rect">
            <a:avLst/>
          </a:prstGeom>
          <a:gradFill rotWithShape="0">
            <a:gsLst>
              <a:gs pos="0">
                <a:srgbClr val="FFFFFF"/>
              </a:gs>
              <a:gs pos="50000">
                <a:srgbClr val="FFFFCC"/>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CEDU</a:t>
            </a:r>
          </a:p>
        </p:txBody>
      </p:sp>
      <p:sp>
        <p:nvSpPr>
          <p:cNvPr id="35852" name="Rectangle 11"/>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EAEAEA"/>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37890" name="Rectangle 1"/>
          <p:cNvSpPr/>
          <p:nvPr/>
        </p:nvSpPr>
        <p:spPr>
          <a:xfrm>
            <a:off x="4572000" y="1905000"/>
            <a:ext cx="3886200" cy="44196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7891" name="Rectangle 2"/>
          <p:cNvSpPr/>
          <p:nvPr/>
        </p:nvSpPr>
        <p:spPr>
          <a:xfrm>
            <a:off x="381000" y="1905000"/>
            <a:ext cx="3962400" cy="43434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7892"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7893"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7894" name="Rectangle 5"/>
          <p:cNvSpPr>
            <a:spLocks noGrp="1"/>
          </p:cNvSpPr>
          <p:nvPr>
            <p:ph type="title" hasCustomPrompt="1"/>
          </p:nvPr>
        </p:nvSpPr>
        <p:spPr>
          <a:xfrm>
            <a:off x="2743200" y="228600"/>
            <a:ext cx="3657600" cy="685800"/>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LIBERTÀ</a:t>
            </a:r>
          </a:p>
        </p:txBody>
      </p:sp>
      <p:sp>
        <p:nvSpPr>
          <p:cNvPr id="37895" name="Rectangle 6"/>
          <p:cNvSpPr>
            <a:spLocks noGrp="1"/>
          </p:cNvSpPr>
          <p:nvPr>
            <p:ph idx="1" hasCustomPrompt="1"/>
          </p:nvPr>
        </p:nvSpPr>
        <p:spPr>
          <a:xfrm>
            <a:off x="457200" y="1905000"/>
            <a:ext cx="3657600" cy="44958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dirty="0">
                <a:latin typeface="Arial Black" panose="020B0A04020102020204" pitchFamily="32" charset="0"/>
              </a:rPr>
              <a:t>Art. 11</a:t>
            </a:r>
          </a:p>
          <a:p>
            <a:pPr indent="-340995" defTabSz="449580">
              <a:lnSpc>
                <a:spcPct val="6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Ogni </a:t>
            </a:r>
            <a:r>
              <a:rPr lang="it-IT" altLang="it-IT" sz="1800" b="1" u="sng" dirty="0">
                <a:latin typeface="Arial Narrow" panose="020B0606020202030204" pitchFamily="32" charset="0"/>
              </a:rPr>
              <a:t>individuo</a:t>
            </a:r>
            <a:r>
              <a:rPr lang="it-IT" altLang="it-IT" sz="1800" b="1" dirty="0">
                <a:latin typeface="Arial Narrow" panose="020B0606020202030204" pitchFamily="32" charset="0"/>
              </a:rPr>
              <a:t> ha diritto alla libertà di espressione…di opinione…di ricevere o di comunicare  informazioni o idee senza che vi possa essere ingerenza...</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2   </a:t>
            </a:r>
            <a:r>
              <a:rPr lang="it-IT" altLang="it-IT" sz="1800" b="1" u="sng" dirty="0">
                <a:latin typeface="Arial Narrow" panose="020B0606020202030204" pitchFamily="32" charset="0"/>
              </a:rPr>
              <a:t>La libertà dei media e il loro pluralismo sono rispettati</a:t>
            </a:r>
          </a:p>
        </p:txBody>
      </p:sp>
      <p:sp>
        <p:nvSpPr>
          <p:cNvPr id="37896" name="Rectangle 7"/>
          <p:cNvSpPr/>
          <p:nvPr/>
        </p:nvSpPr>
        <p:spPr>
          <a:xfrm>
            <a:off x="4953000" y="9144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37897"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37898" name="Rectangle 9"/>
          <p:cNvSpPr/>
          <p:nvPr/>
        </p:nvSpPr>
        <p:spPr>
          <a:xfrm>
            <a:off x="4648200" y="1905000"/>
            <a:ext cx="38100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dirty="0">
                <a:latin typeface="Arial Black" panose="020B0A04020102020204" pitchFamily="32" charset="0"/>
              </a:rPr>
              <a:t>Art. 10</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2 L’esercizio di queste libertà…può essere sottoposto a...restrizioni o sanzioni…per la sicurezza nazionale, l’integrità territoriale o l’ordine pubblico, la prevenzione dei reati, la protezione della salute…della reputazione o dei diritti altrui... </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37899" name="Rectangle 10"/>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37900" name="Rectangle 11"/>
          <p:cNvSpPr/>
          <p:nvPr/>
        </p:nvSpPr>
        <p:spPr>
          <a:xfrm>
            <a:off x="4572000" y="990600"/>
            <a:ext cx="3962400" cy="685800"/>
          </a:xfrm>
          <a:prstGeom prst="rect">
            <a:avLst/>
          </a:prstGeom>
          <a:gradFill rotWithShape="0">
            <a:gsLst>
              <a:gs pos="0">
                <a:srgbClr val="FFFFFF"/>
              </a:gs>
              <a:gs pos="50000">
                <a:srgbClr val="FFFFCC"/>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CEDU</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EAEAEA"/>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39938" name="Rectangle 1"/>
          <p:cNvSpPr/>
          <p:nvPr/>
        </p:nvSpPr>
        <p:spPr>
          <a:xfrm>
            <a:off x="4572000" y="1752600"/>
            <a:ext cx="3886200" cy="46482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9939" name="Rectangle 2"/>
          <p:cNvSpPr/>
          <p:nvPr/>
        </p:nvSpPr>
        <p:spPr>
          <a:xfrm>
            <a:off x="381000" y="1752600"/>
            <a:ext cx="3962400" cy="46482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9940"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9941"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9942" name="Rectangle 5"/>
          <p:cNvSpPr>
            <a:spLocks noGrp="1"/>
          </p:cNvSpPr>
          <p:nvPr>
            <p:ph type="title" hasCustomPrompt="1"/>
          </p:nvPr>
        </p:nvSpPr>
        <p:spPr>
          <a:xfrm>
            <a:off x="2819400" y="228600"/>
            <a:ext cx="3581400" cy="685800"/>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LIBERTÀ</a:t>
            </a:r>
          </a:p>
        </p:txBody>
      </p:sp>
      <p:sp>
        <p:nvSpPr>
          <p:cNvPr id="39943" name="Rectangle 6"/>
          <p:cNvSpPr>
            <a:spLocks noGrp="1"/>
          </p:cNvSpPr>
          <p:nvPr>
            <p:ph idx="1" hasCustomPrompt="1"/>
          </p:nvPr>
        </p:nvSpPr>
        <p:spPr>
          <a:xfrm>
            <a:off x="360363" y="1979613"/>
            <a:ext cx="3962400" cy="44958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dirty="0">
                <a:latin typeface="Arial Black" panose="020B0A04020102020204" pitchFamily="32" charset="0"/>
              </a:rPr>
              <a:t>Art. 12</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1 </a:t>
            </a:r>
            <a:r>
              <a:rPr lang="it-IT" altLang="it-IT" sz="1800" b="1" dirty="0">
                <a:latin typeface="Arial Narrow" panose="020B0606020202030204" pitchFamily="32" charset="0"/>
              </a:rPr>
              <a:t>Ogni </a:t>
            </a:r>
            <a:r>
              <a:rPr lang="it-IT" altLang="it-IT" sz="1800" b="1" u="sng" dirty="0">
                <a:latin typeface="Arial Narrow" panose="020B0606020202030204" pitchFamily="32" charset="0"/>
              </a:rPr>
              <a:t>individuo</a:t>
            </a:r>
            <a:r>
              <a:rPr lang="it-IT" altLang="it-IT" sz="1800" b="1" dirty="0">
                <a:latin typeface="Arial Narrow" panose="020B0606020202030204" pitchFamily="32" charset="0"/>
              </a:rPr>
              <a:t> ha diritto alla libertà di riunione pacifica e alla libertà di associazione </a:t>
            </a:r>
            <a:r>
              <a:rPr lang="it-IT" altLang="it-IT" sz="1800" b="1" u="sng" dirty="0">
                <a:latin typeface="Arial Narrow" panose="020B0606020202030204" pitchFamily="32" charset="0"/>
              </a:rPr>
              <a:t>a tutti i livelli</a:t>
            </a:r>
            <a:r>
              <a:rPr lang="it-IT" altLang="it-IT" sz="1800" b="1" dirty="0">
                <a:latin typeface="Arial Narrow" panose="020B0606020202030204" pitchFamily="32" charset="0"/>
              </a:rPr>
              <a:t>, segnatamente in campo politico, sindacale e civico...</a:t>
            </a: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2  I partiti politici a livello dell’Unione contribuiscono a esprimere la volontà politica dei </a:t>
            </a:r>
            <a:r>
              <a:rPr lang="it-IT" altLang="it-IT" sz="1800" b="1" u="sng" dirty="0">
                <a:latin typeface="Arial Narrow" panose="020B0606020202030204" pitchFamily="32" charset="0"/>
              </a:rPr>
              <a:t>cittadini </a:t>
            </a:r>
            <a:r>
              <a:rPr lang="it-IT" altLang="it-IT" sz="1800" b="1" dirty="0">
                <a:latin typeface="Arial Narrow" panose="020B0606020202030204" pitchFamily="32" charset="0"/>
              </a:rPr>
              <a:t>dell’unione</a:t>
            </a:r>
          </a:p>
        </p:txBody>
      </p:sp>
      <p:sp>
        <p:nvSpPr>
          <p:cNvPr id="39944"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39945" name="Rectangle 8"/>
          <p:cNvSpPr/>
          <p:nvPr/>
        </p:nvSpPr>
        <p:spPr>
          <a:xfrm>
            <a:off x="4572000" y="1752600"/>
            <a:ext cx="38100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39946" name="Rectangle 9"/>
          <p:cNvSpPr/>
          <p:nvPr/>
        </p:nvSpPr>
        <p:spPr>
          <a:xfrm>
            <a:off x="4572000" y="1905000"/>
            <a:ext cx="3886200" cy="38862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11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dirty="0">
                <a:latin typeface="Arial Black" panose="020B0A04020102020204" pitchFamily="32" charset="0"/>
              </a:rPr>
              <a:t>Art. 191</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I partiti politici a livello europeo sono un importante fattore per l'integrazione in seno all'Unione. Essi contribuiscono a formare una coscienza europea e ad esprimere la volontà politica dei cittadini dell'Unione.</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39947" name="Rectangle 10"/>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39948" name="Rectangle 11"/>
          <p:cNvSpPr/>
          <p:nvPr/>
        </p:nvSpPr>
        <p:spPr>
          <a:xfrm>
            <a:off x="4572000" y="990600"/>
            <a:ext cx="3962400" cy="685800"/>
          </a:xfrm>
          <a:prstGeom prst="rect">
            <a:avLst/>
          </a:prstGeom>
          <a:gradFill rotWithShape="0">
            <a:gsLst>
              <a:gs pos="0">
                <a:srgbClr val="FFFFFF"/>
              </a:gs>
              <a:gs pos="50000">
                <a:srgbClr val="FFFFCC"/>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EAEAEA"/>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41986" name="Rectangle 1"/>
          <p:cNvSpPr/>
          <p:nvPr/>
        </p:nvSpPr>
        <p:spPr>
          <a:xfrm>
            <a:off x="4572000" y="1752600"/>
            <a:ext cx="3886200" cy="46482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1987" name="Rectangle 2"/>
          <p:cNvSpPr/>
          <p:nvPr/>
        </p:nvSpPr>
        <p:spPr>
          <a:xfrm>
            <a:off x="381000" y="1828800"/>
            <a:ext cx="3886200" cy="45720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1988" name="Rectangle 3"/>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1989" name="Rectangle 4"/>
          <p:cNvSpPr>
            <a:spLocks noGrp="1"/>
          </p:cNvSpPr>
          <p:nvPr>
            <p:ph type="title" hasCustomPrompt="1"/>
          </p:nvPr>
        </p:nvSpPr>
        <p:spPr>
          <a:xfrm>
            <a:off x="2819400" y="228600"/>
            <a:ext cx="3505200" cy="685800"/>
          </a:xfrm>
          <a:gradFill rotWithShape="0">
            <a:gsLst>
              <a:gs pos="0">
                <a:srgbClr val="FFFFFF">
                  <a:alpha val="100000"/>
                </a:srgbClr>
              </a:gs>
              <a:gs pos="50000">
                <a:srgbClr val="FFFFCC">
                  <a:alpha val="100000"/>
                </a:srgbClr>
              </a:gs>
              <a:gs pos="100000">
                <a:srgbClr val="FFFFFF">
                  <a:alpha val="100000"/>
                </a:srgbClr>
              </a:gs>
            </a:gsLst>
            <a:lin ang="108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LIBERTÀ</a:t>
            </a:r>
          </a:p>
        </p:txBody>
      </p:sp>
      <p:sp>
        <p:nvSpPr>
          <p:cNvPr id="41990" name="Rectangle 5"/>
          <p:cNvSpPr>
            <a:spLocks noGrp="1"/>
          </p:cNvSpPr>
          <p:nvPr>
            <p:ph idx="1" hasCustomPrompt="1"/>
          </p:nvPr>
        </p:nvSpPr>
        <p:spPr>
          <a:xfrm>
            <a:off x="539750" y="1979613"/>
            <a:ext cx="3505200" cy="38862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dirty="0">
                <a:latin typeface="Arial Black" panose="020B0A04020102020204" pitchFamily="32" charset="0"/>
              </a:rPr>
              <a:t>Art. 16</a:t>
            </a:r>
          </a:p>
          <a:p>
            <a:pPr indent="-340995" defTabSz="449580">
              <a:lnSpc>
                <a:spcPct val="2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11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E’ riconosciuta la libertà d’impresa conformemente al diritto comunitario e alle legislazioni e prassi nazionali.</a:t>
            </a:r>
          </a:p>
        </p:txBody>
      </p:sp>
      <p:sp>
        <p:nvSpPr>
          <p:cNvPr id="41991" name="Rectangle 6"/>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41992" name="Rectangle 7"/>
          <p:cNvSpPr/>
          <p:nvPr/>
        </p:nvSpPr>
        <p:spPr>
          <a:xfrm>
            <a:off x="4500563" y="1852613"/>
            <a:ext cx="3886200" cy="42672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dirty="0">
                <a:latin typeface="Arial Black" panose="020B0A04020102020204" pitchFamily="32" charset="0"/>
              </a:rPr>
              <a:t>Art. 41</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L’iniziativa economica è libera</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Non può svolgersi in contrasto con </a:t>
            </a:r>
            <a:r>
              <a:rPr lang="it-IT" altLang="it-IT" sz="1800" b="1" u="sng" dirty="0">
                <a:latin typeface="Arial Narrow" panose="020B0606020202030204" pitchFamily="32" charset="0"/>
              </a:rPr>
              <a:t>l’utilità sociale</a:t>
            </a:r>
            <a:r>
              <a:rPr lang="it-IT" altLang="it-IT" sz="1800" b="1" dirty="0">
                <a:latin typeface="Arial Narrow" panose="020B0606020202030204" pitchFamily="32" charset="0"/>
              </a:rPr>
              <a:t> o in modo da recare danno alla sicurezza, alla libertà, alla </a:t>
            </a:r>
            <a:r>
              <a:rPr lang="it-IT" altLang="it-IT" sz="1800" b="1" u="sng" dirty="0">
                <a:latin typeface="Arial Narrow" panose="020B0606020202030204" pitchFamily="32" charset="0"/>
              </a:rPr>
              <a:t>dignità umana</a:t>
            </a:r>
            <a:r>
              <a:rPr lang="it-IT" altLang="it-IT" sz="1800" b="1" dirty="0">
                <a:latin typeface="Arial Narrow" panose="020B0606020202030204" pitchFamily="32" charset="0"/>
              </a:rPr>
              <a:t>.</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La legge determina i programmi e i controlli... perché l’attività economica pubblica e privata possa essere indirizzata e coordinata a </a:t>
            </a:r>
            <a:r>
              <a:rPr lang="it-IT" altLang="it-IT" sz="1800" b="1" u="sng" dirty="0">
                <a:latin typeface="Arial Narrow" panose="020B0606020202030204" pitchFamily="32" charset="0"/>
              </a:rPr>
              <a:t>fini sociali</a:t>
            </a:r>
          </a:p>
        </p:txBody>
      </p:sp>
      <p:sp>
        <p:nvSpPr>
          <p:cNvPr id="41993" name="Rectangle 8"/>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41994" name="Rectangle 9"/>
          <p:cNvSpPr/>
          <p:nvPr/>
        </p:nvSpPr>
        <p:spPr>
          <a:xfrm>
            <a:off x="4572000" y="990600"/>
            <a:ext cx="3962400" cy="685800"/>
          </a:xfrm>
          <a:prstGeom prst="rect">
            <a:avLst/>
          </a:prstGeom>
          <a:gradFill rotWithShape="0">
            <a:gsLst>
              <a:gs pos="0">
                <a:srgbClr val="FFFFFF"/>
              </a:gs>
              <a:gs pos="50000">
                <a:srgbClr val="FFFFCC"/>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Costituzione italiana</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50000">
              <a:srgbClr val="EAEAEA"/>
            </a:gs>
            <a:gs pos="100000">
              <a:srgbClr val="CCECFF"/>
            </a:gs>
          </a:gsLst>
          <a:lin ang="10800000" scaled="1"/>
          <a:tileRect/>
        </a:gradFill>
        <a:effectLst/>
      </p:bgPr>
    </p:bg>
    <p:spTree>
      <p:nvGrpSpPr>
        <p:cNvPr id="1" name=""/>
        <p:cNvGrpSpPr/>
        <p:nvPr/>
      </p:nvGrpSpPr>
      <p:grpSpPr>
        <a:xfrm>
          <a:off x="0" y="0"/>
          <a:ext cx="0" cy="0"/>
          <a:chOff x="0" y="0"/>
          <a:chExt cx="0" cy="0"/>
        </a:xfrm>
      </p:grpSpPr>
      <p:sp>
        <p:nvSpPr>
          <p:cNvPr id="44034" name="Rectangle 1"/>
          <p:cNvSpPr/>
          <p:nvPr/>
        </p:nvSpPr>
        <p:spPr>
          <a:xfrm>
            <a:off x="4500563" y="1979613"/>
            <a:ext cx="3962400" cy="44958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4035" name="Rectangle 2"/>
          <p:cNvSpPr/>
          <p:nvPr/>
        </p:nvSpPr>
        <p:spPr>
          <a:xfrm>
            <a:off x="304800" y="1905000"/>
            <a:ext cx="4114800" cy="44958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4036"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4037"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0485" name="Rectangle 5"/>
          <p:cNvSpPr>
            <a:spLocks noGrp="1" noChangeArrowheads="1"/>
          </p:cNvSpPr>
          <p:nvPr>
            <p:ph type="title" hasCustomPrompt="1"/>
          </p:nvPr>
        </p:nvSpPr>
        <p:spPr>
          <a:xfrm>
            <a:off x="381000" y="1981200"/>
            <a:ext cx="4038600" cy="4267200"/>
          </a:xfrm>
        </p:spPr>
        <p:txBody>
          <a:bodyPr vert="horz" wrap="square" lIns="90000" tIns="46800" rIns="90000" bIns="46800" numCol="1" anchor="t" anchorCtr="0" compatLnSpc="1"/>
          <a:lstStyle/>
          <a:p>
            <a:pPr marL="342900" marR="0" lvl="0" indent="-341630" algn="l" defTabSz="449580" rtl="0" eaLnBrk="0" fontAlgn="base" latinLnBrk="0" hangingPunct="0">
              <a:lnSpc>
                <a:spcPct val="100000"/>
              </a:lnSpc>
              <a:spcBef>
                <a:spcPts val="600"/>
              </a:spcBef>
              <a:spcAft>
                <a:spcPct val="0"/>
              </a:spcAft>
              <a:buClrTx/>
              <a:buSzPct val="100000"/>
              <a:buFontTx/>
              <a:buNone/>
              <a:tabLst>
                <a:tab pos="912495" algn="l"/>
                <a:tab pos="1826895" algn="l"/>
                <a:tab pos="2741295" algn="l"/>
                <a:tab pos="3655695" algn="l"/>
                <a:tab pos="4570095" algn="l"/>
                <a:tab pos="5484495" algn="l"/>
                <a:tab pos="6398895" algn="l"/>
                <a:tab pos="7313295" algn="l"/>
                <a:tab pos="8227695" algn="l"/>
                <a:tab pos="9142095" algn="l"/>
                <a:tab pos="10056495" algn="l"/>
              </a:tabLst>
              <a:defRPr/>
            </a:pPr>
            <a:endParaRPr kumimoji="0" lang="it-IT" sz="2400" b="1" i="0" u="none" strike="noStrike" kern="0" cap="none" spc="0" normalizeH="0" baseline="0" noProof="0">
              <a:ln>
                <a:noFill/>
              </a:ln>
              <a:solidFill>
                <a:srgbClr val="000000"/>
              </a:solidFill>
              <a:effectLst/>
              <a:uLnTx/>
              <a:uFillTx/>
              <a:latin typeface="Arial Narrow" panose="020B0606020202030204" pitchFamily="32" charset="0"/>
              <a:ea typeface="+mj-ea"/>
              <a:cs typeface="+mj-cs"/>
            </a:endParaRPr>
          </a:p>
          <a:p>
            <a:pPr marL="342900" marR="0" lvl="0" indent="-341630" algn="l" defTabSz="449580" rtl="0" eaLnBrk="0" fontAlgn="base" latinLnBrk="0" hangingPunct="0">
              <a:lnSpc>
                <a:spcPct val="100000"/>
              </a:lnSpc>
              <a:spcBef>
                <a:spcPts val="600"/>
              </a:spcBef>
              <a:spcAft>
                <a:spcPct val="0"/>
              </a:spcAft>
              <a:buClrTx/>
              <a:buSzPct val="100000"/>
              <a:buFontTx/>
              <a:buNone/>
              <a:tabLst>
                <a:tab pos="912495" algn="l"/>
                <a:tab pos="1826895" algn="l"/>
                <a:tab pos="2741295" algn="l"/>
                <a:tab pos="3655695" algn="l"/>
                <a:tab pos="4570095" algn="l"/>
                <a:tab pos="5484495" algn="l"/>
                <a:tab pos="6398895" algn="l"/>
                <a:tab pos="7313295" algn="l"/>
                <a:tab pos="8227695" algn="l"/>
                <a:tab pos="9142095" algn="l"/>
                <a:tab pos="10056495" algn="l"/>
              </a:tabLst>
              <a:defRPr/>
            </a:pPr>
            <a:r>
              <a:rPr kumimoji="0" lang="it-IT" sz="20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Art. 18</a:t>
            </a:r>
          </a:p>
          <a:p>
            <a:pPr marL="342900" marR="0" lvl="0" indent="-341630" algn="l" defTabSz="449580" rtl="0" eaLnBrk="0" fontAlgn="base" latinLnBrk="0" hangingPunct="0">
              <a:lnSpc>
                <a:spcPct val="100000"/>
              </a:lnSpc>
              <a:spcBef>
                <a:spcPts val="600"/>
              </a:spcBef>
              <a:spcAft>
                <a:spcPct val="0"/>
              </a:spcAft>
              <a:buClrTx/>
              <a:buSzPct val="100000"/>
              <a:buFontTx/>
              <a:buNone/>
              <a:tabLst>
                <a:tab pos="912495" algn="l"/>
                <a:tab pos="1826895" algn="l"/>
                <a:tab pos="2741295" algn="l"/>
                <a:tab pos="3655695" algn="l"/>
                <a:tab pos="4570095" algn="l"/>
                <a:tab pos="5484495" algn="l"/>
                <a:tab pos="6398895" algn="l"/>
                <a:tab pos="7313295" algn="l"/>
                <a:tab pos="8227695" algn="l"/>
                <a:tab pos="9142095" algn="l"/>
                <a:tab pos="10056495" algn="l"/>
              </a:tabLst>
              <a:defRPr/>
            </a:pPr>
            <a:r>
              <a:rPr kumimoji="0" lang="it-IT" sz="20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1</a:t>
            </a:r>
            <a:r>
              <a:rPr kumimoji="0" lang="it-IT" sz="24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  </a:t>
            </a: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Il diritto d’asilo è garantito nel rispetto delle norme stabilite dalla Convenzione di ginevra del 28/07/1951 e dal protocollo del 31/1/1967, relativi allo status dei rifugiati, e a norma del trattato che istituisce la Comunità europea</a:t>
            </a:r>
          </a:p>
        </p:txBody>
      </p:sp>
      <p:sp>
        <p:nvSpPr>
          <p:cNvPr id="44039" name="Rectangle 6"/>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44040" name="Rectangle 7"/>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44041" name="Rectangle 8"/>
          <p:cNvSpPr/>
          <p:nvPr/>
        </p:nvSpPr>
        <p:spPr>
          <a:xfrm>
            <a:off x="4648200" y="1981200"/>
            <a:ext cx="3810000" cy="42672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Narrow" panose="020B0606020202030204" pitchFamily="32" charset="0"/>
              </a:rPr>
              <a:t>Titolo IV</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80000"/>
              </a:lnSpc>
              <a:spcBef>
                <a:spcPts val="600"/>
              </a:spcBef>
              <a:buFont typeface="Arial Narrow" panose="020B0606020202030204" pitchFamily="32"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Libera circolazione delle persone</a:t>
            </a:r>
          </a:p>
          <a:p>
            <a:pPr marL="342900" lvl="0" indent="-340995" defTabSz="449580">
              <a:lnSpc>
                <a:spcPct val="80000"/>
              </a:lnSpc>
              <a:spcBef>
                <a:spcPts val="600"/>
              </a:spcBef>
              <a:buFont typeface="Arial Narrow" panose="020B0606020202030204" pitchFamily="32"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Controllo delle frontiere esterne</a:t>
            </a:r>
          </a:p>
          <a:p>
            <a:pPr marL="342900" lvl="0" indent="-340995" defTabSz="449580">
              <a:lnSpc>
                <a:spcPct val="80000"/>
              </a:lnSpc>
              <a:spcBef>
                <a:spcPts val="600"/>
              </a:spcBef>
              <a:buFont typeface="Arial Narrow" panose="020B0606020202030204" pitchFamily="32"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Asilo, immigrazione e tutela dei diritti dei cittadini di paesi terzi</a:t>
            </a:r>
          </a:p>
          <a:p>
            <a:pPr marL="342900" lvl="0" indent="-340995" defTabSz="449580">
              <a:lnSpc>
                <a:spcPct val="80000"/>
              </a:lnSpc>
              <a:spcBef>
                <a:spcPts val="600"/>
              </a:spcBef>
              <a:buFont typeface="Arial Narrow" panose="020B0606020202030204" pitchFamily="32"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Cooperazione giudiziaria in materia civile</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p:txBody>
      </p:sp>
      <p:sp>
        <p:nvSpPr>
          <p:cNvPr id="44042" name="Rectangle 9"/>
          <p:cNvSpPr/>
          <p:nvPr/>
        </p:nvSpPr>
        <p:spPr>
          <a:xfrm>
            <a:off x="2819400" y="228600"/>
            <a:ext cx="3505200" cy="685800"/>
          </a:xfrm>
          <a:prstGeom prst="rect">
            <a:avLst/>
          </a:prstGeom>
          <a:gradFill rotWithShape="0">
            <a:gsLst>
              <a:gs pos="0">
                <a:srgbClr val="FFFFFF"/>
              </a:gs>
              <a:gs pos="50000">
                <a:srgbClr val="FFFFCC"/>
              </a:gs>
              <a:gs pos="100000">
                <a:srgbClr val="FFFFFF"/>
              </a:gs>
            </a:gsLst>
            <a:lin ang="10800000" scaled="1"/>
            <a:tileRect/>
          </a:gradFill>
          <a:ln w="9525">
            <a:noFill/>
          </a:ln>
        </p:spPr>
        <p:txBody>
          <a:bodyPr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LIBERTÀ</a:t>
            </a:r>
          </a:p>
        </p:txBody>
      </p:sp>
      <p:sp>
        <p:nvSpPr>
          <p:cNvPr id="44043" name="Rectangle 10"/>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44044" name="Rectangle 11"/>
          <p:cNvSpPr/>
          <p:nvPr/>
        </p:nvSpPr>
        <p:spPr>
          <a:xfrm>
            <a:off x="4572000" y="990600"/>
            <a:ext cx="3962400" cy="762000"/>
          </a:xfrm>
          <a:prstGeom prst="rect">
            <a:avLst/>
          </a:prstGeom>
          <a:gradFill rotWithShape="0">
            <a:gsLst>
              <a:gs pos="0">
                <a:srgbClr val="FFFFFF"/>
              </a:gs>
              <a:gs pos="50000">
                <a:srgbClr val="FFFFCC"/>
              </a:gs>
              <a:gs pos="100000">
                <a:srgbClr val="FFFFFF"/>
              </a:gs>
            </a:gsLst>
            <a:lin ang="108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lnSpc>
                <a:spcPct val="9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a:p>
            <a:pPr marL="0" lvl="0" indent="0" algn="ctr" defTabSz="449580">
              <a:lnSpc>
                <a:spcPct val="9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2400" b="1" dirty="0"/>
          </a:p>
        </p:txBody>
      </p:sp>
      <p:sp>
        <p:nvSpPr>
          <p:cNvPr id="44045" name="AutoShape 12">
            <a:hlinkClick r:id="rId3" action="ppaction://hlinksldjump"/>
          </p:cNvPr>
          <p:cNvSpPr/>
          <p:nvPr/>
        </p:nvSpPr>
        <p:spPr>
          <a:xfrm>
            <a:off x="8305800" y="6172200"/>
            <a:ext cx="457200" cy="457200"/>
          </a:xfrm>
          <a:prstGeom prst="actionButtonBackPrevious">
            <a:avLst/>
          </a:prstGeom>
          <a:gradFill rotWithShape="0">
            <a:gsLst>
              <a:gs pos="0">
                <a:srgbClr val="75755E"/>
              </a:gs>
              <a:gs pos="50000">
                <a:srgbClr val="FFFFCC"/>
              </a:gs>
              <a:gs pos="100000">
                <a:srgbClr val="75755E"/>
              </a:gs>
            </a:gsLst>
            <a:lin ang="54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46082" name="Rectangle 1"/>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6083" name="Rectangle 2"/>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6084" name="Rectangle 3"/>
          <p:cNvSpPr>
            <a:spLocks noGrp="1"/>
          </p:cNvSpPr>
          <p:nvPr>
            <p:ph type="title" hasCustomPrompt="1"/>
          </p:nvPr>
        </p:nvSpPr>
        <p:spPr>
          <a:xfrm>
            <a:off x="2590800" y="219075"/>
            <a:ext cx="3657600" cy="703263"/>
          </a:xfrm>
          <a:gradFill rotWithShape="0">
            <a:gsLst>
              <a:gs pos="0">
                <a:srgbClr val="FFFFFF">
                  <a:alpha val="100000"/>
                </a:srgbClr>
              </a:gs>
              <a:gs pos="50000">
                <a:srgbClr val="FFCC99">
                  <a:alpha val="100000"/>
                </a:srgbClr>
              </a:gs>
              <a:gs pos="100000">
                <a:srgbClr val="FFFFFF">
                  <a:alpha val="100000"/>
                </a:srgbClr>
              </a:gs>
            </a:gsLst>
            <a:lin ang="135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4000" b="1" dirty="0"/>
              <a:t>Uguaglianza</a:t>
            </a:r>
          </a:p>
        </p:txBody>
      </p:sp>
      <p:sp>
        <p:nvSpPr>
          <p:cNvPr id="46085" name="Rectangle 4"/>
          <p:cNvSpPr>
            <a:spLocks noGrp="1"/>
          </p:cNvSpPr>
          <p:nvPr>
            <p:ph idx="1" hasCustomPrompt="1"/>
          </p:nvPr>
        </p:nvSpPr>
        <p:spPr>
          <a:xfrm>
            <a:off x="381000" y="1905000"/>
            <a:ext cx="3810000" cy="4572000"/>
          </a:xfrm>
          <a:solidFill>
            <a:srgbClr val="CCFFCC">
              <a:alpha val="100000"/>
            </a:srgbClr>
          </a:solidFill>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b="1" dirty="0">
                <a:latin typeface="Arial Narrow" panose="020B0606020202030204" pitchFamily="32" charset="0"/>
              </a:rPr>
              <a:t>Art. 21</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1 </a:t>
            </a:r>
            <a:r>
              <a:rPr lang="it-IT" altLang="it-IT" sz="1800" b="1" dirty="0">
                <a:latin typeface="Arial Narrow" panose="020B0606020202030204" pitchFamily="32" charset="0"/>
              </a:rPr>
              <a:t>E’ vietata qualsiasi forma di discriminazione fondata, </a:t>
            </a:r>
            <a:r>
              <a:rPr lang="it-IT" altLang="it-IT" sz="1800" b="1" u="sng" dirty="0">
                <a:latin typeface="Arial Narrow" panose="020B0606020202030204" pitchFamily="32" charset="0"/>
              </a:rPr>
              <a:t>in particolare, </a:t>
            </a:r>
            <a:r>
              <a:rPr lang="it-IT" altLang="it-IT" sz="1800" b="1" dirty="0">
                <a:latin typeface="Arial Narrow" panose="020B0606020202030204" pitchFamily="32" charset="0"/>
              </a:rPr>
              <a:t>sul sesso, la razza, il colore della pelle o l’origine etnica o sociale, le </a:t>
            </a:r>
            <a:r>
              <a:rPr lang="it-IT" altLang="it-IT" sz="1800" b="1" u="sng" dirty="0">
                <a:latin typeface="Arial Narrow" panose="020B0606020202030204" pitchFamily="32" charset="0"/>
              </a:rPr>
              <a:t>caratteristiche genetiche</a:t>
            </a:r>
            <a:r>
              <a:rPr lang="it-IT" altLang="it-IT" sz="1800" b="1" dirty="0">
                <a:latin typeface="Arial Narrow" panose="020B0606020202030204" pitchFamily="32" charset="0"/>
              </a:rPr>
              <a:t>, la lingua…le opinioni politiche…l’appartenenza ad una minoranza nazionale, il patrimonio... </a:t>
            </a:r>
          </a:p>
        </p:txBody>
      </p:sp>
      <p:sp>
        <p:nvSpPr>
          <p:cNvPr id="46086" name="Rectangle 5"/>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46087" name="Rectangle 6"/>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46088" name="Rectangle 7"/>
          <p:cNvSpPr/>
          <p:nvPr/>
        </p:nvSpPr>
        <p:spPr>
          <a:xfrm>
            <a:off x="4572000" y="1905000"/>
            <a:ext cx="3886200" cy="4495800"/>
          </a:xfrm>
          <a:prstGeom prst="rect">
            <a:avLst/>
          </a:prstGeom>
          <a:gradFill rotWithShape="0">
            <a:gsLst>
              <a:gs pos="0">
                <a:srgbClr val="FFFFFF"/>
              </a:gs>
              <a:gs pos="50000">
                <a:srgbClr val="FFCC99"/>
              </a:gs>
              <a:gs pos="100000">
                <a:srgbClr val="FFFFFF"/>
              </a:gs>
            </a:gsLst>
            <a:lin ang="13500000" scaled="1"/>
            <a:tileRect/>
          </a:gra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Narrow" panose="020B0606020202030204" pitchFamily="32" charset="0"/>
              </a:rPr>
              <a:t>Art. 13</a:t>
            </a:r>
          </a:p>
          <a:p>
            <a:pPr marL="342900" lvl="0" indent="-340995" defTabSz="449580">
              <a:lnSpc>
                <a:spcPct val="90000"/>
              </a:lnSpc>
              <a:spcBef>
                <a:spcPts val="600"/>
              </a:spcBef>
              <a:buFont typeface="Arial Narrow" panose="020B0606020202030204" pitchFamily="32"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lnSpc>
                <a:spcPct val="90000"/>
              </a:lnSpc>
              <a:spcBef>
                <a:spcPts val="600"/>
              </a:spcBef>
              <a:buFont typeface="Arial Narrow" panose="020B0606020202030204" pitchFamily="32"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il Consiglio, deliberando all'unanimità... può prendere i provvedimenti opportuni per combattere le discriminazioni fondate sul sesso, la razza o l'origine etnica, la religione o le convinzioni personali, gli handicap, l'età o le tendenze sessuali.</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46089" name="Rectangle 8"/>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46090" name="Rectangle 9"/>
          <p:cNvSpPr/>
          <p:nvPr/>
        </p:nvSpPr>
        <p:spPr>
          <a:xfrm>
            <a:off x="4572000" y="990600"/>
            <a:ext cx="3962400" cy="685800"/>
          </a:xfrm>
          <a:prstGeom prst="rect">
            <a:avLst/>
          </a:prstGeom>
          <a:gradFill rotWithShape="0">
            <a:gsLst>
              <a:gs pos="0">
                <a:srgbClr val="FFFFFF"/>
              </a:gs>
              <a:gs pos="50000">
                <a:srgbClr val="FFCC99"/>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CC"/>
            </a:gs>
            <a:gs pos="50000">
              <a:srgbClr val="C0C0C0"/>
            </a:gs>
            <a:gs pos="100000">
              <a:srgbClr val="CCFFCC"/>
            </a:gs>
          </a:gsLst>
          <a:lin ang="13500000" scaled="1"/>
          <a:tileRect/>
        </a:gradFill>
        <a:effectLst/>
      </p:bgPr>
    </p:bg>
    <p:spTree>
      <p:nvGrpSpPr>
        <p:cNvPr id="1" name=""/>
        <p:cNvGrpSpPr/>
        <p:nvPr/>
      </p:nvGrpSpPr>
      <p:grpSpPr>
        <a:xfrm>
          <a:off x="0" y="0"/>
          <a:ext cx="0" cy="0"/>
          <a:chOff x="0" y="0"/>
          <a:chExt cx="0" cy="0"/>
        </a:xfrm>
      </p:grpSpPr>
      <p:sp>
        <p:nvSpPr>
          <p:cNvPr id="7170" name="Rectangle 1"/>
          <p:cNvSpPr/>
          <p:nvPr/>
        </p:nvSpPr>
        <p:spPr>
          <a:xfrm>
            <a:off x="1371600" y="304800"/>
            <a:ext cx="6324600" cy="609600"/>
          </a:xfrm>
          <a:prstGeom prst="rect">
            <a:avLst/>
          </a:prstGeom>
          <a:gradFill rotWithShape="0">
            <a:gsLst>
              <a:gs pos="0">
                <a:srgbClr val="CCFFCC"/>
              </a:gs>
              <a:gs pos="50000">
                <a:srgbClr val="99C099"/>
              </a:gs>
              <a:gs pos="100000">
                <a:srgbClr val="CCFFCC"/>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171" name="Rectangle 2"/>
          <p:cNvSpPr/>
          <p:nvPr/>
        </p:nvSpPr>
        <p:spPr>
          <a:xfrm>
            <a:off x="685800" y="1066800"/>
            <a:ext cx="7696200" cy="5410200"/>
          </a:xfrm>
          <a:prstGeom prst="rect">
            <a:avLst/>
          </a:prstGeom>
          <a:gradFill rotWithShape="0">
            <a:gsLst>
              <a:gs pos="0">
                <a:srgbClr val="EAEAEA"/>
              </a:gs>
              <a:gs pos="50000">
                <a:srgbClr val="FFFFCC"/>
              </a:gs>
              <a:gs pos="100000">
                <a:srgbClr val="EAEAEA"/>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172" name="Rectangle 3"/>
          <p:cNvSpPr>
            <a:spLocks noGrp="1"/>
          </p:cNvSpPr>
          <p:nvPr>
            <p:ph type="title" hasCustomPrompt="1"/>
          </p:nvPr>
        </p:nvSpPr>
        <p:spPr>
          <a:xfrm>
            <a:off x="685800" y="0"/>
            <a:ext cx="7696200" cy="1066800"/>
          </a:xfrm>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it-IT" altLang="it-IT" sz="3600" b="1" dirty="0"/>
            </a:br>
            <a:r>
              <a:rPr lang="it-IT" altLang="it-IT" sz="3600" b="1" dirty="0"/>
              <a:t>Pilastri dell'Unione europea</a:t>
            </a:r>
            <a:br>
              <a:rPr lang="it-IT" altLang="it-IT" sz="3600" b="1" dirty="0"/>
            </a:br>
            <a:endParaRPr lang="it-IT" altLang="it-IT" sz="3600" b="1" dirty="0"/>
          </a:p>
        </p:txBody>
      </p:sp>
      <p:sp>
        <p:nvSpPr>
          <p:cNvPr id="7173" name="Rectangle 4"/>
          <p:cNvSpPr>
            <a:spLocks noGrp="1"/>
          </p:cNvSpPr>
          <p:nvPr>
            <p:ph idx="1" hasCustomPrompt="1"/>
          </p:nvPr>
        </p:nvSpPr>
        <p:spPr>
          <a:xfrm>
            <a:off x="685800" y="1066800"/>
            <a:ext cx="7774632" cy="5674568"/>
          </a:xfrm>
          <a:ln/>
        </p:spPr>
        <p:txBody>
          <a:bodyPr vert="horz" wrap="square" lIns="90000" tIns="46800" rIns="90000" bIns="46800" anchor="t" anchorCtr="0"/>
          <a:lstStyle/>
          <a:p>
            <a:pPr marL="341630" indent="-341630" defTabSz="449580">
              <a:spcBef>
                <a:spcPts val="500"/>
              </a:spcBef>
              <a:spcAft>
                <a:spcPts val="500"/>
              </a:spcAft>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400" dirty="0"/>
              <a:t>Nel gergo comunitario, dal Trattato di Maastricht (1992) fino alla riforma del Trattato di Lisbona (2007), si parla dei </a:t>
            </a:r>
            <a:r>
              <a:rPr lang="it-IT" altLang="it-IT" sz="2400" b="1" dirty="0"/>
              <a:t>tre pilastri </a:t>
            </a:r>
            <a:r>
              <a:rPr lang="it-IT" altLang="it-IT" sz="2400" dirty="0"/>
              <a:t>del trattato sull'Unione europea, che sono</a:t>
            </a:r>
            <a:r>
              <a:rPr lang="it-IT" altLang="it-IT" sz="2400" b="1" dirty="0"/>
              <a:t>:</a:t>
            </a:r>
          </a:p>
          <a:p>
            <a:pPr marL="341630" indent="-341630" defTabSz="449580">
              <a:lnSpc>
                <a:spcPct val="80000"/>
              </a:lnSpc>
              <a:spcBef>
                <a:spcPts val="500"/>
              </a:spcBef>
              <a:spcAft>
                <a:spcPts val="500"/>
              </a:spcAft>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400" dirty="0"/>
              <a:t>1°) La </a:t>
            </a:r>
            <a:r>
              <a:rPr lang="it-IT" altLang="it-IT" sz="2400" b="1" dirty="0"/>
              <a:t>dimensione comunitaria</a:t>
            </a:r>
            <a:r>
              <a:rPr lang="it-IT" altLang="it-IT" sz="2400" dirty="0"/>
              <a:t>, che è disciplinata dalle disposizioni previste dal Trattato istitutivo della Comunità europea, la CECA e l'EURATOM: </a:t>
            </a:r>
            <a:r>
              <a:rPr lang="it-IT" altLang="it-IT" sz="2400" b="1" dirty="0"/>
              <a:t>cittadinanza dell'Unione, politiche comunitarie, unione economica e monetaria, </a:t>
            </a:r>
            <a:r>
              <a:rPr lang="it-IT" altLang="it-IT" sz="2400" dirty="0"/>
              <a:t>ecc. </a:t>
            </a:r>
          </a:p>
          <a:p>
            <a:pPr marL="341630" indent="-341630" defTabSz="449580">
              <a:lnSpc>
                <a:spcPct val="80000"/>
              </a:lnSpc>
              <a:spcBef>
                <a:spcPts val="500"/>
              </a:spcBef>
              <a:spcAft>
                <a:spcPts val="500"/>
              </a:spcAft>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400" dirty="0"/>
              <a:t>2°) </a:t>
            </a:r>
            <a:r>
              <a:rPr lang="it-IT" altLang="it-IT" sz="2400" b="1" dirty="0"/>
              <a:t>la politica estera e di sicurezza comune</a:t>
            </a:r>
            <a:r>
              <a:rPr lang="it-IT" altLang="it-IT" sz="2400" dirty="0"/>
              <a:t>, che è retta dal Titolo V del Trattato sull'Unione europea </a:t>
            </a:r>
          </a:p>
          <a:p>
            <a:pPr marL="341630" indent="-341630" defTabSz="449580">
              <a:lnSpc>
                <a:spcPct val="80000"/>
              </a:lnSpc>
              <a:spcBef>
                <a:spcPts val="500"/>
              </a:spcBef>
              <a:spcAft>
                <a:spcPts val="500"/>
              </a:spcAft>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400" dirty="0"/>
              <a:t>3°)la </a:t>
            </a:r>
            <a:r>
              <a:rPr lang="it-IT" altLang="it-IT" sz="2400" b="1" dirty="0"/>
              <a:t>cooperazione di polizia e giudiziaria in materia penale </a:t>
            </a:r>
            <a:r>
              <a:rPr lang="it-IT" altLang="it-IT" sz="2400" dirty="0"/>
              <a:t>che è contemplata dal Titolo VI del trattato sull'Unione europea.</a:t>
            </a:r>
          </a:p>
          <a:p>
            <a:pPr marL="341630" indent="-341630" defTabSz="449580">
              <a:lnSpc>
                <a:spcPct val="80000"/>
              </a:lnSpc>
              <a:spcBef>
                <a:spcPts val="500"/>
              </a:spcBef>
              <a:spcAft>
                <a:spcPts val="500"/>
              </a:spcAft>
              <a:buFont typeface="Times New Roman" panose="02020603050405020304"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altLang="it-IT" sz="2400" b="1" dirty="0"/>
              <a:t>Il trattato di Amsterdam ha trasferito una parte dei settori contemplati dall'ex terzo pilastro al primo pilastro (libera circolazione delle persone).</a:t>
            </a:r>
          </a:p>
          <a:p>
            <a:pPr marL="341630" indent="-341630" defTabSz="449580">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altLang="it-IT" sz="2400" b="1"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CCFFFF"/>
            </a:gs>
          </a:gsLst>
          <a:lin ang="13500000" scaled="1"/>
          <a:tileRect/>
        </a:gradFill>
        <a:effectLst/>
      </p:bgPr>
    </p:bg>
    <p:spTree>
      <p:nvGrpSpPr>
        <p:cNvPr id="1" name=""/>
        <p:cNvGrpSpPr/>
        <p:nvPr/>
      </p:nvGrpSpPr>
      <p:grpSpPr>
        <a:xfrm>
          <a:off x="0" y="0"/>
          <a:ext cx="0" cy="0"/>
          <a:chOff x="0" y="0"/>
          <a:chExt cx="0" cy="0"/>
        </a:xfrm>
      </p:grpSpPr>
      <p:sp>
        <p:nvSpPr>
          <p:cNvPr id="48130" name="Rectangle 1"/>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8131" name="Rectangle 2"/>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48132" name="Rectangle 3"/>
          <p:cNvSpPr>
            <a:spLocks noGrp="1"/>
          </p:cNvSpPr>
          <p:nvPr>
            <p:ph type="title" hasCustomPrompt="1"/>
          </p:nvPr>
        </p:nvSpPr>
        <p:spPr>
          <a:xfrm>
            <a:off x="2514600" y="219075"/>
            <a:ext cx="4114800" cy="703263"/>
          </a:xfrm>
          <a:gradFill rotWithShape="0">
            <a:gsLst>
              <a:gs pos="0">
                <a:srgbClr val="FFFFFF">
                  <a:alpha val="100000"/>
                </a:srgbClr>
              </a:gs>
              <a:gs pos="50000">
                <a:srgbClr val="FFCC99">
                  <a:alpha val="100000"/>
                </a:srgbClr>
              </a:gs>
              <a:gs pos="100000">
                <a:srgbClr val="FFFFFF">
                  <a:alpha val="100000"/>
                </a:srgbClr>
              </a:gs>
            </a:gsLst>
            <a:lin ang="13500000" scaled="1"/>
            <a:tileRect/>
          </a:gra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4000" b="1" dirty="0"/>
              <a:t>Uguaglianza</a:t>
            </a:r>
          </a:p>
        </p:txBody>
      </p:sp>
      <p:sp>
        <p:nvSpPr>
          <p:cNvPr id="48133" name="Rectangle 4"/>
          <p:cNvSpPr>
            <a:spLocks noGrp="1"/>
          </p:cNvSpPr>
          <p:nvPr>
            <p:ph idx="1" hasCustomPrompt="1"/>
          </p:nvPr>
        </p:nvSpPr>
        <p:spPr>
          <a:xfrm>
            <a:off x="304800" y="2209800"/>
            <a:ext cx="3810000" cy="4191000"/>
          </a:xfrm>
          <a:solidFill>
            <a:srgbClr val="CCFFCC">
              <a:alpha val="100000"/>
            </a:srgbClr>
          </a:solidFill>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dirty="0">
                <a:latin typeface="Arial Black" panose="020B0A04020102020204" pitchFamily="32" charset="0"/>
              </a:rPr>
              <a:t>Art. 25</a:t>
            </a: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1800" b="1" dirty="0">
              <a:latin typeface="Arial Narrow" panose="020B0606020202030204" pitchFamily="32" charset="0"/>
            </a:endParaRP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L’Unione riconosce e rispetta il diritto degli anziani di condurre una vita dignitosa e indipendente e di partecipare alla vita sociale e culturale</a:t>
            </a:r>
          </a:p>
        </p:txBody>
      </p:sp>
      <p:sp>
        <p:nvSpPr>
          <p:cNvPr id="48134" name="Rectangle 5"/>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48135" name="Rectangle 6"/>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48136" name="Rectangle 7"/>
          <p:cNvSpPr/>
          <p:nvPr/>
        </p:nvSpPr>
        <p:spPr>
          <a:xfrm>
            <a:off x="4679950" y="2160588"/>
            <a:ext cx="3886200" cy="4191000"/>
          </a:xfrm>
          <a:prstGeom prst="rect">
            <a:avLst/>
          </a:prstGeom>
          <a:gradFill rotWithShape="0">
            <a:gsLst>
              <a:gs pos="0">
                <a:srgbClr val="FFFFFF"/>
              </a:gs>
              <a:gs pos="50000">
                <a:srgbClr val="FFCC99"/>
              </a:gs>
              <a:gs pos="100000">
                <a:srgbClr val="FFFFFF"/>
              </a:gs>
            </a:gsLst>
            <a:lin ang="13500000" scaled="1"/>
            <a:tileRect/>
          </a:gra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285750" lvl="0" indent="0" defTabSz="449580">
              <a:lnSpc>
                <a:spcPct val="90000"/>
              </a:lnSpc>
              <a:spcBef>
                <a:spcPts val="600"/>
              </a:spcBef>
              <a:buClrTx/>
              <a:buFontTx/>
              <a:buNone/>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it-IT" altLang="it-IT" sz="2000" dirty="0">
                <a:latin typeface="Arial Black" panose="020B0A04020102020204" pitchFamily="32" charset="0"/>
              </a:rPr>
              <a:t>Art. 23</a:t>
            </a:r>
          </a:p>
          <a:p>
            <a:pPr marL="285750" lvl="0" indent="0" defTabSz="449580">
              <a:lnSpc>
                <a:spcPct val="70000"/>
              </a:lnSpc>
              <a:spcBef>
                <a:spcPts val="600"/>
              </a:spcBef>
              <a:buClrTx/>
              <a:buFontTx/>
              <a:buNone/>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endParaRPr lang="it-IT" altLang="it-IT" sz="1800" b="1" dirty="0">
              <a:latin typeface="Arial Narrow" panose="020B0606020202030204" pitchFamily="32" charset="0"/>
            </a:endParaRPr>
          </a:p>
          <a:p>
            <a:pPr marL="285750" lvl="0" indent="0" defTabSz="449580">
              <a:lnSpc>
                <a:spcPct val="70000"/>
              </a:lnSpc>
              <a:spcBef>
                <a:spcPts val="600"/>
              </a:spcBef>
              <a:buClrTx/>
              <a:buFontTx/>
              <a:buNone/>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it-IT" altLang="it-IT" sz="1800" b="1" dirty="0">
                <a:latin typeface="Arial Narrow" panose="020B0606020202030204" pitchFamily="32" charset="0"/>
              </a:rPr>
              <a:t>Ogni persona anziana ha diritto ad una protezione sociale. Occorre assicurare</a:t>
            </a:r>
          </a:p>
          <a:p>
            <a:pPr marL="285750" lvl="0" indent="0" defTabSz="449580">
              <a:lnSpc>
                <a:spcPct val="70000"/>
              </a:lnSpc>
              <a:spcBef>
                <a:spcPts val="600"/>
              </a:spcBef>
              <a:buClrTx/>
              <a:buFontTx/>
              <a:buNone/>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it-IT" altLang="it-IT" sz="1800" b="1" dirty="0">
                <a:latin typeface="Arial Narrow" panose="020B0606020202030204" pitchFamily="32" charset="0"/>
              </a:rPr>
              <a:t>un’esistenza dignitosa, consentire di partecipare alla vita pubblica…, …garantire disponibilità di abitazioni, cure mediche...</a:t>
            </a:r>
          </a:p>
          <a:p>
            <a:pPr marL="285750" lvl="0" indent="0" defTabSz="449580">
              <a:lnSpc>
                <a:spcPct val="90000"/>
              </a:lnSpc>
              <a:spcBef>
                <a:spcPts val="600"/>
              </a:spcBef>
              <a:buClrTx/>
              <a:buFontTx/>
              <a:buNone/>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endParaRPr lang="it-IT" altLang="it-IT" sz="2400" b="1" dirty="0">
              <a:latin typeface="Arial" panose="020B0604020202020204" pitchFamily="34" charset="0"/>
            </a:endParaRPr>
          </a:p>
          <a:p>
            <a:pPr marL="285750" lvl="0" indent="0" algn="r" defTabSz="449580">
              <a:spcBef>
                <a:spcPts val="600"/>
              </a:spcBef>
              <a:buClrTx/>
              <a:buFontTx/>
              <a:buNone/>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endParaRPr lang="it-IT" altLang="it-IT" sz="2400" b="1" dirty="0">
              <a:latin typeface="Arial" panose="020B0604020202020204" pitchFamily="34" charset="0"/>
            </a:endParaRPr>
          </a:p>
        </p:txBody>
      </p:sp>
      <p:sp>
        <p:nvSpPr>
          <p:cNvPr id="48137" name="Rectangle 8"/>
          <p:cNvSpPr/>
          <p:nvPr/>
        </p:nvSpPr>
        <p:spPr>
          <a:xfrm>
            <a:off x="304800" y="12192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lnSpc>
                <a:spcPct val="9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48138" name="Rectangle 9"/>
          <p:cNvSpPr/>
          <p:nvPr/>
        </p:nvSpPr>
        <p:spPr>
          <a:xfrm>
            <a:off x="4724400" y="1219200"/>
            <a:ext cx="3733800" cy="685800"/>
          </a:xfrm>
          <a:prstGeom prst="rect">
            <a:avLst/>
          </a:prstGeom>
          <a:gradFill rotWithShape="0">
            <a:gsLst>
              <a:gs pos="0">
                <a:srgbClr val="FFFFFF"/>
              </a:gs>
              <a:gs pos="50000">
                <a:srgbClr val="FFCC99"/>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lnSpc>
                <a:spcPts val="5025"/>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C.S.E.</a:t>
            </a: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2400" b="1" dirty="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ECFF"/>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50178" name="Rectangle 1"/>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0179" name="Rectangle 2"/>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23555" name="Rectangle 3"/>
          <p:cNvSpPr>
            <a:spLocks noGrp="1" noChangeArrowheads="1"/>
          </p:cNvSpPr>
          <p:nvPr>
            <p:ph type="title" hasCustomPrompt="1"/>
          </p:nvPr>
        </p:nvSpPr>
        <p:spPr>
          <a:xfrm>
            <a:off x="330200" y="2339975"/>
            <a:ext cx="3810000" cy="4038600"/>
          </a:xfrm>
          <a:solidFill>
            <a:srgbClr val="CCFFCC"/>
          </a:solidFill>
        </p:spPr>
        <p:txBody>
          <a:bodyPr vert="horz" wrap="square" lIns="90000" tIns="46800" rIns="90000" bIns="46800" numCol="1" anchor="t" anchorCtr="0" compatLnSpc="1"/>
          <a:lstStyle/>
          <a:p>
            <a:pPr marL="342900" marR="0" lvl="0" indent="-341630" algn="l" defTabSz="449580" rtl="0" eaLnBrk="0" fontAlgn="base" latinLnBrk="0" hangingPunct="0">
              <a:lnSpc>
                <a:spcPct val="100000"/>
              </a:lnSpc>
              <a:spcBef>
                <a:spcPts val="600"/>
              </a:spcBef>
              <a:spcAft>
                <a:spcPct val="0"/>
              </a:spcAft>
              <a:buClrTx/>
              <a:buSzPct val="100000"/>
              <a:buFontTx/>
              <a:buNone/>
              <a:tabLst>
                <a:tab pos="912495" algn="l"/>
                <a:tab pos="1826895" algn="l"/>
                <a:tab pos="2741295" algn="l"/>
                <a:tab pos="3655695" algn="l"/>
                <a:tab pos="4570095" algn="l"/>
                <a:tab pos="5484495" algn="l"/>
                <a:tab pos="6398895" algn="l"/>
                <a:tab pos="7313295" algn="l"/>
                <a:tab pos="8227695" algn="l"/>
                <a:tab pos="9142095" algn="l"/>
                <a:tab pos="10056495" algn="l"/>
              </a:tabLst>
              <a:defRPr/>
            </a:pPr>
            <a:r>
              <a:rPr kumimoji="0" lang="it-IT" sz="2000" b="0" i="0" u="none" strike="noStrike" kern="0" cap="none" spc="0" normalizeH="0" baseline="0" noProof="0">
                <a:ln>
                  <a:noFill/>
                </a:ln>
                <a:solidFill>
                  <a:srgbClr val="000000"/>
                </a:solidFill>
                <a:effectLst/>
                <a:uLnTx/>
                <a:uFillTx/>
                <a:latin typeface="Arial Black" panose="020B0A04020102020204" pitchFamily="32" charset="0"/>
                <a:ea typeface="+mj-ea"/>
                <a:cs typeface="+mj-cs"/>
              </a:rPr>
              <a:t>Art. 26</a:t>
            </a:r>
          </a:p>
          <a:p>
            <a:pPr marL="342900" marR="0" lvl="0" indent="-341630" algn="l" defTabSz="449580" rtl="0" eaLnBrk="0" fontAlgn="base" latinLnBrk="0" hangingPunct="0">
              <a:lnSpc>
                <a:spcPct val="90000"/>
              </a:lnSpc>
              <a:spcBef>
                <a:spcPts val="600"/>
              </a:spcBef>
              <a:spcAft>
                <a:spcPct val="0"/>
              </a:spcAft>
              <a:buClrTx/>
              <a:buSzPct val="100000"/>
              <a:buFontTx/>
              <a:buNone/>
              <a:tabLst>
                <a:tab pos="912495" algn="l"/>
                <a:tab pos="1826895" algn="l"/>
                <a:tab pos="2741295" algn="l"/>
                <a:tab pos="3655695" algn="l"/>
                <a:tab pos="4570095" algn="l"/>
                <a:tab pos="5484495" algn="l"/>
                <a:tab pos="6398895" algn="l"/>
                <a:tab pos="7313295" algn="l"/>
                <a:tab pos="8227695" algn="l"/>
                <a:tab pos="9142095" algn="l"/>
                <a:tab pos="10056495" algn="l"/>
              </a:tabLst>
              <a:defRPr/>
            </a:pPr>
            <a:endPar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endParaRPr>
          </a:p>
          <a:p>
            <a:pPr marL="342900" marR="0" lvl="0" indent="-341630" algn="l" defTabSz="449580" rtl="0" eaLnBrk="0" fontAlgn="base" latinLnBrk="0" hangingPunct="0">
              <a:lnSpc>
                <a:spcPct val="90000"/>
              </a:lnSpc>
              <a:spcBef>
                <a:spcPts val="600"/>
              </a:spcBef>
              <a:spcAft>
                <a:spcPct val="0"/>
              </a:spcAft>
              <a:buClrTx/>
              <a:buSzPct val="100000"/>
              <a:buFontTx/>
              <a:buNone/>
              <a:tabLst>
                <a:tab pos="912495" algn="l"/>
                <a:tab pos="1826895" algn="l"/>
                <a:tab pos="2741295" algn="l"/>
                <a:tab pos="3655695" algn="l"/>
                <a:tab pos="4570095" algn="l"/>
                <a:tab pos="5484495" algn="l"/>
                <a:tab pos="6398895" algn="l"/>
                <a:tab pos="7313295" algn="l"/>
                <a:tab pos="8227695" algn="l"/>
                <a:tab pos="9142095" algn="l"/>
                <a:tab pos="1005649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L’Unione riconosce e rispetta il diritto degli anziani di condurre una vita dignitosa e indipendente e di partecipare alla vita sociale e culturale</a:t>
            </a:r>
          </a:p>
        </p:txBody>
      </p:sp>
      <p:sp>
        <p:nvSpPr>
          <p:cNvPr id="50181" name="Rectangle 4"/>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50182" name="Rectangle 5"/>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50183" name="Rectangle 6"/>
          <p:cNvSpPr/>
          <p:nvPr/>
        </p:nvSpPr>
        <p:spPr>
          <a:xfrm>
            <a:off x="4724400" y="2362200"/>
            <a:ext cx="3733800" cy="4038600"/>
          </a:xfrm>
          <a:prstGeom prst="rect">
            <a:avLst/>
          </a:prstGeom>
          <a:gradFill rotWithShape="0">
            <a:gsLst>
              <a:gs pos="0">
                <a:srgbClr val="FFFFFF"/>
              </a:gs>
              <a:gs pos="50000">
                <a:srgbClr val="FFCC99"/>
              </a:gs>
              <a:gs pos="100000">
                <a:srgbClr val="FFFFFF"/>
              </a:gs>
            </a:gsLst>
            <a:lin ang="13500000" scaled="1"/>
            <a:tileRect/>
          </a:gra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dirty="0">
                <a:latin typeface="Arial Black" panose="020B0A04020102020204" pitchFamily="32" charset="0"/>
              </a:rPr>
              <a:t>Art. 15</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Diritto delle persone portatrici di handicap all’autonomia, all’integrazione sociale ed alla partecipazione alla vita della comunità</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panose="020B0604020202020204" pitchFamily="34"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a:p>
            <a:pPr marL="342900" lvl="0" indent="-34099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dirty="0">
              <a:latin typeface="Arial" panose="020B0604020202020204" pitchFamily="34" charset="0"/>
            </a:endParaRPr>
          </a:p>
        </p:txBody>
      </p:sp>
      <p:sp>
        <p:nvSpPr>
          <p:cNvPr id="23559" name="Rectangle 7"/>
          <p:cNvSpPr>
            <a:spLocks noGrp="1" noChangeArrowheads="1"/>
          </p:cNvSpPr>
          <p:nvPr>
            <p:ph idx="1" hasCustomPrompt="1"/>
          </p:nvPr>
        </p:nvSpPr>
        <p:spPr>
          <a:xfrm>
            <a:off x="2514600" y="219075"/>
            <a:ext cx="4114800" cy="703263"/>
          </a:xfrm>
          <a:gradFill rotWithShape="0">
            <a:gsLst>
              <a:gs pos="0">
                <a:srgbClr val="FFFFFF"/>
              </a:gs>
              <a:gs pos="50000">
                <a:srgbClr val="FFCC99"/>
              </a:gs>
              <a:gs pos="100000">
                <a:srgbClr val="FFFFFF"/>
              </a:gs>
            </a:gsLst>
            <a:lin ang="13500000" scaled="1"/>
          </a:gradFill>
        </p:spPr>
        <p:txBody>
          <a:bodyPr vert="horz" wrap="square" lIns="90000" tIns="46800" rIns="90000" bIns="46800" numCol="1" anchor="ctr" anchorCtr="0" compatLnSpc="1"/>
          <a:lstStyle/>
          <a:p>
            <a:pPr marL="0" marR="0" lvl="0" indent="0" algn="ctr"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4000" b="1" i="0" u="none" strike="noStrike" kern="0" cap="none" spc="0" normalizeH="0" baseline="0" noProof="0">
                <a:ln>
                  <a:noFill/>
                </a:ln>
                <a:solidFill>
                  <a:srgbClr val="000000"/>
                </a:solidFill>
                <a:effectLst/>
                <a:uLnTx/>
                <a:uFillTx/>
                <a:latin typeface="+mn-lt"/>
                <a:ea typeface="+mn-ea"/>
                <a:cs typeface="+mn-cs"/>
              </a:rPr>
              <a:t>Uguaglianza</a:t>
            </a:r>
          </a:p>
        </p:txBody>
      </p:sp>
      <p:sp>
        <p:nvSpPr>
          <p:cNvPr id="50185" name="Rectangle 8"/>
          <p:cNvSpPr/>
          <p:nvPr/>
        </p:nvSpPr>
        <p:spPr>
          <a:xfrm>
            <a:off x="304800" y="11430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50186" name="Rectangle 9"/>
          <p:cNvSpPr/>
          <p:nvPr/>
        </p:nvSpPr>
        <p:spPr>
          <a:xfrm>
            <a:off x="4724400" y="1143000"/>
            <a:ext cx="3733800" cy="685800"/>
          </a:xfrm>
          <a:prstGeom prst="rect">
            <a:avLst/>
          </a:prstGeom>
          <a:gradFill rotWithShape="0">
            <a:gsLst>
              <a:gs pos="0">
                <a:srgbClr val="FFFFFF"/>
              </a:gs>
              <a:gs pos="50000">
                <a:srgbClr val="FFCC99"/>
              </a:gs>
              <a:gs pos="100000">
                <a:srgbClr val="FF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2400" b="1" dirty="0"/>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C.S.E.</a:t>
            </a: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2400" b="1" dirty="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rgbClr val="B2B2B2"/>
            </a:gs>
            <a:gs pos="50000">
              <a:srgbClr val="FFFFFF"/>
            </a:gs>
            <a:gs pos="100000">
              <a:srgbClr val="B2B2B2"/>
            </a:gs>
          </a:gsLst>
          <a:lin ang="5400000" scaled="1"/>
          <a:tileRect/>
        </a:gradFill>
        <a:effectLst/>
      </p:bgPr>
    </p:bg>
    <p:spTree>
      <p:nvGrpSpPr>
        <p:cNvPr id="1" name=""/>
        <p:cNvGrpSpPr/>
        <p:nvPr/>
      </p:nvGrpSpPr>
      <p:grpSpPr>
        <a:xfrm>
          <a:off x="0" y="0"/>
          <a:ext cx="0" cy="0"/>
          <a:chOff x="0" y="0"/>
          <a:chExt cx="0" cy="0"/>
        </a:xfrm>
      </p:grpSpPr>
      <p:sp>
        <p:nvSpPr>
          <p:cNvPr id="52226" name="Rectangle 1"/>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2227" name="Rectangle 2"/>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2228" name="Rectangle 3"/>
          <p:cNvSpPr>
            <a:spLocks noGrp="1"/>
          </p:cNvSpPr>
          <p:nvPr>
            <p:ph type="title" hasCustomPrompt="1"/>
          </p:nvPr>
        </p:nvSpPr>
        <p:spPr>
          <a:xfrm>
            <a:off x="2514600" y="219075"/>
            <a:ext cx="4114800" cy="703263"/>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4000" b="1" dirty="0"/>
              <a:t>Solidarietà</a:t>
            </a:r>
          </a:p>
        </p:txBody>
      </p:sp>
      <p:sp>
        <p:nvSpPr>
          <p:cNvPr id="52229" name="Rectangle 4"/>
          <p:cNvSpPr>
            <a:spLocks noGrp="1"/>
          </p:cNvSpPr>
          <p:nvPr>
            <p:ph idx="1" hasCustomPrompt="1"/>
          </p:nvPr>
        </p:nvSpPr>
        <p:spPr>
          <a:xfrm>
            <a:off x="304800" y="2133600"/>
            <a:ext cx="3810000" cy="4267200"/>
          </a:xfrm>
          <a:solidFill>
            <a:srgbClr val="CCFFCC">
              <a:alpha val="100000"/>
            </a:srgbClr>
          </a:solidFill>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dirty="0">
                <a:latin typeface="Arial Black" panose="020B0A04020102020204" pitchFamily="32" charset="0"/>
              </a:rPr>
              <a:t>Art. 27</a:t>
            </a: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1800" b="1" dirty="0">
              <a:latin typeface="Arial Narrow" panose="020B0606020202030204" pitchFamily="32" charset="0"/>
            </a:endParaRPr>
          </a:p>
          <a:p>
            <a:pPr indent="-340995" defTabSz="449580">
              <a:lnSpc>
                <a:spcPct val="9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Ai lavoratori o ai loro rappresentanti devono essere garantite, ai livelli appropriati, l’informazione e la consultazione in tempo utile nei casi e alle condizioni previste dal diritto comunitario e dalle legislazioni e prassi nazionali</a:t>
            </a:r>
          </a:p>
        </p:txBody>
      </p:sp>
      <p:sp>
        <p:nvSpPr>
          <p:cNvPr id="52230" name="Rectangle 5"/>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52231" name="Rectangle 6"/>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52232" name="Rectangle 7"/>
          <p:cNvSpPr/>
          <p:nvPr/>
        </p:nvSpPr>
        <p:spPr>
          <a:xfrm>
            <a:off x="4724400" y="2133600"/>
            <a:ext cx="3733800" cy="4267200"/>
          </a:xfrm>
          <a:prstGeom prst="rect">
            <a:avLst/>
          </a:prstGeom>
          <a:solidFill>
            <a:srgbClr val="FFFFCC"/>
          </a:soli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dirty="0">
                <a:latin typeface="Arial Black" panose="020B0A04020102020204" pitchFamily="32" charset="0"/>
              </a:rPr>
              <a:t>Art. 21</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Diritto dei lavoratori ad essere regolarmente e tempestivamente informati…della situazione economica e finanziaria dell’impresa che li ha assunti…e ad essere consultati in tempo utile sulle decisioni previste che potrebbero pregiudicare sostanzialmente gli interessi dei lavoratori</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p:txBody>
      </p:sp>
      <p:sp>
        <p:nvSpPr>
          <p:cNvPr id="52233" name="Rectangle 8"/>
          <p:cNvSpPr/>
          <p:nvPr/>
        </p:nvSpPr>
        <p:spPr>
          <a:xfrm>
            <a:off x="304800" y="1219200"/>
            <a:ext cx="39624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52234" name="Rectangle 9"/>
          <p:cNvSpPr/>
          <p:nvPr/>
        </p:nvSpPr>
        <p:spPr>
          <a:xfrm>
            <a:off x="4724400" y="1219200"/>
            <a:ext cx="3733800" cy="6858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C.S.E.</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rgbClr val="B2B2B2"/>
            </a:gs>
            <a:gs pos="50000">
              <a:srgbClr val="FFFFFF"/>
            </a:gs>
            <a:gs pos="100000">
              <a:srgbClr val="B2B2B2"/>
            </a:gs>
          </a:gsLst>
          <a:lin ang="5400000" scaled="1"/>
          <a:tileRect/>
        </a:gradFill>
        <a:effectLst/>
      </p:bgPr>
    </p:bg>
    <p:spTree>
      <p:nvGrpSpPr>
        <p:cNvPr id="1" name=""/>
        <p:cNvGrpSpPr/>
        <p:nvPr/>
      </p:nvGrpSpPr>
      <p:grpSpPr>
        <a:xfrm>
          <a:off x="0" y="0"/>
          <a:ext cx="0" cy="0"/>
          <a:chOff x="0" y="0"/>
          <a:chExt cx="0" cy="0"/>
        </a:xfrm>
      </p:grpSpPr>
      <p:sp>
        <p:nvSpPr>
          <p:cNvPr id="54274" name="Rectangle 1"/>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4275" name="Rectangle 2"/>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4276" name="Rectangle 3"/>
          <p:cNvSpPr>
            <a:spLocks noGrp="1"/>
          </p:cNvSpPr>
          <p:nvPr>
            <p:ph type="title" hasCustomPrompt="1"/>
          </p:nvPr>
        </p:nvSpPr>
        <p:spPr>
          <a:xfrm>
            <a:off x="2514600" y="219075"/>
            <a:ext cx="4114800" cy="703263"/>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4000" b="1" dirty="0"/>
              <a:t>Solidarietà</a:t>
            </a:r>
          </a:p>
        </p:txBody>
      </p:sp>
      <p:sp>
        <p:nvSpPr>
          <p:cNvPr id="54277" name="Rectangle 4"/>
          <p:cNvSpPr>
            <a:spLocks noGrp="1"/>
          </p:cNvSpPr>
          <p:nvPr>
            <p:ph idx="1" hasCustomPrompt="1"/>
          </p:nvPr>
        </p:nvSpPr>
        <p:spPr>
          <a:xfrm>
            <a:off x="381000" y="1981200"/>
            <a:ext cx="3886200" cy="4419600"/>
          </a:xfrm>
          <a:solidFill>
            <a:srgbClr val="CCFFCC">
              <a:alpha val="100000"/>
            </a:srgbClr>
          </a:solidFill>
          <a:ln/>
        </p:spPr>
        <p:txBody>
          <a:bodyPr vert="horz" wrap="square" lIns="90000" tIns="46800" rIns="90000" bIns="46800" anchor="t" anchorCtr="0"/>
          <a:lstStyle/>
          <a:p>
            <a:pPr marL="95250" indent="-93345" defTabSz="449580">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r>
              <a:rPr lang="it-IT" altLang="it-IT" sz="2000" b="1" dirty="0">
                <a:latin typeface="Arial Narrow" panose="020B0606020202030204" pitchFamily="32" charset="0"/>
              </a:rPr>
              <a:t>Art. 30</a:t>
            </a:r>
          </a:p>
          <a:p>
            <a:pPr marL="95250" indent="-93345" defTabSz="449580">
              <a:lnSpc>
                <a:spcPct val="90000"/>
              </a:lnSpc>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endParaRPr lang="it-IT" altLang="it-IT" sz="1800" b="1" dirty="0">
              <a:latin typeface="Arial Narrow" panose="020B0606020202030204" pitchFamily="32" charset="0"/>
            </a:endParaRPr>
          </a:p>
          <a:p>
            <a:pPr marL="95250" indent="-93345" defTabSz="449580">
              <a:lnSpc>
                <a:spcPct val="90000"/>
              </a:lnSpc>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r>
              <a:rPr lang="it-IT" altLang="it-IT" sz="1800" b="1" dirty="0">
                <a:latin typeface="Arial Narrow" panose="020B0606020202030204" pitchFamily="32" charset="0"/>
              </a:rPr>
              <a:t>Ogni lavoratore ha il diritto alla tutela contro ogni licenziamento ingiustificato, conformemente al diritto comunitario e alle legislazioni e prassi nazionali</a:t>
            </a:r>
          </a:p>
        </p:txBody>
      </p:sp>
      <p:sp>
        <p:nvSpPr>
          <p:cNvPr id="54278" name="Rectangle 5"/>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54279" name="Rectangle 6"/>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54280" name="Rectangle 7"/>
          <p:cNvSpPr/>
          <p:nvPr/>
        </p:nvSpPr>
        <p:spPr>
          <a:xfrm>
            <a:off x="4724400" y="1981200"/>
            <a:ext cx="3733800" cy="4419600"/>
          </a:xfrm>
          <a:prstGeom prst="rect">
            <a:avLst/>
          </a:prstGeom>
          <a:solidFill>
            <a:srgbClr val="FFFFCC"/>
          </a:soli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5524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Narrow" panose="020B0606020202030204" pitchFamily="32" charset="0"/>
              </a:rPr>
              <a:t>Art. 24</a:t>
            </a:r>
          </a:p>
          <a:p>
            <a:pPr marL="342900" lvl="0" indent="-5524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5524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a:t>
            </a:r>
            <a:r>
              <a:rPr lang="it-IT" altLang="it-IT" sz="1800" b="1" dirty="0">
                <a:latin typeface="Arial Narrow" panose="020B0606020202030204" pitchFamily="32" charset="0"/>
              </a:rPr>
              <a:t>Diritto dei lavoratori di non essere licenziati senza un valido motivo legato alle loro attitudini o alla loro condotta o basato sulle necessità di funzionamento dell’impresa…il diritto dei lavoratori licenziati senza un valido motivo ad un congruo indennizzo…</a:t>
            </a:r>
          </a:p>
          <a:p>
            <a:pPr marL="342900" lvl="0" indent="-5524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diritto di ricorso davanti ad un organo imparziale</a:t>
            </a:r>
          </a:p>
          <a:p>
            <a:pPr marL="342900" lvl="0" indent="-5524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panose="020B0604020202020204" pitchFamily="34" charset="0"/>
            </a:endParaRPr>
          </a:p>
          <a:p>
            <a:pPr marL="342900" lvl="0" indent="-5524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panose="020B0604020202020204" pitchFamily="34" charset="0"/>
            </a:endParaRPr>
          </a:p>
        </p:txBody>
      </p:sp>
      <p:sp>
        <p:nvSpPr>
          <p:cNvPr id="54281" name="Rectangle 8"/>
          <p:cNvSpPr/>
          <p:nvPr/>
        </p:nvSpPr>
        <p:spPr>
          <a:xfrm>
            <a:off x="304800" y="1066800"/>
            <a:ext cx="3962400" cy="7620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54282" name="Rectangle 9"/>
          <p:cNvSpPr/>
          <p:nvPr/>
        </p:nvSpPr>
        <p:spPr>
          <a:xfrm>
            <a:off x="4724400" y="1066800"/>
            <a:ext cx="3733800" cy="7620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C.S.E.</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rgbClr val="B2B2B2"/>
            </a:gs>
            <a:gs pos="50000">
              <a:srgbClr val="FFFFFF"/>
            </a:gs>
            <a:gs pos="100000">
              <a:srgbClr val="B2B2B2"/>
            </a:gs>
          </a:gsLst>
          <a:lin ang="5400000" scaled="1"/>
          <a:tileRect/>
        </a:gradFill>
        <a:effectLst/>
      </p:bgPr>
    </p:bg>
    <p:spTree>
      <p:nvGrpSpPr>
        <p:cNvPr id="1" name=""/>
        <p:cNvGrpSpPr/>
        <p:nvPr/>
      </p:nvGrpSpPr>
      <p:grpSpPr>
        <a:xfrm>
          <a:off x="0" y="0"/>
          <a:ext cx="0" cy="0"/>
          <a:chOff x="0" y="0"/>
          <a:chExt cx="0" cy="0"/>
        </a:xfrm>
      </p:grpSpPr>
      <p:sp>
        <p:nvSpPr>
          <p:cNvPr id="56322" name="Rectangle 1"/>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6323" name="Rectangle 2"/>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6324" name="Rectangle 3"/>
          <p:cNvSpPr>
            <a:spLocks noGrp="1"/>
          </p:cNvSpPr>
          <p:nvPr>
            <p:ph type="title" hasCustomPrompt="1"/>
          </p:nvPr>
        </p:nvSpPr>
        <p:spPr>
          <a:xfrm>
            <a:off x="2667000" y="-15875"/>
            <a:ext cx="3810000" cy="642938"/>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Solidarietà</a:t>
            </a:r>
          </a:p>
        </p:txBody>
      </p:sp>
      <p:sp>
        <p:nvSpPr>
          <p:cNvPr id="56325" name="Rectangle 4"/>
          <p:cNvSpPr>
            <a:spLocks noGrp="1"/>
          </p:cNvSpPr>
          <p:nvPr>
            <p:ph idx="1" hasCustomPrompt="1"/>
          </p:nvPr>
        </p:nvSpPr>
        <p:spPr>
          <a:xfrm>
            <a:off x="381000" y="1600200"/>
            <a:ext cx="3733800" cy="4800600"/>
          </a:xfrm>
          <a:solidFill>
            <a:srgbClr val="CCFFCC">
              <a:alpha val="100000"/>
            </a:srgbClr>
          </a:solidFill>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b="1" dirty="0">
                <a:latin typeface="Arial Narrow" panose="020B0606020202030204" pitchFamily="32" charset="0"/>
              </a:rPr>
              <a:t>Art. 34</a:t>
            </a:r>
          </a:p>
          <a:p>
            <a:pPr indent="-340995" defTabSz="449580">
              <a:lnSpc>
                <a:spcPct val="7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1800" b="1" dirty="0">
              <a:latin typeface="Arial Narrow" panose="020B0606020202030204" pitchFamily="32" charset="0"/>
            </a:endParaRPr>
          </a:p>
          <a:p>
            <a:pPr indent="-340995" defTabSz="449580">
              <a:lnSpc>
                <a:spcPct val="7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L’Unione riconosce e rispetta il diritto di accesso alle prestazioni di sicurezza sociale e ai servizi sociali…in casi quali la maternità, la malattia, gli infortuni sul lavoro…la vecchiaia</a:t>
            </a:r>
          </a:p>
          <a:p>
            <a:pPr indent="-340995" defTabSz="449580">
              <a:lnSpc>
                <a:spcPct val="7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2  Ogni </a:t>
            </a:r>
            <a:r>
              <a:rPr lang="it-IT" altLang="it-IT" sz="1800" b="1" u="sng" dirty="0">
                <a:latin typeface="Arial Narrow" panose="020B0606020202030204" pitchFamily="32" charset="0"/>
              </a:rPr>
              <a:t>individuo</a:t>
            </a:r>
            <a:r>
              <a:rPr lang="it-IT" altLang="it-IT" sz="1800" b="1" dirty="0">
                <a:latin typeface="Arial Narrow" panose="020B0606020202030204" pitchFamily="32" charset="0"/>
              </a:rPr>
              <a:t> che risieda o si sposti legalmente all’interno dell’Unione ha diritto alle prestazioni…</a:t>
            </a:r>
          </a:p>
          <a:p>
            <a:pPr indent="-340995" defTabSz="449580">
              <a:lnSpc>
                <a:spcPct val="7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…riconosce e rispetta il diritto all’assistenza sociale e abitativa volte a…un esistenza dignitosa</a:t>
            </a:r>
          </a:p>
        </p:txBody>
      </p:sp>
      <p:sp>
        <p:nvSpPr>
          <p:cNvPr id="56326" name="Rectangle 5"/>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56327" name="Rectangle 6"/>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56328" name="Rectangle 7"/>
          <p:cNvSpPr/>
          <p:nvPr/>
        </p:nvSpPr>
        <p:spPr>
          <a:xfrm>
            <a:off x="4572000" y="1600200"/>
            <a:ext cx="3886200" cy="4800600"/>
          </a:xfrm>
          <a:prstGeom prst="rect">
            <a:avLst/>
          </a:prstGeom>
          <a:solidFill>
            <a:srgbClr val="FFFFCC"/>
          </a:solid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panose="020B0604020202020204" pitchFamily="34" charset="0"/>
              </a:rPr>
              <a:t>Art. 38</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1800" b="1" dirty="0">
              <a:latin typeface="Arial Narrow" panose="020B0606020202030204" pitchFamily="32" charset="0"/>
            </a:endParaRP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Ogni </a:t>
            </a:r>
            <a:r>
              <a:rPr lang="it-IT" altLang="it-IT" sz="1800" b="1" u="sng" dirty="0">
                <a:latin typeface="Arial Narrow" panose="020B0606020202030204" pitchFamily="32" charset="0"/>
              </a:rPr>
              <a:t>cittadino </a:t>
            </a:r>
            <a:r>
              <a:rPr lang="it-IT" altLang="it-IT" sz="1800" b="1" dirty="0">
                <a:latin typeface="Arial Narrow" panose="020B0606020202030204" pitchFamily="32" charset="0"/>
              </a:rPr>
              <a:t>inabile al lavoro e sprovvisto dei mezzi necessari per vivere ha diritto al mantenimento e all’assistenza sociale.</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I lavoratori hanno diritto che siano...assicurati mezzi adeguati…in caso di infortunio, malattia, invalidità e vecchiaia, disoccupazione involontaria...</a:t>
            </a:r>
          </a:p>
          <a:p>
            <a:pPr marL="342900" lvl="0" indent="-340995" algn="r"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56329" name="Rectangle 8"/>
          <p:cNvSpPr/>
          <p:nvPr/>
        </p:nvSpPr>
        <p:spPr>
          <a:xfrm>
            <a:off x="381000" y="762000"/>
            <a:ext cx="37338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56330" name="Rectangle 9"/>
          <p:cNvSpPr/>
          <p:nvPr/>
        </p:nvSpPr>
        <p:spPr>
          <a:xfrm>
            <a:off x="4495800" y="762000"/>
            <a:ext cx="3810000" cy="6858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Costituzione italiana</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rgbClr val="B2B2B2"/>
            </a:gs>
            <a:gs pos="50000">
              <a:srgbClr val="FFFFFF"/>
            </a:gs>
            <a:gs pos="100000">
              <a:srgbClr val="B2B2B2"/>
            </a:gs>
          </a:gsLst>
          <a:lin ang="5400000" scaled="1"/>
          <a:tileRect/>
        </a:gradFill>
        <a:effectLst/>
      </p:bgPr>
    </p:bg>
    <p:spTree>
      <p:nvGrpSpPr>
        <p:cNvPr id="1" name=""/>
        <p:cNvGrpSpPr/>
        <p:nvPr/>
      </p:nvGrpSpPr>
      <p:grpSpPr>
        <a:xfrm>
          <a:off x="0" y="0"/>
          <a:ext cx="0" cy="0"/>
          <a:chOff x="0" y="0"/>
          <a:chExt cx="0" cy="0"/>
        </a:xfrm>
      </p:grpSpPr>
      <p:sp>
        <p:nvSpPr>
          <p:cNvPr id="58370" name="Rectangle 1"/>
          <p:cNvSpPr/>
          <p:nvPr/>
        </p:nvSpPr>
        <p:spPr>
          <a:xfrm>
            <a:off x="4648200" y="1524000"/>
            <a:ext cx="3886200" cy="48768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8371" name="Rectangle 2"/>
          <p:cNvSpPr/>
          <p:nvPr/>
        </p:nvSpPr>
        <p:spPr>
          <a:xfrm>
            <a:off x="360363" y="1619250"/>
            <a:ext cx="4038600" cy="48006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8372"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8373"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58374" name="Rectangle 5"/>
          <p:cNvSpPr>
            <a:spLocks noGrp="1"/>
          </p:cNvSpPr>
          <p:nvPr>
            <p:ph type="title" hasCustomPrompt="1"/>
          </p:nvPr>
        </p:nvSpPr>
        <p:spPr>
          <a:xfrm>
            <a:off x="2743200" y="0"/>
            <a:ext cx="35052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Solidarietà</a:t>
            </a:r>
          </a:p>
        </p:txBody>
      </p:sp>
      <p:sp>
        <p:nvSpPr>
          <p:cNvPr id="58375" name="Rectangle 6"/>
          <p:cNvSpPr>
            <a:spLocks noGrp="1"/>
          </p:cNvSpPr>
          <p:nvPr>
            <p:ph idx="1" hasCustomPrompt="1"/>
          </p:nvPr>
        </p:nvSpPr>
        <p:spPr>
          <a:xfrm>
            <a:off x="304800" y="1676400"/>
            <a:ext cx="3810000" cy="4724400"/>
          </a:xfrm>
          <a:ln/>
        </p:spPr>
        <p:txBody>
          <a:bodyPr vert="horz" wrap="square" lIns="90000" tIns="46800" rIns="90000" bIns="46800" anchor="t" anchorCtr="0"/>
          <a:lstStyle/>
          <a:p>
            <a:pPr marL="0" indent="0" defTabSz="449580">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Art. 35</a:t>
            </a:r>
          </a:p>
          <a:p>
            <a:pPr marL="0" indent="0" defTabSz="449580">
              <a:lnSpc>
                <a:spcPct val="7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7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1800" b="1" dirty="0">
                <a:latin typeface="Arial Narrow" panose="020B0606020202030204" pitchFamily="32" charset="0"/>
              </a:rPr>
              <a:t>Ogni individuo ha il diritto di      accedere alla prevenzione sanitaria e di ottenere cure mediche alle condizioni stabilite dalle legislazioni e prassi nazionali. Nella definizione e nell’attuazione di tutte le politiche ed attività dell’unione è garantito un livello elevato di protezione della salute umana.</a:t>
            </a:r>
          </a:p>
        </p:txBody>
      </p:sp>
      <p:sp>
        <p:nvSpPr>
          <p:cNvPr id="58376"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58377" name="Rectangle 8"/>
          <p:cNvSpPr/>
          <p:nvPr/>
        </p:nvSpPr>
        <p:spPr>
          <a:xfrm>
            <a:off x="4572000" y="16002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58378" name="Rectangle 9"/>
          <p:cNvSpPr/>
          <p:nvPr/>
        </p:nvSpPr>
        <p:spPr>
          <a:xfrm>
            <a:off x="4572000" y="1524000"/>
            <a:ext cx="3886200" cy="4876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Art. 152</a:t>
            </a:r>
          </a:p>
          <a:p>
            <a:pPr marL="342900" lvl="0" indent="-340995" defTabSz="449580">
              <a:lnSpc>
                <a:spcPct val="7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p>
          <a:p>
            <a:pPr marL="342900" lvl="0" indent="-340995" defTabSz="449580">
              <a:lnSpc>
                <a:spcPct val="7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Nella definizione e nell'attuazione di tutte le politiche ed attività della Comunità è garantito un livello elevato di protezione della salute umana.</a:t>
            </a:r>
          </a:p>
          <a:p>
            <a:pPr marL="342900" lvl="0" indent="-340995" defTabSz="449580">
              <a:lnSpc>
                <a:spcPct val="7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L'azione della Comunità si indirizza al miglioramento</a:t>
            </a:r>
          </a:p>
          <a:p>
            <a:pPr marL="342900" lvl="0" indent="-340995" defTabSz="449580">
              <a:lnSpc>
                <a:spcPct val="7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della sanità pubblica, alla prevenzione delle malattie... e all'eliminazione delle fonti di pericolo per la salute umana...favorendo la ricerca sulle cause nonché l'informazione e l'educazione in materia sanitaria</a:t>
            </a:r>
            <a:r>
              <a:rPr lang="it-IT" altLang="it-IT" sz="1800" dirty="0">
                <a:latin typeface="Arial Narrow" panose="020B0606020202030204" pitchFamily="32" charset="0"/>
              </a:rPr>
              <a:t>.</a:t>
            </a:r>
          </a:p>
        </p:txBody>
      </p:sp>
      <p:sp>
        <p:nvSpPr>
          <p:cNvPr id="58379" name="Rectangle 10"/>
          <p:cNvSpPr/>
          <p:nvPr/>
        </p:nvSpPr>
        <p:spPr>
          <a:xfrm>
            <a:off x="304800" y="762000"/>
            <a:ext cx="4038600" cy="7620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58380" name="Rectangle 11"/>
          <p:cNvSpPr/>
          <p:nvPr/>
        </p:nvSpPr>
        <p:spPr>
          <a:xfrm>
            <a:off x="4648200" y="762000"/>
            <a:ext cx="3810000" cy="6858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rgbClr val="B2B2B2"/>
            </a:gs>
            <a:gs pos="50000">
              <a:srgbClr val="FFFFFF"/>
            </a:gs>
            <a:gs pos="100000">
              <a:srgbClr val="B2B2B2"/>
            </a:gs>
          </a:gsLst>
          <a:lin ang="5400000" scaled="1"/>
          <a:tileRect/>
        </a:gradFill>
        <a:effectLst/>
      </p:bgPr>
    </p:bg>
    <p:spTree>
      <p:nvGrpSpPr>
        <p:cNvPr id="1" name=""/>
        <p:cNvGrpSpPr/>
        <p:nvPr/>
      </p:nvGrpSpPr>
      <p:grpSpPr>
        <a:xfrm>
          <a:off x="0" y="0"/>
          <a:ext cx="0" cy="0"/>
          <a:chOff x="0" y="0"/>
          <a:chExt cx="0" cy="0"/>
        </a:xfrm>
      </p:grpSpPr>
      <p:sp>
        <p:nvSpPr>
          <p:cNvPr id="60418" name="Rectangle 1"/>
          <p:cNvSpPr/>
          <p:nvPr/>
        </p:nvSpPr>
        <p:spPr>
          <a:xfrm>
            <a:off x="4572000" y="1828800"/>
            <a:ext cx="3810000" cy="45720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0419" name="Rectangle 2"/>
          <p:cNvSpPr/>
          <p:nvPr/>
        </p:nvSpPr>
        <p:spPr>
          <a:xfrm>
            <a:off x="304800" y="1828800"/>
            <a:ext cx="3810000" cy="45720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0420"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0421"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0422" name="Rectangle 5"/>
          <p:cNvSpPr>
            <a:spLocks noGrp="1"/>
          </p:cNvSpPr>
          <p:nvPr>
            <p:ph type="title" hasCustomPrompt="1"/>
          </p:nvPr>
        </p:nvSpPr>
        <p:spPr>
          <a:xfrm>
            <a:off x="2743200" y="228600"/>
            <a:ext cx="35814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Solidarietà</a:t>
            </a:r>
          </a:p>
        </p:txBody>
      </p:sp>
      <p:sp>
        <p:nvSpPr>
          <p:cNvPr id="60423" name="Rectangle 6"/>
          <p:cNvSpPr>
            <a:spLocks noGrp="1"/>
          </p:cNvSpPr>
          <p:nvPr>
            <p:ph idx="1" hasCustomPrompt="1"/>
          </p:nvPr>
        </p:nvSpPr>
        <p:spPr>
          <a:xfrm>
            <a:off x="304800" y="1676400"/>
            <a:ext cx="3810000" cy="4724400"/>
          </a:xfrm>
          <a:ln/>
        </p:spPr>
        <p:txBody>
          <a:bodyPr vert="horz" wrap="square" lIns="90000" tIns="46800" rIns="90000" bIns="46800" anchor="t" anchorCtr="0"/>
          <a:lstStyle/>
          <a:p>
            <a:pPr marL="0" indent="0" defTabSz="449580">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5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2000" b="1" dirty="0">
                <a:latin typeface="Arial Narrow" panose="020B0606020202030204" pitchFamily="32" charset="0"/>
              </a:rPr>
              <a:t>Art. 36</a:t>
            </a:r>
          </a:p>
          <a:p>
            <a:pPr marL="0" indent="0" defTabSz="449580">
              <a:lnSpc>
                <a:spcPct val="7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9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1800" b="1" dirty="0">
                <a:latin typeface="Arial Narrow" panose="020B0606020202030204" pitchFamily="32" charset="0"/>
              </a:rPr>
              <a:t>Al fine di promuovere la </a:t>
            </a:r>
            <a:r>
              <a:rPr lang="it-IT" altLang="it-IT" sz="1800" b="1" u="sng" dirty="0">
                <a:latin typeface="Arial Narrow" panose="020B0606020202030204" pitchFamily="32" charset="0"/>
              </a:rPr>
              <a:t>coesione sociale e territoriale dell’unione</a:t>
            </a:r>
            <a:r>
              <a:rPr lang="it-IT" altLang="it-IT" sz="1800" b="1" dirty="0">
                <a:latin typeface="Arial Narrow" panose="020B0606020202030204" pitchFamily="32" charset="0"/>
              </a:rPr>
              <a:t>, questa riconosce e rispetta l’accesso ai servizi d’interesse economico generale quale previsto dalle legislazioni e prassi nazionali, conformemente al trattato che istituisce la Comunità europea.</a:t>
            </a:r>
          </a:p>
        </p:txBody>
      </p:sp>
      <p:sp>
        <p:nvSpPr>
          <p:cNvPr id="60424"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60425"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60426" name="Rectangle 9"/>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13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Narrow" panose="020B0606020202030204" pitchFamily="32" charset="0"/>
              </a:rPr>
              <a:t>Art. 16</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..in considerazione dell'importanza dei servizi di interesse economico generale nell'ambito dei valori comuni dell'Unione, nonché del loro ruolo nella promozione della coesione sociale e territoriale, la Comunità e gli Stati membri... provvedono affinché tali servizi funzionino...</a:t>
            </a:r>
          </a:p>
        </p:txBody>
      </p:sp>
      <p:sp>
        <p:nvSpPr>
          <p:cNvPr id="60427" name="Rectangle 10"/>
          <p:cNvSpPr/>
          <p:nvPr/>
        </p:nvSpPr>
        <p:spPr>
          <a:xfrm>
            <a:off x="304800" y="990600"/>
            <a:ext cx="38100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60428" name="Rectangle 11"/>
          <p:cNvSpPr/>
          <p:nvPr/>
        </p:nvSpPr>
        <p:spPr>
          <a:xfrm>
            <a:off x="4572000" y="990600"/>
            <a:ext cx="3733800" cy="6858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rgbClr val="B2B2B2"/>
            </a:gs>
            <a:gs pos="50000">
              <a:srgbClr val="FFFFFF"/>
            </a:gs>
            <a:gs pos="100000">
              <a:srgbClr val="B2B2B2"/>
            </a:gs>
          </a:gsLst>
          <a:lin ang="5400000" scaled="1"/>
          <a:tileRect/>
        </a:gradFill>
        <a:effectLst/>
      </p:bgPr>
    </p:bg>
    <p:spTree>
      <p:nvGrpSpPr>
        <p:cNvPr id="1" name=""/>
        <p:cNvGrpSpPr/>
        <p:nvPr/>
      </p:nvGrpSpPr>
      <p:grpSpPr>
        <a:xfrm>
          <a:off x="0" y="0"/>
          <a:ext cx="0" cy="0"/>
          <a:chOff x="0" y="0"/>
          <a:chExt cx="0" cy="0"/>
        </a:xfrm>
      </p:grpSpPr>
      <p:sp>
        <p:nvSpPr>
          <p:cNvPr id="62466" name="Rectangle 1"/>
          <p:cNvSpPr/>
          <p:nvPr/>
        </p:nvSpPr>
        <p:spPr>
          <a:xfrm>
            <a:off x="4572000" y="1828800"/>
            <a:ext cx="3733800" cy="4495800"/>
          </a:xfrm>
          <a:prstGeom prst="rect">
            <a:avLst/>
          </a:prstGeom>
          <a:solidFill>
            <a:srgbClr val="FF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2467" name="Rectangle 2"/>
          <p:cNvSpPr/>
          <p:nvPr/>
        </p:nvSpPr>
        <p:spPr>
          <a:xfrm>
            <a:off x="304800" y="1828800"/>
            <a:ext cx="3810000" cy="44958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2468"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2469"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2470" name="Rectangle 5"/>
          <p:cNvSpPr>
            <a:spLocks noGrp="1"/>
          </p:cNvSpPr>
          <p:nvPr>
            <p:ph type="title" hasCustomPrompt="1"/>
          </p:nvPr>
        </p:nvSpPr>
        <p:spPr>
          <a:xfrm>
            <a:off x="2819400" y="228600"/>
            <a:ext cx="35052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Solidarietà</a:t>
            </a:r>
          </a:p>
        </p:txBody>
      </p:sp>
      <p:sp>
        <p:nvSpPr>
          <p:cNvPr id="62471" name="Rectangle 6"/>
          <p:cNvSpPr>
            <a:spLocks noGrp="1"/>
          </p:cNvSpPr>
          <p:nvPr>
            <p:ph idx="1" hasCustomPrompt="1"/>
          </p:nvPr>
        </p:nvSpPr>
        <p:spPr>
          <a:xfrm>
            <a:off x="304800" y="1676400"/>
            <a:ext cx="3810000" cy="4724400"/>
          </a:xfrm>
          <a:ln/>
        </p:spPr>
        <p:txBody>
          <a:bodyPr vert="horz" wrap="square" lIns="90000" tIns="46800" rIns="90000" bIns="46800" anchor="t" anchorCtr="0"/>
          <a:lstStyle/>
          <a:p>
            <a:pPr marL="0" indent="0" defTabSz="449580">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7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 Art. 37</a:t>
            </a:r>
          </a:p>
          <a:p>
            <a:pPr marL="0" indent="0" defTabSz="449580">
              <a:lnSpc>
                <a:spcPct val="7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9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1800" b="1" dirty="0">
                <a:latin typeface="Arial Narrow" panose="020B0606020202030204" pitchFamily="32" charset="0"/>
              </a:rPr>
              <a:t>Un livello elevato di tutela  dell’ambiente e il miglioramento della sua qualità devono essere integrati nelle politiche dell’Unione e garantiti conformemente al principio dello sviluppo sostenibile</a:t>
            </a:r>
          </a:p>
        </p:txBody>
      </p:sp>
      <p:sp>
        <p:nvSpPr>
          <p:cNvPr id="62472"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62473"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62474" name="Rectangle 9"/>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95250" lvl="0" indent="-93345" defTabSz="449580">
              <a:lnSpc>
                <a:spcPct val="14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 Art. 174</a:t>
            </a:r>
            <a:endParaRPr lang="it-IT" altLang="it-IT" sz="2400" b="1" dirty="0">
              <a:latin typeface="Arial Narrow" panose="020B0606020202030204" pitchFamily="32" charset="0"/>
            </a:endParaRP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2400" b="1" dirty="0">
                <a:latin typeface="Arial Narrow" panose="020B0606020202030204" pitchFamily="32" charset="0"/>
              </a:rPr>
              <a:t> </a:t>
            </a:r>
            <a:r>
              <a:rPr lang="it-IT" altLang="it-IT" sz="1400" b="1" dirty="0">
                <a:latin typeface="Arial Narrow" panose="020B0606020202030204" pitchFamily="32" charset="0"/>
              </a:rPr>
              <a:t>La politica della Comunità in materia ambientale contribuisce a perseguire i seguenti obiettivi:</a:t>
            </a: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400" b="1" dirty="0">
                <a:latin typeface="Arial Narrow" panose="020B0606020202030204" pitchFamily="32" charset="0"/>
              </a:rPr>
              <a:t> salvaguardia, tutela e miglioramento della qualità dell'ambiente e protezione della salute umana;</a:t>
            </a: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400" b="1" dirty="0">
                <a:latin typeface="Arial Narrow" panose="020B0606020202030204" pitchFamily="32" charset="0"/>
              </a:rPr>
              <a:t>  Utilizzazione accorta e razionale delle risorse naturali.</a:t>
            </a:r>
            <a:endParaRPr lang="it-IT" altLang="it-IT" sz="1800" b="1" dirty="0">
              <a:latin typeface="Arial Narrow" panose="020B0606020202030204" pitchFamily="32" charset="0"/>
            </a:endParaRP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600" b="1" dirty="0">
                <a:latin typeface="Arial Narrow" panose="020B0606020202030204" pitchFamily="32" charset="0"/>
              </a:rPr>
              <a:t>Art. 9 Costituzione italiana:</a:t>
            </a: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600" b="1" dirty="0">
                <a:latin typeface="Arial Narrow" panose="020B0606020202030204" pitchFamily="32" charset="0"/>
              </a:rPr>
              <a:t>La Repubblica promuove lo sviluppo della cultura e la ricerca scientifica e tecnica.</a:t>
            </a: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600" b="1" dirty="0">
                <a:latin typeface="Arial Narrow" panose="020B0606020202030204" pitchFamily="32" charset="0"/>
              </a:rPr>
              <a:t>Tutela il paesaggio e il patrimonio storico e artistico della Nazione. </a:t>
            </a: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600" b="1" dirty="0">
                <a:latin typeface="Arial Narrow" panose="020B0606020202030204" pitchFamily="32" charset="0"/>
              </a:rPr>
              <a:t>Tutela l’ambiente, la biodiversità e gli ecosistemi, anche nell’interesse delle future generazioni.</a:t>
            </a:r>
          </a:p>
          <a:p>
            <a:pPr marL="95250" lvl="0" indent="-93345" defTabSz="449580">
              <a:lnSpc>
                <a:spcPct val="80000"/>
              </a:lnSpc>
              <a:spcBef>
                <a:spcPts val="600"/>
              </a:spcBef>
              <a:buClrTx/>
              <a:buFontTx/>
              <a:buNone/>
              <a:tabLst>
                <a:tab pos="95250" algn="l"/>
                <a:tab pos="1009650" algn="l"/>
                <a:tab pos="1924050" algn="l"/>
                <a:tab pos="2838450" algn="l"/>
                <a:tab pos="3752850" algn="l"/>
                <a:tab pos="4667250" algn="l"/>
                <a:tab pos="5581650" algn="l"/>
                <a:tab pos="6496050" algn="l"/>
                <a:tab pos="7410450" algn="l"/>
                <a:tab pos="8324850" algn="l"/>
                <a:tab pos="9239250" algn="l"/>
                <a:tab pos="10153650" algn="l"/>
              </a:tabLst>
            </a:pPr>
            <a:r>
              <a:rPr lang="it-IT" altLang="it-IT" sz="1600" b="1" dirty="0">
                <a:latin typeface="Arial Narrow" panose="020B0606020202030204" pitchFamily="32" charset="0"/>
              </a:rPr>
              <a:t>La legge dello Stato disciplina i modi e le forme di tutela degli animali.</a:t>
            </a:r>
          </a:p>
        </p:txBody>
      </p:sp>
      <p:sp>
        <p:nvSpPr>
          <p:cNvPr id="62476" name="Rectangle 11"/>
          <p:cNvSpPr/>
          <p:nvPr/>
        </p:nvSpPr>
        <p:spPr>
          <a:xfrm>
            <a:off x="304800" y="990600"/>
            <a:ext cx="38100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62477" name="Rectangle 12"/>
          <p:cNvSpPr/>
          <p:nvPr/>
        </p:nvSpPr>
        <p:spPr>
          <a:xfrm>
            <a:off x="4572000" y="990600"/>
            <a:ext cx="3733800" cy="685800"/>
          </a:xfrm>
          <a:prstGeom prst="rect">
            <a:avLst/>
          </a:prstGeom>
          <a:solidFill>
            <a:srgbClr val="FF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100000">
              <a:srgbClr val="CCFFFF"/>
            </a:gs>
          </a:gsLst>
          <a:lin ang="13500000" scaled="1"/>
          <a:tileRect/>
        </a:gradFill>
        <a:effectLst/>
      </p:bgPr>
    </p:bg>
    <p:spTree>
      <p:nvGrpSpPr>
        <p:cNvPr id="1" name=""/>
        <p:cNvGrpSpPr/>
        <p:nvPr/>
      </p:nvGrpSpPr>
      <p:grpSpPr>
        <a:xfrm>
          <a:off x="0" y="0"/>
          <a:ext cx="0" cy="0"/>
          <a:chOff x="0" y="0"/>
          <a:chExt cx="0" cy="0"/>
        </a:xfrm>
      </p:grpSpPr>
      <p:sp>
        <p:nvSpPr>
          <p:cNvPr id="64514" name="Rectangle 1"/>
          <p:cNvSpPr/>
          <p:nvPr/>
        </p:nvSpPr>
        <p:spPr>
          <a:xfrm>
            <a:off x="4648200" y="1905000"/>
            <a:ext cx="3810000" cy="4419600"/>
          </a:xfrm>
          <a:prstGeom prst="rect">
            <a:avLst/>
          </a:prstGeom>
          <a:gradFill rotWithShape="0">
            <a:gsLst>
              <a:gs pos="0">
                <a:srgbClr val="CCFFFF"/>
              </a:gs>
              <a:gs pos="50000">
                <a:srgbClr val="FFFFFF"/>
              </a:gs>
              <a:gs pos="100000">
                <a:srgbClr val="CCFFFF"/>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4515" name="Rectangle 2"/>
          <p:cNvSpPr/>
          <p:nvPr/>
        </p:nvSpPr>
        <p:spPr>
          <a:xfrm>
            <a:off x="304800" y="1905000"/>
            <a:ext cx="3810000" cy="44196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4516"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4517"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4518" name="Rectangle 5"/>
          <p:cNvSpPr>
            <a:spLocks noGrp="1"/>
          </p:cNvSpPr>
          <p:nvPr>
            <p:ph type="title" hasCustomPrompt="1"/>
          </p:nvPr>
        </p:nvSpPr>
        <p:spPr>
          <a:xfrm>
            <a:off x="2819400" y="228600"/>
            <a:ext cx="35052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Cittadinanza</a:t>
            </a:r>
          </a:p>
        </p:txBody>
      </p:sp>
      <p:sp>
        <p:nvSpPr>
          <p:cNvPr id="64519" name="Rectangle 6"/>
          <p:cNvSpPr>
            <a:spLocks noGrp="1"/>
          </p:cNvSpPr>
          <p:nvPr>
            <p:ph idx="1" hasCustomPrompt="1"/>
          </p:nvPr>
        </p:nvSpPr>
        <p:spPr>
          <a:xfrm>
            <a:off x="304800" y="1676400"/>
            <a:ext cx="3810000" cy="4724400"/>
          </a:xfrm>
          <a:ln/>
        </p:spPr>
        <p:txBody>
          <a:bodyPr vert="horz" wrap="square" lIns="90000" tIns="46800" rIns="90000" bIns="46800" anchor="t" anchorCtr="0"/>
          <a:lstStyle/>
          <a:p>
            <a:pPr marL="0" indent="0" defTabSz="449580">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14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2000" b="1" dirty="0">
                <a:latin typeface="Arial Narrow" panose="020B0606020202030204" pitchFamily="32" charset="0"/>
              </a:rPr>
              <a:t>Art. 39</a:t>
            </a:r>
          </a:p>
          <a:p>
            <a:pPr marL="0" indent="0" defTabSz="449580">
              <a:lnSpc>
                <a:spcPct val="7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endParaRPr lang="it-IT" altLang="it-IT" sz="2400" b="1" dirty="0">
              <a:latin typeface="Arial Narrow" panose="020B0606020202030204" pitchFamily="32" charset="0"/>
            </a:endParaRPr>
          </a:p>
          <a:p>
            <a:pPr marL="0" indent="0" defTabSz="449580">
              <a:lnSpc>
                <a:spcPct val="90000"/>
              </a:lnSpc>
              <a:spcBef>
                <a:spcPts val="600"/>
              </a:spcBef>
              <a:buClrTx/>
              <a:buFontTx/>
              <a:buNone/>
              <a:tabLst>
                <a:tab pos="570230" algn="l"/>
                <a:tab pos="1484630" algn="l"/>
                <a:tab pos="2399030" algn="l"/>
                <a:tab pos="3313430" algn="l"/>
                <a:tab pos="4227830" algn="l"/>
                <a:tab pos="5142230" algn="l"/>
                <a:tab pos="6056630" algn="l"/>
                <a:tab pos="6971030" algn="l"/>
                <a:tab pos="7885430" algn="l"/>
                <a:tab pos="8799830" algn="l"/>
                <a:tab pos="9714230" algn="l"/>
              </a:tabLst>
            </a:pPr>
            <a:r>
              <a:rPr lang="it-IT" altLang="it-IT" sz="1800" b="1" dirty="0">
                <a:latin typeface="Arial Narrow" panose="020B0606020202030204" pitchFamily="32" charset="0"/>
              </a:rPr>
              <a:t>Ogni </a:t>
            </a:r>
            <a:r>
              <a:rPr lang="it-IT" altLang="it-IT" sz="1800" b="1" u="sng" dirty="0">
                <a:latin typeface="Arial Narrow" panose="020B0606020202030204" pitchFamily="32" charset="0"/>
              </a:rPr>
              <a:t>cittadino dell’Unione </a:t>
            </a:r>
            <a:r>
              <a:rPr lang="it-IT" altLang="it-IT" sz="1800" b="1" dirty="0">
                <a:latin typeface="Arial Narrow" panose="020B0606020202030204" pitchFamily="32" charset="0"/>
              </a:rPr>
              <a:t>ha il diritto di voto e di eleggibilità alle elezioni del Parlamento europeo nello Stato membro in cui risiede, alle stesse condizioni dei cittadini di detto Stato</a:t>
            </a:r>
          </a:p>
        </p:txBody>
      </p:sp>
      <p:sp>
        <p:nvSpPr>
          <p:cNvPr id="64520"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64521"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64522" name="Rectangle 9"/>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190500" lvl="0" indent="-93345" defTabSz="449580">
              <a:lnSpc>
                <a:spcPct val="90000"/>
              </a:lnSpc>
              <a:spcBef>
                <a:spcPts val="600"/>
              </a:spcBef>
              <a:buClrTx/>
              <a:buFontTx/>
              <a:buNone/>
              <a:tabLst>
                <a:tab pos="190500" algn="l"/>
                <a:tab pos="1104900" algn="l"/>
                <a:tab pos="2019300" algn="l"/>
                <a:tab pos="2933700" algn="l"/>
                <a:tab pos="3848100" algn="l"/>
                <a:tab pos="4762500" algn="l"/>
                <a:tab pos="5676900" algn="l"/>
                <a:tab pos="6591300" algn="l"/>
                <a:tab pos="7505700" algn="l"/>
                <a:tab pos="8420100" algn="l"/>
                <a:tab pos="9334500" algn="l"/>
                <a:tab pos="10248900" algn="l"/>
              </a:tabLst>
            </a:pPr>
            <a:endParaRPr lang="it-IT" altLang="it-IT" sz="2400" b="1" dirty="0">
              <a:latin typeface="Arial Narrow" panose="020B0606020202030204" pitchFamily="32" charset="0"/>
            </a:endParaRPr>
          </a:p>
          <a:p>
            <a:pPr marL="190500" lvl="0" indent="-93345" defTabSz="449580">
              <a:lnSpc>
                <a:spcPct val="90000"/>
              </a:lnSpc>
              <a:spcBef>
                <a:spcPts val="600"/>
              </a:spcBef>
              <a:buClrTx/>
              <a:buFontTx/>
              <a:buNone/>
              <a:tabLst>
                <a:tab pos="190500" algn="l"/>
                <a:tab pos="1104900" algn="l"/>
                <a:tab pos="2019300" algn="l"/>
                <a:tab pos="2933700" algn="l"/>
                <a:tab pos="3848100" algn="l"/>
                <a:tab pos="4762500" algn="l"/>
                <a:tab pos="5676900" algn="l"/>
                <a:tab pos="6591300" algn="l"/>
                <a:tab pos="7505700" algn="l"/>
                <a:tab pos="8420100" algn="l"/>
                <a:tab pos="9334500" algn="l"/>
                <a:tab pos="1024890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Art. 190</a:t>
            </a:r>
          </a:p>
          <a:p>
            <a:pPr marL="190500" lvl="0" indent="-93345" defTabSz="449580">
              <a:lnSpc>
                <a:spcPct val="80000"/>
              </a:lnSpc>
              <a:spcBef>
                <a:spcPts val="600"/>
              </a:spcBef>
              <a:buClrTx/>
              <a:buFontTx/>
              <a:buNone/>
              <a:tabLst>
                <a:tab pos="190500" algn="l"/>
                <a:tab pos="1104900" algn="l"/>
                <a:tab pos="2019300" algn="l"/>
                <a:tab pos="2933700" algn="l"/>
                <a:tab pos="3848100" algn="l"/>
                <a:tab pos="4762500" algn="l"/>
                <a:tab pos="5676900" algn="l"/>
                <a:tab pos="6591300" algn="l"/>
                <a:tab pos="7505700" algn="l"/>
                <a:tab pos="8420100" algn="l"/>
                <a:tab pos="9334500" algn="l"/>
                <a:tab pos="102489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Il numero dei rappresentanti</a:t>
            </a:r>
          </a:p>
          <a:p>
            <a:pPr marL="190500" lvl="0" indent="-93345" defTabSz="449580">
              <a:lnSpc>
                <a:spcPct val="80000"/>
              </a:lnSpc>
              <a:spcBef>
                <a:spcPts val="600"/>
              </a:spcBef>
              <a:buClrTx/>
              <a:buFontTx/>
              <a:buNone/>
              <a:tabLst>
                <a:tab pos="190500" algn="l"/>
                <a:tab pos="1104900" algn="l"/>
                <a:tab pos="2019300" algn="l"/>
                <a:tab pos="2933700" algn="l"/>
                <a:tab pos="3848100" algn="l"/>
                <a:tab pos="4762500" algn="l"/>
                <a:tab pos="5676900" algn="l"/>
                <a:tab pos="6591300" algn="l"/>
                <a:tab pos="7505700" algn="l"/>
                <a:tab pos="8420100" algn="l"/>
                <a:tab pos="9334500" algn="l"/>
                <a:tab pos="10248900" algn="l"/>
              </a:tabLst>
            </a:pPr>
            <a:r>
              <a:rPr lang="it-IT" altLang="it-IT" sz="1800" b="1" dirty="0">
                <a:latin typeface="Arial Narrow" panose="020B0606020202030204" pitchFamily="32" charset="0"/>
              </a:rPr>
              <a:t>  eletti in ogni Stato membro è attualmente così fissato:</a:t>
            </a:r>
          </a:p>
          <a:p>
            <a:pPr marL="190500" lvl="0" indent="-93345" defTabSz="449580">
              <a:lnSpc>
                <a:spcPct val="90000"/>
              </a:lnSpc>
              <a:spcBef>
                <a:spcPts val="600"/>
              </a:spcBef>
              <a:buClrTx/>
              <a:buFontTx/>
              <a:buNone/>
              <a:tabLst>
                <a:tab pos="190500" algn="l"/>
                <a:tab pos="1104900" algn="l"/>
                <a:tab pos="2019300" algn="l"/>
                <a:tab pos="2933700" algn="l"/>
                <a:tab pos="3848100" algn="l"/>
                <a:tab pos="4762500" algn="l"/>
                <a:tab pos="5676900" algn="l"/>
                <a:tab pos="6591300" algn="l"/>
                <a:tab pos="7505700" algn="l"/>
                <a:tab pos="8420100" algn="l"/>
                <a:tab pos="9334500" algn="l"/>
                <a:tab pos="10248900" algn="l"/>
              </a:tabLst>
            </a:pPr>
            <a:r>
              <a:rPr lang="it-IT" altLang="it-IT" sz="1800" b="1" dirty="0">
                <a:latin typeface="Arial Narrow" panose="020B0606020202030204" pitchFamily="32" charset="0"/>
              </a:rPr>
              <a:t>   Germania 99; Regno Unito - Francia - Italia 87; Spagna 64; Paesi Bassi 31; Grecia - Belgio - Portogallo 25; Svezia 22; Austria 21; Danimarca - Finlandia 16; Irlanda 15; Lussemburgo 6.</a:t>
            </a:r>
          </a:p>
        </p:txBody>
      </p:sp>
      <p:sp>
        <p:nvSpPr>
          <p:cNvPr id="64523" name="Rectangle 10"/>
          <p:cNvSpPr/>
          <p:nvPr/>
        </p:nvSpPr>
        <p:spPr>
          <a:xfrm>
            <a:off x="304800" y="990600"/>
            <a:ext cx="38100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64524" name="Rectangle 11"/>
          <p:cNvSpPr/>
          <p:nvPr/>
        </p:nvSpPr>
        <p:spPr>
          <a:xfrm>
            <a:off x="4572000" y="990600"/>
            <a:ext cx="3733800" cy="685800"/>
          </a:xfrm>
          <a:prstGeom prst="rect">
            <a:avLst/>
          </a:prstGeom>
          <a:gradFill rotWithShape="0">
            <a:gsLst>
              <a:gs pos="0">
                <a:srgbClr val="CCFFFF"/>
              </a:gs>
              <a:gs pos="50000">
                <a:srgbClr val="FFFFFF"/>
              </a:gs>
              <a:gs pos="100000">
                <a:srgbClr val="CC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rgbClr val="DDDDDD"/>
            </a:gs>
            <a:gs pos="100000">
              <a:srgbClr val="CCFFFF"/>
            </a:gs>
          </a:gsLst>
          <a:lin ang="13500000" scaled="1"/>
          <a:tileRect/>
        </a:gradFill>
        <a:effectLst/>
      </p:bgPr>
    </p:bg>
    <p:spTree>
      <p:nvGrpSpPr>
        <p:cNvPr id="1" name=""/>
        <p:cNvGrpSpPr/>
        <p:nvPr/>
      </p:nvGrpSpPr>
      <p:grpSpPr>
        <a:xfrm>
          <a:off x="0" y="0"/>
          <a:ext cx="0" cy="0"/>
          <a:chOff x="0" y="0"/>
          <a:chExt cx="0" cy="0"/>
        </a:xfrm>
      </p:grpSpPr>
      <p:sp>
        <p:nvSpPr>
          <p:cNvPr id="66562" name="Rectangle 1"/>
          <p:cNvSpPr/>
          <p:nvPr/>
        </p:nvSpPr>
        <p:spPr>
          <a:xfrm>
            <a:off x="4648200" y="1828800"/>
            <a:ext cx="3886200" cy="4495800"/>
          </a:xfrm>
          <a:prstGeom prst="rect">
            <a:avLst/>
          </a:prstGeom>
          <a:gradFill rotWithShape="0">
            <a:gsLst>
              <a:gs pos="0">
                <a:srgbClr val="CCFFFF"/>
              </a:gs>
              <a:gs pos="50000">
                <a:srgbClr val="FFFFFF"/>
              </a:gs>
              <a:gs pos="100000">
                <a:srgbClr val="CCFFFF"/>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6563" name="Rectangle 2"/>
          <p:cNvSpPr/>
          <p:nvPr/>
        </p:nvSpPr>
        <p:spPr>
          <a:xfrm>
            <a:off x="304800" y="1828800"/>
            <a:ext cx="3810000" cy="44958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6564"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6565"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6566" name="Rectangle 5"/>
          <p:cNvSpPr>
            <a:spLocks noGrp="1"/>
          </p:cNvSpPr>
          <p:nvPr>
            <p:ph type="title" hasCustomPrompt="1"/>
          </p:nvPr>
        </p:nvSpPr>
        <p:spPr>
          <a:xfrm>
            <a:off x="2895600" y="228600"/>
            <a:ext cx="34290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Cittadinanza</a:t>
            </a:r>
          </a:p>
        </p:txBody>
      </p:sp>
      <p:sp>
        <p:nvSpPr>
          <p:cNvPr id="66567" name="Rectangle 6"/>
          <p:cNvSpPr>
            <a:spLocks noGrp="1"/>
          </p:cNvSpPr>
          <p:nvPr>
            <p:ph idx="1" hasCustomPrompt="1"/>
          </p:nvPr>
        </p:nvSpPr>
        <p:spPr>
          <a:xfrm>
            <a:off x="304800" y="1676400"/>
            <a:ext cx="3810000" cy="4724400"/>
          </a:xfrm>
          <a:ln/>
        </p:spPr>
        <p:txBody>
          <a:bodyPr vert="horz" wrap="square" lIns="90000" tIns="46800" rIns="90000" bIns="46800" anchor="t" anchorCtr="0"/>
          <a:lstStyle/>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14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b="1" dirty="0">
                <a:latin typeface="Arial Narrow" panose="020B0606020202030204" pitchFamily="32" charset="0"/>
              </a:rPr>
              <a:t>Art. 40</a:t>
            </a:r>
          </a:p>
          <a:p>
            <a:pPr indent="-340995" defTabSz="449580">
              <a:lnSpc>
                <a:spcPct val="8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1800" b="1" dirty="0">
                <a:latin typeface="Arial Narrow" panose="020B0606020202030204" pitchFamily="32" charset="0"/>
              </a:rPr>
              <a:t>Ogni </a:t>
            </a:r>
            <a:r>
              <a:rPr lang="it-IT" altLang="it-IT" sz="1800" b="1" u="sng" dirty="0">
                <a:latin typeface="Arial Narrow" panose="020B0606020202030204" pitchFamily="32" charset="0"/>
              </a:rPr>
              <a:t>cittadino dell’Unione </a:t>
            </a:r>
            <a:r>
              <a:rPr lang="it-IT" altLang="it-IT" sz="1800" b="1" dirty="0">
                <a:latin typeface="Arial Narrow" panose="020B0606020202030204" pitchFamily="32" charset="0"/>
              </a:rPr>
              <a:t>ha il diritto di voto e di eleggibilità alle elezioni comunali nello Stato membro in cui risiede, alle stesse condizioni dei cittadini di detto Stato</a:t>
            </a:r>
          </a:p>
        </p:txBody>
      </p:sp>
      <p:sp>
        <p:nvSpPr>
          <p:cNvPr id="66568"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66569" name="Rectangle 8"/>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1630" lvl="0" indent="-341630" defTabSz="449580">
              <a:lnSpc>
                <a:spcPct val="90000"/>
              </a:lnSpc>
              <a:spcBef>
                <a:spcPts val="600"/>
              </a:spcBef>
              <a:buFont typeface="Arial Narrow" panose="020B0606020202030204" pitchFamily="32" charset="0"/>
              <a:buNone/>
              <a:tabLst>
                <a:tab pos="341630" algn="l"/>
                <a:tab pos="1256030" algn="l"/>
                <a:tab pos="2170430" algn="l"/>
                <a:tab pos="3084830" algn="l"/>
                <a:tab pos="3999230" algn="l"/>
                <a:tab pos="4913630" algn="l"/>
                <a:tab pos="5828030" algn="l"/>
                <a:tab pos="6742430" algn="l"/>
                <a:tab pos="7656830" algn="l"/>
                <a:tab pos="8571230" algn="l"/>
                <a:tab pos="9485630" algn="l"/>
                <a:tab pos="10400030" algn="l"/>
              </a:tabLst>
            </a:pPr>
            <a:endParaRPr lang="it-IT" altLang="it-IT" sz="2400" b="1" dirty="0">
              <a:latin typeface="Arial Narrow" panose="020B0606020202030204" pitchFamily="32" charset="0"/>
            </a:endParaRPr>
          </a:p>
          <a:p>
            <a:pPr marL="341630" lvl="0" indent="-341630" defTabSz="449580">
              <a:lnSpc>
                <a:spcPct val="90000"/>
              </a:lnSpc>
              <a:spcBef>
                <a:spcPts val="600"/>
              </a:spcBef>
              <a:buClrTx/>
              <a:buFontTx/>
              <a:buNone/>
              <a:tabLst>
                <a:tab pos="341630" algn="l"/>
                <a:tab pos="1256030" algn="l"/>
                <a:tab pos="2170430" algn="l"/>
                <a:tab pos="3084830" algn="l"/>
                <a:tab pos="3999230" algn="l"/>
                <a:tab pos="4913630" algn="l"/>
                <a:tab pos="5828030" algn="l"/>
                <a:tab pos="6742430" algn="l"/>
                <a:tab pos="7656830" algn="l"/>
                <a:tab pos="8571230" algn="l"/>
                <a:tab pos="9485630" algn="l"/>
                <a:tab pos="1040003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Art. 19</a:t>
            </a:r>
          </a:p>
          <a:p>
            <a:pPr marL="341630" lvl="0" indent="-341630" defTabSz="449580">
              <a:lnSpc>
                <a:spcPct val="80000"/>
              </a:lnSpc>
              <a:spcBef>
                <a:spcPts val="600"/>
              </a:spcBef>
              <a:buFont typeface="Arial Narrow" panose="020B0606020202030204" pitchFamily="32" charset="0"/>
              <a:buNone/>
              <a:tabLst>
                <a:tab pos="341630" algn="l"/>
                <a:tab pos="1256030" algn="l"/>
                <a:tab pos="2170430" algn="l"/>
                <a:tab pos="3084830" algn="l"/>
                <a:tab pos="3999230" algn="l"/>
                <a:tab pos="4913630" algn="l"/>
                <a:tab pos="5828030" algn="l"/>
                <a:tab pos="6742430" algn="l"/>
                <a:tab pos="7656830" algn="l"/>
                <a:tab pos="8571230" algn="l"/>
                <a:tab pos="9485630" algn="l"/>
                <a:tab pos="10400030" algn="l"/>
              </a:tabLst>
            </a:pPr>
            <a:endParaRPr lang="it-IT" altLang="it-IT" sz="2400" b="1" dirty="0">
              <a:latin typeface="Arial Narrow" panose="020B0606020202030204" pitchFamily="32" charset="0"/>
            </a:endParaRPr>
          </a:p>
          <a:p>
            <a:pPr marL="341630" lvl="0" indent="-341630" defTabSz="449580">
              <a:lnSpc>
                <a:spcPct val="90000"/>
              </a:lnSpc>
              <a:spcBef>
                <a:spcPts val="600"/>
              </a:spcBef>
              <a:buClrTx/>
              <a:buFontTx/>
              <a:buNone/>
              <a:tabLst>
                <a:tab pos="341630" algn="l"/>
                <a:tab pos="1256030" algn="l"/>
                <a:tab pos="2170430" algn="l"/>
                <a:tab pos="3084830" algn="l"/>
                <a:tab pos="3999230" algn="l"/>
                <a:tab pos="4913630" algn="l"/>
                <a:tab pos="5828030" algn="l"/>
                <a:tab pos="6742430" algn="l"/>
                <a:tab pos="7656830" algn="l"/>
                <a:tab pos="8571230" algn="l"/>
                <a:tab pos="9485630" algn="l"/>
                <a:tab pos="1040003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Ogni cittadino dell'Unione residente in uno Stato membro di cui non è cittadino ha il diritto di voto e di eleggibilità alle elezioni comunali nello Stato membro in cui risiede, alle</a:t>
            </a:r>
          </a:p>
          <a:p>
            <a:pPr marL="341630" lvl="0" indent="-341630" defTabSz="449580">
              <a:lnSpc>
                <a:spcPct val="80000"/>
              </a:lnSpc>
              <a:spcBef>
                <a:spcPts val="600"/>
              </a:spcBef>
              <a:buClrTx/>
              <a:buFontTx/>
              <a:buNone/>
              <a:tabLst>
                <a:tab pos="341630" algn="l"/>
                <a:tab pos="1256030" algn="l"/>
                <a:tab pos="2170430" algn="l"/>
                <a:tab pos="3084830" algn="l"/>
                <a:tab pos="3999230" algn="l"/>
                <a:tab pos="4913630" algn="l"/>
                <a:tab pos="5828030" algn="l"/>
                <a:tab pos="6742430" algn="l"/>
                <a:tab pos="7656830" algn="l"/>
                <a:tab pos="8571230" algn="l"/>
                <a:tab pos="9485630" algn="l"/>
                <a:tab pos="10400030" algn="l"/>
              </a:tabLst>
            </a:pPr>
            <a:r>
              <a:rPr lang="it-IT" altLang="it-IT" sz="1800" b="1" dirty="0">
                <a:latin typeface="Arial Narrow" panose="020B0606020202030204" pitchFamily="32" charset="0"/>
              </a:rPr>
              <a:t>     stesse condizioni dei cittadini di detto Stato.</a:t>
            </a:r>
          </a:p>
        </p:txBody>
      </p:sp>
      <p:sp>
        <p:nvSpPr>
          <p:cNvPr id="66570" name="Rectangle 9"/>
          <p:cNvSpPr/>
          <p:nvPr/>
        </p:nvSpPr>
        <p:spPr>
          <a:xfrm>
            <a:off x="304800" y="990600"/>
            <a:ext cx="38100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66571" name="Rectangle 10"/>
          <p:cNvSpPr/>
          <p:nvPr/>
        </p:nvSpPr>
        <p:spPr>
          <a:xfrm>
            <a:off x="4572000" y="990600"/>
            <a:ext cx="3733800" cy="685800"/>
          </a:xfrm>
          <a:prstGeom prst="rect">
            <a:avLst/>
          </a:prstGeom>
          <a:gradFill rotWithShape="0">
            <a:gsLst>
              <a:gs pos="0">
                <a:srgbClr val="CCFFFF"/>
              </a:gs>
              <a:gs pos="50000">
                <a:srgbClr val="FFFFFF"/>
              </a:gs>
              <a:gs pos="100000">
                <a:srgbClr val="CC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FFFFFF"/>
            </a:gs>
          </a:gsLst>
          <a:lin ang="5400000" scaled="1"/>
          <a:tileRect/>
        </a:gradFill>
        <a:effectLst/>
      </p:bgPr>
    </p:bg>
    <p:spTree>
      <p:nvGrpSpPr>
        <p:cNvPr id="1" name=""/>
        <p:cNvGrpSpPr/>
        <p:nvPr/>
      </p:nvGrpSpPr>
      <p:grpSpPr>
        <a:xfrm>
          <a:off x="0" y="0"/>
          <a:ext cx="0" cy="0"/>
          <a:chOff x="0" y="0"/>
          <a:chExt cx="0" cy="0"/>
        </a:xfrm>
      </p:grpSpPr>
      <p:sp>
        <p:nvSpPr>
          <p:cNvPr id="9218" name="Rectangle 1"/>
          <p:cNvSpPr/>
          <p:nvPr/>
        </p:nvSpPr>
        <p:spPr>
          <a:xfrm>
            <a:off x="228600" y="762000"/>
            <a:ext cx="8686800" cy="5334000"/>
          </a:xfrm>
          <a:prstGeom prst="rect">
            <a:avLst/>
          </a:prstGeom>
          <a:solidFill>
            <a:srgbClr val="00CC99"/>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146" name="Rectangle 2"/>
          <p:cNvSpPr/>
          <p:nvPr/>
        </p:nvSpPr>
        <p:spPr>
          <a:xfrm>
            <a:off x="304800" y="685800"/>
            <a:ext cx="8458200" cy="5638800"/>
          </a:xfrm>
          <a:prstGeom prst="rect">
            <a:avLst/>
          </a:prstGeom>
          <a:solidFill>
            <a:srgbClr val="FFFFFF"/>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147" name="Rectangle 3"/>
          <p:cNvSpPr>
            <a:spLocks noGrp="1" noChangeArrowheads="1"/>
          </p:cNvSpPr>
          <p:nvPr>
            <p:ph type="title" hasCustomPrompt="1"/>
          </p:nvPr>
        </p:nvSpPr>
        <p:spPr>
          <a:xfrm>
            <a:off x="0" y="-304800"/>
            <a:ext cx="9144000" cy="7162800"/>
          </a:xfrm>
          <a:gradFill rotWithShape="0">
            <a:gsLst>
              <a:gs pos="0">
                <a:srgbClr val="CCFFCC"/>
              </a:gs>
              <a:gs pos="50000">
                <a:srgbClr val="DDDDDD"/>
              </a:gs>
              <a:gs pos="100000">
                <a:srgbClr val="CCFFCC"/>
              </a:gs>
            </a:gsLst>
            <a:lin ang="13500000" scaled="1"/>
          </a:gradFill>
          <a:ln w="38160">
            <a:solidFill>
              <a:srgbClr val="FFCC99"/>
            </a:solidFill>
            <a:miter lim="800000"/>
          </a:ln>
          <a:effectLst>
            <a:outerShdw dist="17819" dir="2700000" algn="ctr" rotWithShape="0">
              <a:srgbClr val="98795B"/>
            </a:outerShdw>
          </a:effectLst>
        </p:spPr>
        <p:txBody>
          <a:bodyPr vert="horz" wrap="square" lIns="90000" tIns="46800" rIns="90000" bIns="46800" numCol="1" anchor="t" anchorCtr="0" compatLnSpc="1"/>
          <a:lstStyle/>
          <a:p>
            <a:pPr marL="0" marR="0" lvl="0" indent="0" algn="l" defTabSz="449580" rtl="0" eaLnBrk="0" fontAlgn="base" latinLnBrk="0" hangingPunct="0">
              <a:lnSpc>
                <a:spcPct val="110000"/>
              </a:lnSpc>
              <a:spcBef>
                <a:spcPts val="80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altLang="it-IT" sz="3200" b="0" i="0" u="none" strike="noStrike" kern="0" cap="none" spc="0" normalizeH="0" baseline="0" noProof="0">
              <a:ln>
                <a:noFill/>
              </a:ln>
              <a:solidFill>
                <a:srgbClr val="000000"/>
              </a:solidFill>
              <a:effectLst/>
              <a:uLnTx/>
              <a:uFillTx/>
              <a:latin typeface="+mj-lt"/>
              <a:ea typeface="+mj-ea"/>
              <a:cs typeface="+mj-cs"/>
            </a:endParaRPr>
          </a:p>
          <a:p>
            <a:pPr marL="0" marR="0" lvl="0" indent="0" algn="l" defTabSz="449580" rtl="0" eaLnBrk="0" fontAlgn="base" latinLnBrk="0" hangingPunct="0">
              <a:lnSpc>
                <a:spcPct val="110000"/>
              </a:lnSpc>
              <a:spcBef>
                <a:spcPts val="80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altLang="it-IT" sz="3200" b="0" i="0" u="none" strike="noStrike" kern="0" cap="none" spc="0" normalizeH="0" baseline="0" noProof="0">
              <a:ln>
                <a:noFill/>
              </a:ln>
              <a:solidFill>
                <a:srgbClr val="000000"/>
              </a:solidFill>
              <a:effectLst/>
              <a:uLnTx/>
              <a:uFillTx/>
              <a:latin typeface="+mj-lt"/>
              <a:ea typeface="+mj-ea"/>
              <a:cs typeface="+mj-cs"/>
            </a:endParaRPr>
          </a:p>
          <a:p>
            <a:pPr marL="0" marR="0" lvl="0" indent="0" algn="l" defTabSz="449580" rtl="0" eaLnBrk="0" fontAlgn="base" latinLnBrk="0" hangingPunct="0">
              <a:lnSpc>
                <a:spcPct val="110000"/>
              </a:lnSpc>
              <a:spcBef>
                <a:spcPts val="80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altLang="it-IT" sz="3200" b="0" i="0" u="none" strike="noStrike" kern="0" cap="none" spc="0" normalizeH="0" baseline="0" noProof="0">
                <a:ln>
                  <a:noFill/>
                </a:ln>
                <a:solidFill>
                  <a:srgbClr val="000000"/>
                </a:solidFill>
                <a:effectLst/>
                <a:uLnTx/>
                <a:uFillTx/>
                <a:latin typeface="+mj-lt"/>
                <a:ea typeface="+mj-ea"/>
                <a:cs typeface="+mj-cs"/>
              </a:rPr>
              <a:t> </a:t>
            </a:r>
          </a:p>
          <a:p>
            <a:pPr marL="0" marR="0" lvl="0" indent="0" algn="l" defTabSz="449580" rtl="0" eaLnBrk="0" fontAlgn="base" latinLnBrk="0" hangingPunct="0">
              <a:lnSpc>
                <a:spcPct val="110000"/>
              </a:lnSpc>
              <a:spcBef>
                <a:spcPts val="700"/>
              </a:spcBef>
              <a:spcAft>
                <a:spcPct val="0"/>
              </a:spcAft>
              <a:buClr>
                <a:srgbClr val="000000"/>
              </a:buClr>
              <a:buSzPct val="100000"/>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altLang="it-IT" sz="2800" b="0" i="0" u="none" strike="noStrike" kern="0" cap="none" spc="0" normalizeH="0" baseline="0" noProof="0">
              <a:ln>
                <a:noFill/>
              </a:ln>
              <a:solidFill>
                <a:srgbClr val="000000"/>
              </a:solidFill>
              <a:effectLst/>
              <a:uLnTx/>
              <a:uFillTx/>
              <a:latin typeface="Arial" panose="020B0604020202020204" pitchFamily="34" charset="0"/>
              <a:ea typeface="+mj-ea"/>
              <a:cs typeface="+mj-cs"/>
            </a:endParaRPr>
          </a:p>
          <a:p>
            <a:pPr marL="0" marR="0" lvl="0" indent="0" algn="l" defTabSz="449580" rtl="0" eaLnBrk="0" fontAlgn="base" latinLnBrk="0" hangingPunct="0">
              <a:lnSpc>
                <a:spcPct val="110000"/>
              </a:lnSpc>
              <a:spcBef>
                <a:spcPts val="70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altLang="it-IT" sz="2400" b="0" i="0" u="none" strike="noStrike" kern="0" cap="none" spc="0" normalizeH="0" baseline="0" noProof="0">
                <a:ln>
                  <a:noFill/>
                </a:ln>
                <a:solidFill>
                  <a:srgbClr val="000000"/>
                </a:solidFill>
                <a:effectLst/>
                <a:uLnTx/>
                <a:uFillTx/>
                <a:latin typeface="Arial" panose="020B0604020202020204" pitchFamily="34" charset="0"/>
                <a:ea typeface="+mj-ea"/>
                <a:cs typeface="Arial" panose="020B0604020202020204" pitchFamily="34" charset="0"/>
              </a:rPr>
              <a:t>° Nel 1999, il Consiglio Europeo ha ritenuto che fosse opportuno riunire in una Carta i diritti fondamentali riconosciuti a livello dell’UE, per dare loro maggiore visibilità.</a:t>
            </a:r>
          </a:p>
          <a:p>
            <a:pPr marL="0" marR="0" lvl="0" indent="0" algn="l" defTabSz="449580" rtl="0" eaLnBrk="0" fontAlgn="base" latinLnBrk="0" hangingPunct="0">
              <a:lnSpc>
                <a:spcPct val="110000"/>
              </a:lnSpc>
              <a:spcBef>
                <a:spcPts val="70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altLang="it-IT" sz="2400" b="0" i="0" u="none" strike="noStrike" kern="0" cap="none" spc="0" normalizeH="0" baseline="0" noProof="0">
                <a:ln>
                  <a:noFill/>
                </a:ln>
                <a:solidFill>
                  <a:srgbClr val="000000"/>
                </a:solidFill>
                <a:effectLst/>
                <a:uLnTx/>
                <a:uFillTx/>
                <a:latin typeface="Arial" panose="020B0604020202020204" pitchFamily="34" charset="0"/>
                <a:ea typeface="+mj-ea"/>
                <a:cs typeface="Arial" panose="020B0604020202020204" pitchFamily="34" charset="0"/>
              </a:rPr>
              <a:t>° La Carta è stata proclamata ufficialmente a Nizza nel dicembre 2000 dal Parlamento europeo, dal Consiglio e dalla Commissione.</a:t>
            </a:r>
          </a:p>
          <a:p>
            <a:pPr marL="0" marR="0" lvl="0" indent="0" algn="l" defTabSz="449580" rtl="0" eaLnBrk="0" fontAlgn="base" latinLnBrk="0" hangingPunct="0">
              <a:lnSpc>
                <a:spcPct val="110000"/>
              </a:lnSpc>
              <a:spcBef>
                <a:spcPts val="70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altLang="it-IT" sz="2400" b="0" i="0" u="none" strike="noStrike" kern="0" cap="none" spc="0" normalizeH="0" baseline="0" noProof="0">
                <a:ln>
                  <a:noFill/>
                </a:ln>
                <a:solidFill>
                  <a:srgbClr val="000000"/>
                </a:solidFill>
                <a:effectLst/>
                <a:uLnTx/>
                <a:uFillTx/>
                <a:latin typeface="Arial" panose="020B0604020202020204" pitchFamily="34" charset="0"/>
                <a:ea typeface="+mj-ea"/>
                <a:cs typeface="Arial" panose="020B0604020202020204" pitchFamily="34" charset="0"/>
              </a:rPr>
              <a:t>° La Carta è diventata giuridicamente vincolante nell’UE con l’entrata in vigore del trattato di Lisbona, a dicembre 2009, ed ora ha lo stesso effetto giuridico dei trattati dell’Unione</a:t>
            </a:r>
            <a:r>
              <a:rPr kumimoji="0" lang="it-IT" altLang="it-IT" sz="2400" b="0" i="0" u="none" strike="noStrike" kern="0" cap="none" spc="0" normalizeH="0" baseline="0" noProof="0">
                <a:ln>
                  <a:noFill/>
                </a:ln>
                <a:solidFill>
                  <a:srgbClr val="000000"/>
                </a:solidFill>
                <a:effectLst/>
                <a:uLnTx/>
                <a:uFillTx/>
                <a:latin typeface="+mj-lt"/>
                <a:ea typeface="+mj-ea"/>
                <a:cs typeface="+mj-cs"/>
              </a:rPr>
              <a:t>.</a:t>
            </a:r>
          </a:p>
          <a:p>
            <a:pPr marL="0" marR="0" lvl="0" indent="0" algn="l" defTabSz="449580" rtl="0" eaLnBrk="0" fontAlgn="base" latinLnBrk="0" hangingPunct="0">
              <a:lnSpc>
                <a:spcPct val="110000"/>
              </a:lnSpc>
              <a:spcBef>
                <a:spcPts val="700"/>
              </a:spcBef>
              <a:spcAft>
                <a:spcPct val="0"/>
              </a:spcAft>
              <a:buClr>
                <a:srgbClr val="000000"/>
              </a:buClr>
              <a:buSzPct val="100000"/>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altLang="it-IT" sz="2400" b="0" i="0" u="none" strike="noStrike" kern="0" cap="none" spc="0" normalizeH="0" baseline="0" noProof="0">
                <a:ln>
                  <a:noFill/>
                </a:ln>
                <a:solidFill>
                  <a:srgbClr val="000000"/>
                </a:solidFill>
                <a:effectLst/>
                <a:uLnTx/>
                <a:uFillTx/>
                <a:latin typeface="Arial" panose="020B0604020202020204" pitchFamily="34" charset="0"/>
                <a:ea typeface="+mj-ea"/>
                <a:cs typeface="Arial" panose="020B0604020202020204" pitchFamily="34" charset="0"/>
              </a:rPr>
              <a:t>° La Carta si applica alle istituzioni europee nel rispetto del principio della sussidiarietà e in nessun caso può ampliare le competenze ed i compiti a queste attribuiti dai trattati</a:t>
            </a:r>
            <a:endParaRPr kumimoji="0" lang="it-IT" altLang="it-IT" sz="2800" b="0" i="0" u="none" strike="noStrike" kern="0" cap="none" spc="0" normalizeH="0" baseline="0" noProof="0">
              <a:ln>
                <a:noFill/>
              </a:ln>
              <a:solidFill>
                <a:srgbClr val="000000"/>
              </a:solidFill>
              <a:effectLst/>
              <a:uLnTx/>
              <a:uFillTx/>
              <a:latin typeface="Arial" panose="020B0604020202020204" pitchFamily="34" charset="0"/>
              <a:ea typeface="+mj-ea"/>
              <a:cs typeface="+mj-cs"/>
            </a:endParaRPr>
          </a:p>
          <a:p>
            <a:pPr marL="0" marR="0" lvl="0" indent="0" algn="l" defTabSz="449580" rtl="0" eaLnBrk="0" fontAlgn="base" latinLnBrk="0" hangingPunct="0">
              <a:lnSpc>
                <a:spcPct val="110000"/>
              </a:lnSpc>
              <a:spcBef>
                <a:spcPts val="700"/>
              </a:spcBef>
              <a:spcAft>
                <a:spcPct val="0"/>
              </a:spcAft>
              <a:buClr>
                <a:srgbClr val="000000"/>
              </a:buClr>
              <a:buSzPct val="100000"/>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altLang="it-IT" sz="2800" b="0" i="0" u="none" strike="noStrike" kern="0" cap="none" spc="0" normalizeH="0" baseline="0" noProof="0">
              <a:ln>
                <a:noFill/>
              </a:ln>
              <a:solidFill>
                <a:srgbClr val="000000"/>
              </a:solidFill>
              <a:effectLst/>
              <a:uLnTx/>
              <a:uFillTx/>
              <a:latin typeface="Arial" panose="020B0604020202020204" pitchFamily="34" charset="0"/>
              <a:ea typeface="+mj-ea"/>
              <a:cs typeface="+mj-cs"/>
            </a:endParaRPr>
          </a:p>
          <a:p>
            <a:pPr marL="0" marR="0" lvl="0" indent="0" algn="ctr" defTabSz="449580" rtl="0" eaLnBrk="0" fontAlgn="base" latinLnBrk="0" hangingPunct="0">
              <a:lnSpc>
                <a:spcPct val="110000"/>
              </a:lnSpc>
              <a:spcBef>
                <a:spcPts val="70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it-IT" altLang="it-IT" sz="2800" b="0" i="0" u="none" strike="noStrike" kern="0" cap="none" spc="0" normalizeH="0" baseline="0" noProof="0">
              <a:ln>
                <a:noFill/>
              </a:ln>
              <a:solidFill>
                <a:srgbClr val="000000"/>
              </a:solidFill>
              <a:effectLst/>
              <a:uLnTx/>
              <a:uFillTx/>
              <a:latin typeface="Arial" panose="020B0604020202020204" pitchFamily="34" charset="0"/>
              <a:ea typeface="+mj-ea"/>
              <a:cs typeface="+mj-cs"/>
            </a:endParaRPr>
          </a:p>
        </p:txBody>
      </p:sp>
      <p:sp>
        <p:nvSpPr>
          <p:cNvPr id="9221" name="Rectangle 4"/>
          <p:cNvSpPr/>
          <p:nvPr/>
        </p:nvSpPr>
        <p:spPr>
          <a:xfrm>
            <a:off x="381000" y="304800"/>
            <a:ext cx="8458200" cy="1219200"/>
          </a:xfrm>
          <a:prstGeom prst="rect">
            <a:avLst/>
          </a:prstGeom>
          <a:solidFill>
            <a:srgbClr val="00CC99"/>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dirty="0"/>
              <a:t>Carta dei diritti fondamentali dell’Unione Europea</a:t>
            </a: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proclamata a Nizza il 7 dicembre 2000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additive="repl">
                                        <p:cTn id="6" dur="1" fill="hold">
                                          <p:stCondLst>
                                            <p:cond delay="0"/>
                                          </p:stCondLst>
                                        </p:cTn>
                                        <p:tgtEl>
                                          <p:spTgt spid="6147"/>
                                        </p:tgtEl>
                                        <p:attrNameLst>
                                          <p:attrName>style.visibility</p:attrName>
                                        </p:attrNameLst>
                                      </p:cBhvr>
                                      <p:to>
                                        <p:strVal val="visible"/>
                                      </p:to>
                                    </p:set>
                                    <p:anim calcmode="lin" valueType="num">
                                      <p:cBhvr additive="repl">
                                        <p:cTn id="7" dur="500" fill="hold"/>
                                        <p:tgtEl>
                                          <p:spTgt spid="6147"/>
                                        </p:tgtEl>
                                        <p:attrNameLst>
                                          <p:attrName>ppt_x</p:attrName>
                                        </p:attrNameLst>
                                      </p:cBhvr>
                                      <p:tavLst>
                                        <p:tav tm="100000">
                                          <p:val>
                                            <p:strVal val="0-#ppt_w/2"/>
                                          </p:val>
                                        </p:tav>
                                        <p:tav>
                                          <p:val>
                                            <p:strVal val="#ppt_x"/>
                                          </p:val>
                                        </p:tav>
                                      </p:tavLst>
                                    </p:anim>
                                    <p:anim calcmode="lin" valueType="num">
                                      <p:cBhvr additive="repl">
                                        <p:cTn id="8" dur="500" fill="hold"/>
                                        <p:tgtEl>
                                          <p:spTgt spid="6147"/>
                                        </p:tgtEl>
                                        <p:attrNameLst>
                                          <p:attrName>ppt_y</p:attrName>
                                        </p:attrNameLst>
                                      </p:cBhvr>
                                      <p:tavLst>
                                        <p:tav tm="100000">
                                          <p:val>
                                            <p:strVal val="#ppt_y"/>
                                          </p:val>
                                        </p:tav>
                                        <p:tav>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additive="repl">
                                        <p:cTn id="11" dur="1" fill="hold">
                                          <p:stCondLst>
                                            <p:cond delay="0"/>
                                          </p:stCondLst>
                                        </p:cTn>
                                        <p:tgtEl>
                                          <p:spTgt spid="6146"/>
                                        </p:tgtEl>
                                        <p:attrNameLst>
                                          <p:attrName>style.visibility</p:attrName>
                                        </p:attrNameLst>
                                      </p:cBhvr>
                                      <p:to>
                                        <p:strVal val="visible"/>
                                      </p:to>
                                    </p:set>
                                    <p:anim calcmode="lin" valueType="num">
                                      <p:cBhvr additive="repl">
                                        <p:cTn id="12" dur="500" fill="hold"/>
                                        <p:tgtEl>
                                          <p:spTgt spid="6146"/>
                                        </p:tgtEl>
                                        <p:attrNameLst>
                                          <p:attrName>ppt_x</p:attrName>
                                        </p:attrNameLst>
                                      </p:cBhvr>
                                      <p:tavLst>
                                        <p:tav tm="100000">
                                          <p:val>
                                            <p:strVal val="0-#ppt_w/2"/>
                                          </p:val>
                                        </p:tav>
                                        <p:tav>
                                          <p:val>
                                            <p:strVal val="#ppt_x"/>
                                          </p:val>
                                        </p:tav>
                                      </p:tavLst>
                                    </p:anim>
                                    <p:anim calcmode="lin" valueType="num">
                                      <p:cBhvr additive="repl">
                                        <p:cTn id="13" dur="500" fill="hold"/>
                                        <p:tgtEl>
                                          <p:spTgt spid="6146"/>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rgbClr val="DDDDDD"/>
            </a:gs>
            <a:gs pos="100000">
              <a:srgbClr val="CCFFFF"/>
            </a:gs>
          </a:gsLst>
          <a:lin ang="13500000" scaled="1"/>
          <a:tileRect/>
        </a:gradFill>
        <a:effectLst/>
      </p:bgPr>
    </p:bg>
    <p:spTree>
      <p:nvGrpSpPr>
        <p:cNvPr id="1" name=""/>
        <p:cNvGrpSpPr/>
        <p:nvPr/>
      </p:nvGrpSpPr>
      <p:grpSpPr>
        <a:xfrm>
          <a:off x="0" y="0"/>
          <a:ext cx="0" cy="0"/>
          <a:chOff x="0" y="0"/>
          <a:chExt cx="0" cy="0"/>
        </a:xfrm>
      </p:grpSpPr>
      <p:sp>
        <p:nvSpPr>
          <p:cNvPr id="68610" name="Rectangle 1"/>
          <p:cNvSpPr/>
          <p:nvPr/>
        </p:nvSpPr>
        <p:spPr>
          <a:xfrm>
            <a:off x="4572000" y="1752600"/>
            <a:ext cx="3886200" cy="4572000"/>
          </a:xfrm>
          <a:prstGeom prst="rect">
            <a:avLst/>
          </a:prstGeom>
          <a:gradFill rotWithShape="0">
            <a:gsLst>
              <a:gs pos="0">
                <a:srgbClr val="CCFFFF"/>
              </a:gs>
              <a:gs pos="50000">
                <a:srgbClr val="FFFFFF"/>
              </a:gs>
              <a:gs pos="100000">
                <a:srgbClr val="CCFFFF"/>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8611" name="Rectangle 2"/>
          <p:cNvSpPr/>
          <p:nvPr/>
        </p:nvSpPr>
        <p:spPr>
          <a:xfrm>
            <a:off x="304800" y="1752600"/>
            <a:ext cx="3810000" cy="45720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8612"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8613"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68614" name="Rectangle 5"/>
          <p:cNvSpPr>
            <a:spLocks noGrp="1"/>
          </p:cNvSpPr>
          <p:nvPr>
            <p:ph type="title" hasCustomPrompt="1"/>
          </p:nvPr>
        </p:nvSpPr>
        <p:spPr>
          <a:xfrm>
            <a:off x="2895600" y="228600"/>
            <a:ext cx="34290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Cittadinanza</a:t>
            </a:r>
          </a:p>
        </p:txBody>
      </p:sp>
      <p:sp>
        <p:nvSpPr>
          <p:cNvPr id="68615" name="Rectangle 6"/>
          <p:cNvSpPr>
            <a:spLocks noGrp="1"/>
          </p:cNvSpPr>
          <p:nvPr>
            <p:ph idx="1" hasCustomPrompt="1"/>
          </p:nvPr>
        </p:nvSpPr>
        <p:spPr>
          <a:xfrm>
            <a:off x="450850" y="1698625"/>
            <a:ext cx="3810000" cy="4724400"/>
          </a:xfrm>
          <a:ln/>
        </p:spPr>
        <p:txBody>
          <a:bodyPr vert="horz" wrap="square" lIns="90000" tIns="46800" rIns="90000" bIns="46800" anchor="t" anchorCtr="0"/>
          <a:lstStyle/>
          <a:p>
            <a:pPr indent="-340995" defTabSz="449580">
              <a:lnSpc>
                <a:spcPct val="11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a:p>
            <a:pPr indent="-340995" defTabSz="449580">
              <a:lnSpc>
                <a:spcPct val="2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000" b="1" dirty="0">
                <a:latin typeface="Arial Narrow" panose="020B0606020202030204" pitchFamily="32" charset="0"/>
              </a:rPr>
              <a:t>Art. 43</a:t>
            </a:r>
          </a:p>
          <a:p>
            <a:pPr indent="-340995" defTabSz="449580">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Qualsiasi cittadino dell’Unione…ha il diritto di sottoporre al mediatore delll’Unione casi di cattiva amministrazione nell’azione delle istituzione o degli organi comunitari, salvo la Corte di giustizia e il tribunale di primo grado nell’esercizio delle loro funzioni giurisdizionali</a:t>
            </a:r>
          </a:p>
          <a:p>
            <a:pPr indent="-340995" defTabSz="449580">
              <a:lnSpc>
                <a:spcPct val="110000"/>
              </a:lnSpc>
              <a:spcBef>
                <a:spcPts val="600"/>
              </a:spcBef>
              <a:buClrTx/>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endParaRPr lang="it-IT" altLang="it-IT" sz="2400" b="1" dirty="0">
              <a:latin typeface="Arial Narrow" panose="020B0606020202030204" pitchFamily="32" charset="0"/>
            </a:endParaRPr>
          </a:p>
        </p:txBody>
      </p:sp>
      <p:sp>
        <p:nvSpPr>
          <p:cNvPr id="68616"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68617"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68618" name="Rectangle 9"/>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7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 </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Narrow" panose="020B0606020202030204" pitchFamily="32" charset="0"/>
              </a:rPr>
              <a:t>Art. 19</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Ogni cittadino dell'Unione ha il diritto di petizione dinanzi al Parlamento europeo conformemente all'articolo 194.</a:t>
            </a:r>
          </a:p>
          <a:p>
            <a:pPr marL="342900" lvl="0" indent="-340995" defTabSz="449580">
              <a:lnSpc>
                <a:spcPct val="7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Ogni cittadino dell'Unione può rivolgersi al mediatore istituito conformemente all'articolo 195.</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Ogni cittadino dell'Unione può scrivere alle istituzioni o agli organi di cui al presente articolo… in una delle lingue del trattato</a:t>
            </a:r>
          </a:p>
        </p:txBody>
      </p:sp>
      <p:sp>
        <p:nvSpPr>
          <p:cNvPr id="68620" name="Rectangle 11"/>
          <p:cNvSpPr/>
          <p:nvPr/>
        </p:nvSpPr>
        <p:spPr>
          <a:xfrm>
            <a:off x="304800" y="990600"/>
            <a:ext cx="38100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68621" name="Rectangle 12"/>
          <p:cNvSpPr/>
          <p:nvPr/>
        </p:nvSpPr>
        <p:spPr>
          <a:xfrm>
            <a:off x="4572000" y="990600"/>
            <a:ext cx="3886200" cy="685800"/>
          </a:xfrm>
          <a:prstGeom prst="rect">
            <a:avLst/>
          </a:prstGeom>
          <a:gradFill rotWithShape="0">
            <a:gsLst>
              <a:gs pos="0">
                <a:srgbClr val="CCFFFF"/>
              </a:gs>
              <a:gs pos="50000">
                <a:srgbClr val="FFFFFF"/>
              </a:gs>
              <a:gs pos="100000">
                <a:srgbClr val="CCFFFF"/>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Trattato CE</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B2B2B2"/>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70658" name="Rectangle 1"/>
          <p:cNvSpPr/>
          <p:nvPr/>
        </p:nvSpPr>
        <p:spPr>
          <a:xfrm>
            <a:off x="4572000" y="1752600"/>
            <a:ext cx="3886200" cy="4572000"/>
          </a:xfrm>
          <a:prstGeom prst="rect">
            <a:avLst/>
          </a:prstGeom>
          <a:gradFill rotWithShape="0">
            <a:gsLst>
              <a:gs pos="0">
                <a:srgbClr val="FFCCCC"/>
              </a:gs>
              <a:gs pos="50000">
                <a:srgbClr val="DDDDDD"/>
              </a:gs>
              <a:gs pos="100000">
                <a:srgbClr val="FFCCCC"/>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0659" name="Rectangle 2"/>
          <p:cNvSpPr/>
          <p:nvPr/>
        </p:nvSpPr>
        <p:spPr>
          <a:xfrm>
            <a:off x="304800" y="1752600"/>
            <a:ext cx="4038600" cy="45720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0660"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0661"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0662" name="Rectangle 5"/>
          <p:cNvSpPr>
            <a:spLocks noGrp="1"/>
          </p:cNvSpPr>
          <p:nvPr>
            <p:ph type="title" hasCustomPrompt="1"/>
          </p:nvPr>
        </p:nvSpPr>
        <p:spPr>
          <a:xfrm>
            <a:off x="2819400" y="228600"/>
            <a:ext cx="3505200" cy="685800"/>
          </a:xfrm>
          <a:solidFill>
            <a:srgbClr val="FFFFCC">
              <a:alpha val="100000"/>
            </a:srgbClr>
          </a:solidFill>
          <a:ln/>
        </p:spPr>
        <p:txBody>
          <a:bodyPr vert="horz" wrap="square" lIns="90000" tIns="46800" rIns="90000" bIns="46800" anchor="ctr" anchorCtr="0"/>
          <a:lstStyle/>
          <a:p>
            <a:pPr defTabSz="449580">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3600" b="1" dirty="0"/>
              <a:t>Giustizia</a:t>
            </a:r>
          </a:p>
        </p:txBody>
      </p:sp>
      <p:sp>
        <p:nvSpPr>
          <p:cNvPr id="70663" name="Rectangle 6"/>
          <p:cNvSpPr>
            <a:spLocks noGrp="1"/>
          </p:cNvSpPr>
          <p:nvPr>
            <p:ph idx="1" hasCustomPrompt="1"/>
          </p:nvPr>
        </p:nvSpPr>
        <p:spPr>
          <a:xfrm>
            <a:off x="304800" y="1676400"/>
            <a:ext cx="3810000" cy="4724400"/>
          </a:xfrm>
          <a:ln/>
        </p:spPr>
        <p:txBody>
          <a:bodyPr vert="horz" wrap="square" lIns="90000" tIns="46800" rIns="90000" bIns="46800" anchor="t" anchorCtr="0"/>
          <a:lstStyle/>
          <a:p>
            <a:pPr marL="95250" indent="0" defTabSz="449580">
              <a:lnSpc>
                <a:spcPct val="120000"/>
              </a:lnSpc>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r>
              <a:rPr lang="it-IT" altLang="it-IT" sz="2000" b="1" dirty="0">
                <a:latin typeface="Arial Narrow" panose="020B0606020202030204" pitchFamily="32" charset="0"/>
              </a:rPr>
              <a:t>Art. 47</a:t>
            </a:r>
          </a:p>
          <a:p>
            <a:pPr marL="95250" indent="0" defTabSz="449580">
              <a:lnSpc>
                <a:spcPct val="80000"/>
              </a:lnSpc>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endParaRPr lang="it-IT" altLang="it-IT" sz="1800" b="1" dirty="0">
              <a:latin typeface="Arial Narrow" panose="020B0606020202030204" pitchFamily="32" charset="0"/>
            </a:endParaRPr>
          </a:p>
          <a:p>
            <a:pPr marL="95250" indent="0" defTabSz="449580">
              <a:lnSpc>
                <a:spcPct val="80000"/>
              </a:lnSpc>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r>
              <a:rPr lang="it-IT" altLang="it-IT" sz="1800" b="1" dirty="0">
                <a:latin typeface="Arial Narrow" panose="020B0606020202030204" pitchFamily="32" charset="0"/>
              </a:rPr>
              <a:t>Ogni individuo i cui diritti e le cui libertà garantite dal diritto dell’Unione siano stati violati ha diritto a un </a:t>
            </a:r>
            <a:r>
              <a:rPr lang="it-IT" altLang="it-IT" sz="1800" b="1" u="sng" dirty="0">
                <a:latin typeface="Arial Narrow" panose="020B0606020202030204" pitchFamily="32" charset="0"/>
              </a:rPr>
              <a:t>ricorso effettivo </a:t>
            </a:r>
            <a:r>
              <a:rPr lang="it-IT" altLang="it-IT" sz="1800" b="1" dirty="0">
                <a:latin typeface="Arial Narrow" panose="020B0606020202030204" pitchFamily="32" charset="0"/>
              </a:rPr>
              <a:t>dinanzi a un giudice…ha diritto che la sua causa sia esaminata </a:t>
            </a:r>
            <a:r>
              <a:rPr lang="it-IT" altLang="it-IT" sz="1800" b="1" u="sng" dirty="0">
                <a:latin typeface="Arial Narrow" panose="020B0606020202030204" pitchFamily="32" charset="0"/>
              </a:rPr>
              <a:t>equamente</a:t>
            </a:r>
            <a:r>
              <a:rPr lang="it-IT" altLang="it-IT" sz="1800" b="1" dirty="0">
                <a:latin typeface="Arial Narrow" panose="020B0606020202030204" pitchFamily="32" charset="0"/>
              </a:rPr>
              <a:t>, </a:t>
            </a:r>
            <a:r>
              <a:rPr lang="it-IT" altLang="it-IT" sz="1800" b="1" u="sng" dirty="0">
                <a:latin typeface="Arial Narrow" panose="020B0606020202030204" pitchFamily="32" charset="0"/>
              </a:rPr>
              <a:t>pubblicamente</a:t>
            </a:r>
            <a:r>
              <a:rPr lang="it-IT" altLang="it-IT" sz="1800" b="1" dirty="0">
                <a:latin typeface="Arial Narrow" panose="020B0606020202030204" pitchFamily="32" charset="0"/>
              </a:rPr>
              <a:t> ed entro un termine ragionevole da un giudice indipendente e imparziale. </a:t>
            </a:r>
          </a:p>
          <a:p>
            <a:pPr marL="95250" indent="0" defTabSz="449580">
              <a:lnSpc>
                <a:spcPct val="80000"/>
              </a:lnSpc>
              <a:spcBef>
                <a:spcPts val="600"/>
              </a:spcBef>
              <a:buClrTx/>
              <a:buFontTx/>
              <a:buNone/>
              <a:tabLst>
                <a:tab pos="665480" algn="l"/>
                <a:tab pos="1579880" algn="l"/>
                <a:tab pos="2494280" algn="l"/>
                <a:tab pos="3408680" algn="l"/>
                <a:tab pos="4323080" algn="l"/>
                <a:tab pos="5237480" algn="l"/>
                <a:tab pos="6151880" algn="l"/>
                <a:tab pos="7066280" algn="l"/>
                <a:tab pos="7980680" algn="l"/>
                <a:tab pos="8895080" algn="l"/>
                <a:tab pos="9809480" algn="l"/>
              </a:tabLst>
            </a:pPr>
            <a:r>
              <a:rPr lang="it-IT" altLang="it-IT" sz="1800" b="1" dirty="0">
                <a:latin typeface="Arial Narrow" panose="020B0606020202030204" pitchFamily="32" charset="0"/>
              </a:rPr>
              <a:t>     …è concesso </a:t>
            </a:r>
            <a:r>
              <a:rPr lang="it-IT" altLang="it-IT" sz="1800" b="1" u="sng" dirty="0">
                <a:latin typeface="Arial Narrow" panose="020B0606020202030204" pitchFamily="32" charset="0"/>
              </a:rPr>
              <a:t>il patrocinio a spese dello Stato</a:t>
            </a:r>
            <a:r>
              <a:rPr lang="it-IT" altLang="it-IT" sz="1800" b="1" dirty="0">
                <a:latin typeface="Arial Narrow" panose="020B0606020202030204" pitchFamily="32" charset="0"/>
              </a:rPr>
              <a:t>...</a:t>
            </a:r>
          </a:p>
        </p:txBody>
      </p:sp>
      <p:sp>
        <p:nvSpPr>
          <p:cNvPr id="70664" name="Rectangle 7"/>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70665" name="Rectangle 8"/>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70666" name="Rectangle 9"/>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2000" b="1" dirty="0">
                <a:latin typeface="Arial Narrow" panose="020B0606020202030204" pitchFamily="32" charset="0"/>
              </a:rPr>
              <a:t>Art. 13</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Ogni persona i cui diritti e le cui libertà riconosciuti nella presente Convenzione siano stati violati, ha diritto ad un ricorso effettivo davanti a un’istanza nazionale, anche quando la violazione sia stata commessa da persone agenti nell’esercizio delle loro funzioni ufficiali</a:t>
            </a:r>
            <a:r>
              <a:rPr lang="it-IT" altLang="it-IT" sz="2400" b="1" dirty="0">
                <a:latin typeface="Arial Narrow" panose="020B0606020202030204" pitchFamily="32" charset="0"/>
              </a:rPr>
              <a:t>.</a:t>
            </a:r>
          </a:p>
        </p:txBody>
      </p:sp>
      <p:sp>
        <p:nvSpPr>
          <p:cNvPr id="70667" name="Rectangle 10"/>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70668" name="Rectangle 11"/>
          <p:cNvSpPr/>
          <p:nvPr/>
        </p:nvSpPr>
        <p:spPr>
          <a:xfrm>
            <a:off x="4572000" y="990600"/>
            <a:ext cx="3886200" cy="685800"/>
          </a:xfrm>
          <a:prstGeom prst="rect">
            <a:avLst/>
          </a:prstGeom>
          <a:gradFill rotWithShape="0">
            <a:gsLst>
              <a:gs pos="0">
                <a:srgbClr val="FFCCCC"/>
              </a:gs>
              <a:gs pos="50000">
                <a:srgbClr val="DDDDDD"/>
              </a:gs>
              <a:gs pos="100000">
                <a:srgbClr val="FFCCCC"/>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CEDU</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0C0C0"/>
            </a:gs>
            <a:gs pos="100000">
              <a:srgbClr val="FFFFFF"/>
            </a:gs>
          </a:gsLst>
          <a:lin ang="13500000" scaled="1"/>
          <a:tileRect/>
        </a:gradFill>
        <a:effectLst/>
      </p:bgPr>
    </p:bg>
    <p:spTree>
      <p:nvGrpSpPr>
        <p:cNvPr id="1" name=""/>
        <p:cNvGrpSpPr/>
        <p:nvPr/>
      </p:nvGrpSpPr>
      <p:grpSpPr>
        <a:xfrm>
          <a:off x="0" y="0"/>
          <a:ext cx="0" cy="0"/>
          <a:chOff x="0" y="0"/>
          <a:chExt cx="0" cy="0"/>
        </a:xfrm>
      </p:grpSpPr>
      <p:sp>
        <p:nvSpPr>
          <p:cNvPr id="72706" name="Rectangle 1"/>
          <p:cNvSpPr/>
          <p:nvPr/>
        </p:nvSpPr>
        <p:spPr>
          <a:xfrm>
            <a:off x="4648200" y="1828800"/>
            <a:ext cx="3810000" cy="4495800"/>
          </a:xfrm>
          <a:prstGeom prst="rect">
            <a:avLst/>
          </a:prstGeom>
          <a:gradFill rotWithShape="0">
            <a:gsLst>
              <a:gs pos="0">
                <a:srgbClr val="FFCCCC"/>
              </a:gs>
              <a:gs pos="50000">
                <a:srgbClr val="DDDDDD"/>
              </a:gs>
              <a:gs pos="100000">
                <a:srgbClr val="FFCCCC"/>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2707" name="Rectangle 2"/>
          <p:cNvSpPr/>
          <p:nvPr/>
        </p:nvSpPr>
        <p:spPr>
          <a:xfrm>
            <a:off x="304800" y="1828800"/>
            <a:ext cx="3962400" cy="44958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2708" name="Rectangle 3"/>
          <p:cNvSpPr/>
          <p:nvPr/>
        </p:nvSpPr>
        <p:spPr>
          <a:xfrm>
            <a:off x="304800" y="1295400"/>
            <a:ext cx="3886200" cy="609600"/>
          </a:xfrm>
          <a:prstGeom prst="rect">
            <a:avLst/>
          </a:prstGeom>
          <a:noFill/>
          <a:ln w="9525">
            <a:noFill/>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2709" name="Rectangle 4"/>
          <p:cNvSpPr/>
          <p:nvPr/>
        </p:nvSpPr>
        <p:spPr>
          <a:xfrm>
            <a:off x="228600" y="304800"/>
            <a:ext cx="8382000" cy="6172200"/>
          </a:xfrm>
          <a:prstGeom prst="rect">
            <a:avLst/>
          </a:prstGeom>
          <a:noFill/>
          <a:ln w="1260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4821" name="Rectangle 5"/>
          <p:cNvSpPr>
            <a:spLocks noGrp="1" noChangeArrowheads="1"/>
          </p:cNvSpPr>
          <p:nvPr>
            <p:ph type="title" hasCustomPrompt="1"/>
          </p:nvPr>
        </p:nvSpPr>
        <p:spPr>
          <a:xfrm>
            <a:off x="304800" y="1676400"/>
            <a:ext cx="3810000" cy="4724400"/>
          </a:xfrm>
        </p:spPr>
        <p:txBody>
          <a:bodyPr vert="horz" wrap="square" lIns="90000" tIns="46800" rIns="90000" bIns="46800" numCol="1" anchor="t" anchorCtr="0" compatLnSpc="1"/>
          <a:lstStyle/>
          <a:p>
            <a:pPr marL="0" marR="0" lvl="0" indent="0" algn="l" defTabSz="449580" rtl="0" eaLnBrk="0" fontAlgn="base" latinLnBrk="0" hangingPunct="0">
              <a:lnSpc>
                <a:spcPct val="130000"/>
              </a:lnSpc>
              <a:spcBef>
                <a:spcPts val="6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r>
              <a:rPr kumimoji="0" lang="it-IT" sz="20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Art. 49</a:t>
            </a:r>
          </a:p>
          <a:p>
            <a:pPr marL="0" marR="0" lvl="0" indent="0" algn="l" defTabSz="449580" rtl="0" eaLnBrk="0" fontAlgn="base" latinLnBrk="0" hangingPunct="0">
              <a:lnSpc>
                <a:spcPct val="90000"/>
              </a:lnSpc>
              <a:spcBef>
                <a:spcPts val="6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endPar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endParaRPr>
          </a:p>
          <a:p>
            <a:pPr marL="0" marR="0" lvl="0" indent="0" algn="l" defTabSz="449580" rtl="0" eaLnBrk="0" fontAlgn="base" latinLnBrk="0" hangingPunct="0">
              <a:lnSpc>
                <a:spcPct val="90000"/>
              </a:lnSpc>
              <a:spcBef>
                <a:spcPts val="6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Nessuno può essere condannato per un’azione o un’omissione che, al momento in cui è stata commessa, non costituiva reato secondo il diritto interno e internazionale.</a:t>
            </a:r>
          </a:p>
          <a:p>
            <a:pPr marL="0" marR="0" lvl="0" indent="0" algn="l" defTabSz="449580" rtl="0" eaLnBrk="0" fontAlgn="base" latinLnBrk="0" hangingPunct="0">
              <a:lnSpc>
                <a:spcPct val="90000"/>
              </a:lnSpc>
              <a:spcBef>
                <a:spcPts val="6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Parimenti, non può essere inflitta una pena più grave di quella applicabile al momento in cui il reato è stato commesso</a:t>
            </a:r>
          </a:p>
        </p:txBody>
      </p:sp>
      <p:sp>
        <p:nvSpPr>
          <p:cNvPr id="72711" name="Rectangle 6"/>
          <p:cNvSpPr/>
          <p:nvPr/>
        </p:nvSpPr>
        <p:spPr>
          <a:xfrm>
            <a:off x="533400" y="1143000"/>
            <a:ext cx="3124200" cy="917575"/>
          </a:xfrm>
          <a:prstGeom prst="rect">
            <a:avLst/>
          </a:prstGeom>
          <a:noFill/>
          <a:ln w="9525">
            <a:noFill/>
          </a:ln>
        </p:spPr>
        <p:txBody>
          <a:bodyPr lIns="90000" tIns="46800" rIns="90000" bIns="46800">
            <a:spAutoFit/>
          </a:bodyPr>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altLang="it-IT" sz="1800" b="1" dirty="0">
              <a:latin typeface="Arial Narrow" panose="020B0606020202030204" pitchFamily="32" charset="0"/>
            </a:endParaRPr>
          </a:p>
        </p:txBody>
      </p:sp>
      <p:sp>
        <p:nvSpPr>
          <p:cNvPr id="72712" name="Rectangle 7"/>
          <p:cNvSpPr/>
          <p:nvPr/>
        </p:nvSpPr>
        <p:spPr>
          <a:xfrm>
            <a:off x="4572000" y="1676400"/>
            <a:ext cx="3886200" cy="44958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a:p>
            <a:pPr marL="342900" lvl="0" indent="-340995" defTabSz="449580">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it-IT" altLang="it-IT" sz="2400" b="1" dirty="0">
              <a:latin typeface="Arial Narrow" panose="020B0606020202030204" pitchFamily="32" charset="0"/>
            </a:endParaRPr>
          </a:p>
        </p:txBody>
      </p:sp>
      <p:sp>
        <p:nvSpPr>
          <p:cNvPr id="72713" name="Rectangle 8"/>
          <p:cNvSpPr/>
          <p:nvPr/>
        </p:nvSpPr>
        <p:spPr>
          <a:xfrm>
            <a:off x="4572000" y="1828800"/>
            <a:ext cx="3886200" cy="4572000"/>
          </a:xfrm>
          <a:prstGeom prst="rect">
            <a:avLst/>
          </a:prstGeom>
          <a:noFill/>
          <a:ln w="9525">
            <a:noFill/>
          </a:ln>
        </p:spPr>
        <p:txBody>
          <a:bodyPr lIns="90000" tIns="46800" rIns="90000" bIns="4680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000" b="1" dirty="0">
                <a:latin typeface="Arial Narrow" panose="020B0606020202030204" pitchFamily="32" charset="0"/>
              </a:rPr>
              <a:t>Art. 7</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p>
          <a:p>
            <a:pPr marL="342900" lvl="0" indent="-340995" defTabSz="449580">
              <a:lnSpc>
                <a:spcPct val="9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2400" b="1" dirty="0">
                <a:latin typeface="Arial Narrow" panose="020B0606020202030204" pitchFamily="32" charset="0"/>
              </a:rPr>
              <a:t>   </a:t>
            </a:r>
            <a:r>
              <a:rPr lang="it-IT" altLang="it-IT" sz="1800" b="1" dirty="0">
                <a:latin typeface="Arial Narrow" panose="020B0606020202030204" pitchFamily="32" charset="0"/>
              </a:rPr>
              <a:t>Nessuno può essere condannato per un’azione o una omissione…</a:t>
            </a:r>
          </a:p>
          <a:p>
            <a:pPr marL="342900" lvl="0" indent="-340995" defTabSz="449580">
              <a:lnSpc>
                <a:spcPct val="80000"/>
              </a:lnSpc>
              <a:spcBef>
                <a:spcPts val="600"/>
              </a:spcBef>
              <a:buClr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it-IT" altLang="it-IT" sz="1800" b="1" dirty="0">
                <a:latin typeface="Arial Narrow" panose="020B0606020202030204" pitchFamily="32" charset="0"/>
              </a:rPr>
              <a:t> 2  Il presente articolo non ostacolerà il rinvio a giudizio e la condanna di una persona colpevole d’una</a:t>
            </a:r>
            <a:r>
              <a:rPr lang="it-IT" altLang="it-IT" sz="1800" b="1" u="sng" dirty="0">
                <a:latin typeface="Arial Narrow" panose="020B0606020202030204" pitchFamily="32" charset="0"/>
              </a:rPr>
              <a:t> azione</a:t>
            </a:r>
            <a:r>
              <a:rPr lang="it-IT" altLang="it-IT" sz="1800" b="1" dirty="0">
                <a:latin typeface="Arial Narrow" panose="020B0606020202030204" pitchFamily="32" charset="0"/>
              </a:rPr>
              <a:t> o d’una omissione che, al momento in cui fu commessa, era </a:t>
            </a:r>
            <a:r>
              <a:rPr lang="it-IT" altLang="it-IT" sz="1800" b="1" u="sng" dirty="0">
                <a:latin typeface="Arial Narrow" panose="020B0606020202030204" pitchFamily="32" charset="0"/>
              </a:rPr>
              <a:t>criminale </a:t>
            </a:r>
            <a:r>
              <a:rPr lang="it-IT" altLang="it-IT" sz="1800" b="1" dirty="0">
                <a:latin typeface="Arial Narrow" panose="020B0606020202030204" pitchFamily="32" charset="0"/>
              </a:rPr>
              <a:t>secondo i principi di diritto riconosciuti dalle nazioni civili</a:t>
            </a:r>
          </a:p>
        </p:txBody>
      </p:sp>
      <p:sp>
        <p:nvSpPr>
          <p:cNvPr id="34826" name="Rectangle 10"/>
          <p:cNvSpPr>
            <a:spLocks noGrp="1" noChangeArrowheads="1"/>
          </p:cNvSpPr>
          <p:nvPr>
            <p:ph idx="1" hasCustomPrompt="1"/>
          </p:nvPr>
        </p:nvSpPr>
        <p:spPr>
          <a:xfrm>
            <a:off x="2819400" y="228600"/>
            <a:ext cx="3505200" cy="685800"/>
          </a:xfrm>
          <a:solidFill>
            <a:srgbClr val="FFFFCC"/>
          </a:solidFill>
        </p:spPr>
        <p:txBody>
          <a:bodyPr vert="horz" wrap="square" lIns="90000" tIns="46800" rIns="90000" bIns="46800" numCol="1" anchor="ctr" anchorCtr="0" compatLnSpc="1"/>
          <a:lstStyle/>
          <a:p>
            <a:pPr marL="0" marR="0" lvl="0" indent="0" algn="ctr"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3600" b="1" i="0" u="none" strike="noStrike" kern="0" cap="none" spc="0" normalizeH="0" baseline="0" noProof="0">
                <a:ln>
                  <a:noFill/>
                </a:ln>
                <a:solidFill>
                  <a:srgbClr val="000000"/>
                </a:solidFill>
                <a:effectLst/>
                <a:uLnTx/>
                <a:uFillTx/>
                <a:latin typeface="+mn-lt"/>
                <a:ea typeface="+mn-ea"/>
                <a:cs typeface="+mn-cs"/>
              </a:rPr>
              <a:t>Giustizia</a:t>
            </a:r>
          </a:p>
        </p:txBody>
      </p:sp>
      <p:sp>
        <p:nvSpPr>
          <p:cNvPr id="72716" name="Rectangle 11"/>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72717" name="Rectangle 12"/>
          <p:cNvSpPr/>
          <p:nvPr/>
        </p:nvSpPr>
        <p:spPr>
          <a:xfrm>
            <a:off x="4572000" y="990600"/>
            <a:ext cx="3886200" cy="685800"/>
          </a:xfrm>
          <a:prstGeom prst="rect">
            <a:avLst/>
          </a:prstGeom>
          <a:gradFill rotWithShape="0">
            <a:gsLst>
              <a:gs pos="0">
                <a:srgbClr val="FFCCCC"/>
              </a:gs>
              <a:gs pos="50000">
                <a:srgbClr val="DDDDDD"/>
              </a:gs>
              <a:gs pos="100000">
                <a:srgbClr val="FFCCCC"/>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CEDU</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74754" name="Rectangle 1"/>
          <p:cNvSpPr/>
          <p:nvPr/>
        </p:nvSpPr>
        <p:spPr>
          <a:xfrm>
            <a:off x="4648200" y="1828800"/>
            <a:ext cx="3886200" cy="4572000"/>
          </a:xfrm>
          <a:prstGeom prst="rect">
            <a:avLst/>
          </a:prstGeom>
          <a:gradFill rotWithShape="0">
            <a:gsLst>
              <a:gs pos="0">
                <a:srgbClr val="FFCCCC"/>
              </a:gs>
              <a:gs pos="50000">
                <a:srgbClr val="DDDDDD"/>
              </a:gs>
              <a:gs pos="100000">
                <a:srgbClr val="FFCCCC"/>
              </a:gs>
            </a:gsLst>
            <a:lin ang="13500000" scaled="1"/>
            <a:tileRect/>
          </a:gra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74755" name="Rectangle 2"/>
          <p:cNvSpPr/>
          <p:nvPr/>
        </p:nvSpPr>
        <p:spPr>
          <a:xfrm>
            <a:off x="304800" y="1828800"/>
            <a:ext cx="4114800" cy="4572000"/>
          </a:xfrm>
          <a:prstGeom prst="rect">
            <a:avLst/>
          </a:prstGeom>
          <a:solidFill>
            <a:srgbClr val="CCFFCC"/>
          </a:solidFill>
          <a:ln w="9360" cap="flat" cmpd="sng">
            <a:solidFill>
              <a:srgbClr val="000000"/>
            </a:solidFill>
            <a:prstDash val="solid"/>
            <a:miter/>
            <a:headEnd type="none" w="med" len="med"/>
            <a:tailEnd type="none" w="med" len="med"/>
          </a:ln>
        </p:spPr>
        <p:txBody>
          <a:bodyPr wrap="none" anchor="ctr" anchorCtr="0"/>
          <a:lstStyle/>
          <a:p>
            <a:pPr>
              <a:buClr>
                <a:srgbClr val="000000"/>
              </a:buClr>
              <a:buSzPct val="100000"/>
              <a:buFont typeface="Times New Roman" panose="02020603050405020304" pitchFamily="16" charset="0"/>
            </a:pPr>
            <a:endParaRPr lang="it-IT" altLang="it-IT" dirty="0">
              <a:latin typeface="Times New Roman" panose="02020603050405020304" pitchFamily="16" charset="0"/>
            </a:endParaRPr>
          </a:p>
        </p:txBody>
      </p:sp>
      <p:sp>
        <p:nvSpPr>
          <p:cNvPr id="35843" name="Rectangle 3"/>
          <p:cNvSpPr>
            <a:spLocks noGrp="1" noChangeArrowheads="1"/>
          </p:cNvSpPr>
          <p:nvPr>
            <p:ph type="title" hasCustomPrompt="1"/>
          </p:nvPr>
        </p:nvSpPr>
        <p:spPr>
          <a:xfrm>
            <a:off x="685800" y="1981200"/>
            <a:ext cx="3810000" cy="4114800"/>
          </a:xfrm>
        </p:spPr>
        <p:txBody>
          <a:bodyPr vert="horz" wrap="square" lIns="90000" tIns="46800" rIns="90000" bIns="46800" numCol="1" anchor="t" anchorCtr="0" compatLnSpc="1"/>
          <a:lstStyle/>
          <a:p>
            <a:pPr marL="0" marR="0" lvl="0" indent="0" algn="l" defTabSz="449580" rtl="0" eaLnBrk="0" fontAlgn="base" latinLnBrk="0" hangingPunct="0">
              <a:lnSpc>
                <a:spcPct val="100000"/>
              </a:lnSpc>
              <a:spcBef>
                <a:spcPts val="7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r>
              <a:rPr kumimoji="0" lang="it-IT" sz="2000" b="1" i="0" u="none" strike="noStrike" kern="0" cap="none" spc="0" normalizeH="0" baseline="0" noProof="0">
                <a:ln>
                  <a:noFill/>
                </a:ln>
                <a:solidFill>
                  <a:srgbClr val="000000"/>
                </a:solidFill>
                <a:effectLst/>
                <a:uLnTx/>
                <a:uFillTx/>
                <a:latin typeface="+mj-lt"/>
                <a:ea typeface="+mj-ea"/>
                <a:cs typeface="+mj-cs"/>
              </a:rPr>
              <a:t>Art. 52</a:t>
            </a:r>
          </a:p>
          <a:p>
            <a:pPr marL="0" marR="0" lvl="0" indent="0" algn="l" defTabSz="449580" rtl="0" eaLnBrk="0" fontAlgn="base" latinLnBrk="0" hangingPunct="0">
              <a:lnSpc>
                <a:spcPct val="100000"/>
              </a:lnSpc>
              <a:spcBef>
                <a:spcPts val="6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Eventuali limitazioni all’esercizio dei diritti e delle libertà riconosciuti dalla presente Carta devono essere previste dalla legge…</a:t>
            </a:r>
          </a:p>
          <a:p>
            <a:pPr marL="0" marR="0" lvl="0" indent="0" algn="l" defTabSz="449580" rtl="0" eaLnBrk="0" fontAlgn="base" latinLnBrk="0" hangingPunct="0">
              <a:lnSpc>
                <a:spcPct val="100000"/>
              </a:lnSpc>
              <a:spcBef>
                <a:spcPts val="600"/>
              </a:spcBef>
              <a:spcAft>
                <a:spcPct val="0"/>
              </a:spcAft>
              <a:buClrTx/>
              <a:buSzPct val="100000"/>
              <a:buFontTx/>
              <a:buNone/>
              <a:tabLst>
                <a:tab pos="569595" algn="l"/>
                <a:tab pos="1483995" algn="l"/>
                <a:tab pos="2398395" algn="l"/>
                <a:tab pos="3312795" algn="l"/>
                <a:tab pos="4227195" algn="l"/>
                <a:tab pos="5141595" algn="l"/>
                <a:tab pos="6055995" algn="l"/>
                <a:tab pos="6970395" algn="l"/>
                <a:tab pos="7884795" algn="l"/>
                <a:tab pos="8799195" algn="l"/>
                <a:tab pos="9713595" algn="l"/>
              </a:tabLst>
              <a:defRPr/>
            </a:pP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Nel rispetto del </a:t>
            </a:r>
            <a:r>
              <a:rPr kumimoji="0" lang="it-IT" sz="1800" b="1" i="0" u="sng" strike="noStrike" kern="0" cap="none" spc="0" normalizeH="0" baseline="0" noProof="0">
                <a:ln>
                  <a:noFill/>
                </a:ln>
                <a:solidFill>
                  <a:srgbClr val="000000"/>
                </a:solidFill>
                <a:effectLst/>
                <a:uLnTx/>
                <a:uFillTx/>
                <a:latin typeface="Arial Narrow" panose="020B0606020202030204" pitchFamily="32" charset="0"/>
                <a:ea typeface="+mj-ea"/>
                <a:cs typeface="+mj-cs"/>
              </a:rPr>
              <a:t>principio di proporzionalità</a:t>
            </a:r>
            <a:r>
              <a:rPr kumimoji="0" lang="it-IT" sz="1800" b="1" i="0" u="none" strike="noStrike" kern="0" cap="none" spc="0" normalizeH="0" baseline="0" noProof="0">
                <a:ln>
                  <a:noFill/>
                </a:ln>
                <a:solidFill>
                  <a:srgbClr val="000000"/>
                </a:solidFill>
                <a:effectLst/>
                <a:uLnTx/>
                <a:uFillTx/>
                <a:latin typeface="Arial Narrow" panose="020B0606020202030204" pitchFamily="32" charset="0"/>
                <a:ea typeface="+mj-ea"/>
                <a:cs typeface="+mj-cs"/>
              </a:rPr>
              <a:t>, possono essere apportate limitazioni solo laddove siano necessarie</a:t>
            </a:r>
          </a:p>
        </p:txBody>
      </p:sp>
      <p:sp>
        <p:nvSpPr>
          <p:cNvPr id="74757" name="Rectangle 4"/>
          <p:cNvSpPr>
            <a:spLocks noGrp="1"/>
          </p:cNvSpPr>
          <p:nvPr>
            <p:ph sz="half" idx="1" hasCustomPrompt="1"/>
          </p:nvPr>
        </p:nvSpPr>
        <p:spPr>
          <a:xfrm>
            <a:off x="4648200" y="1981200"/>
            <a:ext cx="3810000" cy="4114800"/>
          </a:xfrm>
          <a:ln/>
        </p:spPr>
        <p:txBody>
          <a:bodyPr vert="horz" wrap="square" lIns="90000" tIns="46800" rIns="90000" bIns="46800" anchor="t" anchorCtr="0"/>
          <a:lstStyle/>
          <a:p>
            <a:pPr indent="-340995" defTabSz="449580">
              <a:lnSpc>
                <a:spcPct val="90000"/>
              </a:lnSpc>
              <a:spcBef>
                <a:spcPts val="600"/>
              </a:spcBef>
              <a:buClrTx/>
              <a:buSzPct val="100000"/>
              <a:buFontTx/>
              <a:buNone/>
              <a:tabLst>
                <a:tab pos="913130" algn="l"/>
                <a:tab pos="1827530" algn="l"/>
                <a:tab pos="2741930" algn="l"/>
                <a:tab pos="3656330" algn="l"/>
                <a:tab pos="4570730" algn="l"/>
                <a:tab pos="5485130" algn="l"/>
                <a:tab pos="6399530" algn="l"/>
                <a:tab pos="7313930" algn="l"/>
                <a:tab pos="8228330" algn="l"/>
                <a:tab pos="9142730" algn="l"/>
                <a:tab pos="10057130" algn="l"/>
              </a:tabLst>
            </a:pPr>
            <a:r>
              <a:rPr lang="it-IT" altLang="it-IT" dirty="0">
                <a:latin typeface="+mn-lt"/>
                <a:ea typeface="+mn-ea"/>
                <a:cs typeface="+mn-cs"/>
              </a:rPr>
              <a:t>…</a:t>
            </a:r>
            <a:r>
              <a:rPr lang="it-IT" altLang="it-IT" sz="1800" b="1" dirty="0">
                <a:latin typeface="Arial Narrow" panose="020B0606020202030204" pitchFamily="32" charset="0"/>
                <a:ea typeface="+mn-ea"/>
                <a:cs typeface="+mn-cs"/>
              </a:rPr>
              <a:t>secondo una giurisprudenza costante, restrizioni all’esercizio dei diritti fondamentali possono essere operate, in particolare nell’ambito di un’organizzazione comune di mercato, purché tali restrizioni rispondano effettivamente a finalità di interesse generale perseguite dalla Comunità.</a:t>
            </a:r>
            <a:r>
              <a:rPr lang="it-IT" altLang="it-IT" sz="2400" b="1" dirty="0">
                <a:latin typeface="Arial Narrow" panose="020B0606020202030204" pitchFamily="32" charset="0"/>
                <a:ea typeface="+mn-ea"/>
                <a:cs typeface="+mn-cs"/>
              </a:rPr>
              <a:t>.</a:t>
            </a:r>
          </a:p>
        </p:txBody>
      </p:sp>
      <p:sp>
        <p:nvSpPr>
          <p:cNvPr id="35845" name="Rectangle 5"/>
          <p:cNvSpPr>
            <a:spLocks noGrp="1" noChangeArrowheads="1"/>
          </p:cNvSpPr>
          <p:nvPr>
            <p:ph sz="half" idx="2" hasCustomPrompt="1"/>
          </p:nvPr>
        </p:nvSpPr>
        <p:spPr>
          <a:xfrm>
            <a:off x="2362200" y="228600"/>
            <a:ext cx="4419600" cy="685800"/>
          </a:xfrm>
          <a:solidFill>
            <a:srgbClr val="C0C0C0"/>
          </a:solidFill>
        </p:spPr>
        <p:txBody>
          <a:bodyPr vert="horz" wrap="square" lIns="90000" tIns="46800" rIns="90000" bIns="46800" numCol="1" anchor="ctr" anchorCtr="0" compatLnSpc="1"/>
          <a:lstStyle/>
          <a:p>
            <a:pPr marL="0" marR="0" lvl="0" indent="0" algn="ctr" defTabSz="449580" rtl="0" eaLnBrk="0" fontAlgn="base" latinLnBrk="0" hangingPunct="0">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3600" b="1" i="0" u="none" strike="noStrike" kern="0" cap="none" spc="0" normalizeH="0" baseline="0" noProof="0">
                <a:ln>
                  <a:noFill/>
                </a:ln>
                <a:solidFill>
                  <a:srgbClr val="000000"/>
                </a:solidFill>
                <a:effectLst/>
                <a:uLnTx/>
                <a:uFillTx/>
                <a:latin typeface="+mn-lt"/>
                <a:ea typeface="+mn-ea"/>
                <a:cs typeface="+mn-cs"/>
              </a:rPr>
              <a:t>Disposizioni generali</a:t>
            </a:r>
          </a:p>
        </p:txBody>
      </p:sp>
      <p:sp>
        <p:nvSpPr>
          <p:cNvPr id="74759" name="Rectangle 6"/>
          <p:cNvSpPr/>
          <p:nvPr/>
        </p:nvSpPr>
        <p:spPr>
          <a:xfrm>
            <a:off x="304800" y="990600"/>
            <a:ext cx="4038600" cy="685800"/>
          </a:xfrm>
          <a:prstGeom prst="rect">
            <a:avLst/>
          </a:prstGeom>
          <a:solidFill>
            <a:srgbClr val="CCFFCC"/>
          </a:soli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Carta dei diritti</a:t>
            </a:r>
          </a:p>
        </p:txBody>
      </p:sp>
      <p:sp>
        <p:nvSpPr>
          <p:cNvPr id="74760" name="Rectangle 7"/>
          <p:cNvSpPr/>
          <p:nvPr/>
        </p:nvSpPr>
        <p:spPr>
          <a:xfrm>
            <a:off x="4572000" y="990600"/>
            <a:ext cx="3886200" cy="685800"/>
          </a:xfrm>
          <a:prstGeom prst="rect">
            <a:avLst/>
          </a:prstGeom>
          <a:gradFill rotWithShape="0">
            <a:gsLst>
              <a:gs pos="0">
                <a:srgbClr val="FFCCCC"/>
              </a:gs>
              <a:gs pos="50000">
                <a:srgbClr val="DDDDDD"/>
              </a:gs>
              <a:gs pos="100000">
                <a:srgbClr val="FFCCCC"/>
              </a:gs>
            </a:gsLst>
            <a:lin ang="13500000" scaled="1"/>
            <a:tileRect/>
          </a:gradFill>
          <a:ln w="9360" cap="flat" cmpd="sng">
            <a:solidFill>
              <a:srgbClr val="000000"/>
            </a:solidFill>
            <a:prstDash val="solid"/>
            <a:miter/>
            <a:headEnd type="none" w="med" len="med"/>
            <a:tailEnd type="none" w="med" len="med"/>
          </a:ln>
        </p:spPr>
        <p:txBody>
          <a:bodyPr wrap="none" lIns="90000" tIns="46800" rIns="90000" bIns="46800" anchor="ctr" anchorCtr="0"/>
          <a:lstStyle>
            <a:lvl1pPr marL="342900" indent="-342900" algn="l" defTabSz="449580" rtl="0" eaLnBrk="0" fontAlgn="base" hangingPunct="0">
              <a:spcBef>
                <a:spcPts val="800"/>
              </a:spcBef>
              <a:spcAft>
                <a:spcPct val="0"/>
              </a:spcAft>
              <a:buClr>
                <a:srgbClr val="000000"/>
              </a:buClr>
              <a:buSzPct val="100000"/>
              <a:buFont typeface="Times New Roman" panose="02020603050405020304" pitchFamily="16" charset="0"/>
              <a:defRPr sz="3200">
                <a:solidFill>
                  <a:srgbClr val="000000"/>
                </a:solidFill>
                <a:latin typeface="+mn-lt"/>
                <a:ea typeface="+mn-ea"/>
                <a:cs typeface="+mn-cs"/>
              </a:defRPr>
            </a:lvl1pPr>
            <a:lvl2pPr marL="742950" indent="-285750" algn="l" defTabSz="449580" rtl="0" eaLnBrk="0" fontAlgn="base" hangingPunct="0">
              <a:spcBef>
                <a:spcPts val="700"/>
              </a:spcBef>
              <a:spcAft>
                <a:spcPct val="0"/>
              </a:spcAft>
              <a:buClr>
                <a:srgbClr val="000000"/>
              </a:buClr>
              <a:buSzPct val="100000"/>
              <a:buFont typeface="Times New Roman" panose="02020603050405020304" pitchFamily="16" charset="0"/>
              <a:defRPr sz="2800">
                <a:solidFill>
                  <a:srgbClr val="000000"/>
                </a:solidFill>
                <a:latin typeface="+mn-lt"/>
                <a:ea typeface="+mn-ea"/>
                <a:cs typeface="+mn-cs"/>
              </a:defRPr>
            </a:lvl2pPr>
            <a:lvl3pPr marL="1143000" indent="-228600" algn="l" defTabSz="449580" rtl="0" eaLnBrk="0" fontAlgn="base" hangingPunct="0">
              <a:spcBef>
                <a:spcPts val="600"/>
              </a:spcBef>
              <a:spcAft>
                <a:spcPct val="0"/>
              </a:spcAft>
              <a:buClr>
                <a:srgbClr val="000000"/>
              </a:buClr>
              <a:buSzPct val="100000"/>
              <a:buFont typeface="Times New Roman" panose="02020603050405020304" pitchFamily="16" charset="0"/>
              <a:defRPr sz="2400">
                <a:solidFill>
                  <a:srgbClr val="000000"/>
                </a:solidFill>
                <a:latin typeface="+mn-lt"/>
                <a:ea typeface="+mn-ea"/>
                <a:cs typeface="+mn-cs"/>
              </a:defRPr>
            </a:lvl3pPr>
            <a:lvl4pPr marL="16002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4pPr>
            <a:lvl5pPr marL="2057400" indent="-228600" algn="l" defTabSz="449580" rtl="0" eaLnBrk="0" fontAlgn="base" hangingPunct="0">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cs typeface="+mn-cs"/>
              </a:defRPr>
            </a:lvl5pPr>
          </a:lstStyle>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Corte di Giustizia</a:t>
            </a:r>
          </a:p>
          <a:p>
            <a:pPr marL="0" lvl="0" indent="0" algn="ctr" defTabSz="449580">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altLang="it-IT" sz="2400" b="1" dirty="0"/>
              <a:t>(sentenza 13 aprile 2000)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2"/>
          <p:cNvSpPr>
            <a:spLocks noGrp="1"/>
          </p:cNvSpPr>
          <p:nvPr>
            <p:ph type="title" hasCustomPrompt="1"/>
          </p:nvPr>
        </p:nvSpPr>
        <p:spPr>
          <a:xfrm>
            <a:off x="685800" y="0"/>
            <a:ext cx="7770813" cy="981075"/>
          </a:xfrm>
          <a:solidFill>
            <a:srgbClr val="00B050">
              <a:alpha val="100000"/>
            </a:srgbClr>
          </a:solidFill>
          <a:ln/>
        </p:spPr>
        <p:txBody>
          <a:bodyPr vert="horz" wrap="square" lIns="90000" tIns="46800" rIns="90000" bIns="46800" anchor="ctr" anchorCtr="0"/>
          <a:lstStyle/>
          <a:p>
            <a:pPr>
              <a:buNone/>
            </a:pPr>
            <a:r>
              <a:rPr lang="it-IT" altLang="x-none" sz="3200" dirty="0"/>
              <a:t>Allargamento progressivo della UE verso Est</a:t>
            </a:r>
          </a:p>
        </p:txBody>
      </p:sp>
      <p:sp>
        <p:nvSpPr>
          <p:cNvPr id="11267" name="Segnaposto contenuto 3"/>
          <p:cNvSpPr>
            <a:spLocks noGrp="1"/>
          </p:cNvSpPr>
          <p:nvPr>
            <p:ph idx="1" hasCustomPrompt="1"/>
          </p:nvPr>
        </p:nvSpPr>
        <p:spPr>
          <a:xfrm>
            <a:off x="323528" y="1196975"/>
            <a:ext cx="8496944" cy="5545138"/>
          </a:xfrm>
          <a:ln/>
        </p:spPr>
        <p:txBody>
          <a:bodyPr vert="horz" wrap="square" lIns="90000" tIns="46800" rIns="90000" bIns="46800" anchor="t" anchorCtr="0"/>
          <a:lstStyle/>
          <a:p>
            <a:pPr algn="just">
              <a:lnSpc>
                <a:spcPct val="150000"/>
              </a:lnSpc>
              <a:buNone/>
            </a:pPr>
            <a:r>
              <a:rPr lang="it-IT" altLang="x-none" sz="2000" dirty="0"/>
              <a:t>Il trattato di Lisbona (2007), che oggi regola il funzionamento dell’Unione Europea, è solo l’ultimo passo in un lungo processo di riforma dei trattati iniziato nel 1992 con Maastricht. Amsterdam (1997) e Nizza (2001) avevano avviato alcune riforme istituzionali, evitando però la questione del futuro politico dell’Unione. Con l’allargamento imminente e la questione balcanica, insieme al lancio dell’euro, la discussione non era più rimandabile.</a:t>
            </a:r>
          </a:p>
          <a:p>
            <a:pPr algn="just">
              <a:lnSpc>
                <a:spcPct val="150000"/>
              </a:lnSpc>
              <a:buNone/>
            </a:pPr>
            <a:r>
              <a:rPr lang="it-IT" altLang="x-none" sz="2000" dirty="0"/>
              <a:t>Il Consiglio Europeo di Laeken del 2001 diede così mandato a una Convenzione Europea, o Convenzione sul futuro dell’Europa, di discutere un progetto di Costituzione Europea basato su quattro temi fondamentali: la ripartizione e la definizione delle competenze, la semplificazione dei trattati, architettura istituzionale e la via verso una Costituzione per i cittadini europei.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3"/>
          <p:cNvSpPr>
            <a:spLocks noGrp="1"/>
          </p:cNvSpPr>
          <p:nvPr>
            <p:ph type="title" hasCustomPrompt="1"/>
          </p:nvPr>
        </p:nvSpPr>
        <p:spPr>
          <a:xfrm>
            <a:off x="685800" y="0"/>
            <a:ext cx="7770813" cy="980728"/>
          </a:xfrm>
          <a:solidFill>
            <a:srgbClr val="00B050"/>
          </a:solidFill>
          <a:ln/>
        </p:spPr>
        <p:txBody>
          <a:bodyPr vert="horz" wrap="square" lIns="90000" tIns="46800" rIns="90000" bIns="46800" anchor="ctr" anchorCtr="0"/>
          <a:lstStyle/>
          <a:p>
            <a:pPr>
              <a:buNone/>
            </a:pPr>
            <a:br>
              <a:rPr lang="it-IT" altLang="x-none" sz="3600" dirty="0"/>
            </a:br>
            <a:r>
              <a:rPr lang="it-IT" altLang="x-none" sz="4000" dirty="0"/>
              <a:t>2005: la “crisi costituzionale”</a:t>
            </a:r>
            <a:br>
              <a:rPr lang="it-IT" altLang="x-none" sz="3600" dirty="0"/>
            </a:br>
            <a:endParaRPr lang="it-IT" altLang="x-none" sz="3600" dirty="0"/>
          </a:p>
        </p:txBody>
      </p:sp>
      <p:sp>
        <p:nvSpPr>
          <p:cNvPr id="12291" name="Segnaposto contenuto 4"/>
          <p:cNvSpPr>
            <a:spLocks noGrp="1"/>
          </p:cNvSpPr>
          <p:nvPr>
            <p:ph idx="1" hasCustomPrompt="1"/>
          </p:nvPr>
        </p:nvSpPr>
        <p:spPr>
          <a:xfrm>
            <a:off x="685800" y="1412776"/>
            <a:ext cx="7770813" cy="5184575"/>
          </a:xfrm>
          <a:ln/>
        </p:spPr>
        <p:txBody>
          <a:bodyPr vert="horz" wrap="square" lIns="90000" tIns="46800" rIns="90000" bIns="46800" anchor="t" anchorCtr="0"/>
          <a:lstStyle/>
          <a:p>
            <a:pPr>
              <a:buNone/>
            </a:pPr>
            <a:r>
              <a:rPr lang="it-IT" altLang="x-none" sz="2000" dirty="0"/>
              <a:t>A metà del 2005, quando 9 Stati su 25 avevano già completato le procedure di ratifica, si verificò un evento imprevisto. Il 29 maggio, gli elettori francesi respinsero la Costituzione per l’Europa con il 55% dei voti, seguiti, il 1° giugno, dagli olandesi con il 61,6%. </a:t>
            </a:r>
          </a:p>
          <a:p>
            <a:pPr>
              <a:buNone/>
            </a:pPr>
            <a:r>
              <a:rPr lang="it-IT" altLang="x-none" sz="2000" dirty="0"/>
              <a:t>I referendum del 2005 erano molto più significativi per due ragioni. Francia e Paesi Bassi sono due Stati fondatori della CECA e della CEE e due Paesi storicamente europeisti, anche se con approcci diversi. Inoltre, la bocciatura era avvenuta nonostante i partiti al governo avessero fatto campagna a favore del referendum.</a:t>
            </a:r>
          </a:p>
          <a:p>
            <a:pPr>
              <a:buNone/>
            </a:pPr>
            <a:r>
              <a:rPr lang="it-IT" altLang="x-none" sz="2000" dirty="0"/>
              <a:t>Lo shock del no alla Costituzione per l’Europa non va letto come un incidente di percorso, e non fu così all’epoca. L’evento causò una vera e propria crisi nell’Unione Europea e diede avvio a un periodo di pausa che si protrasse per più di un anno.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hasCustomPrompt="1"/>
          </p:nvPr>
        </p:nvSpPr>
        <p:spPr>
          <a:xfrm>
            <a:off x="685800" y="1"/>
            <a:ext cx="7770813" cy="908720"/>
          </a:xfrm>
          <a:solidFill>
            <a:srgbClr val="00B050"/>
          </a:solidFill>
          <a:ln/>
        </p:spPr>
        <p:txBody>
          <a:bodyPr vert="horz" wrap="square" lIns="90000" tIns="46800" rIns="90000" bIns="46800" anchor="ctr" anchorCtr="0"/>
          <a:lstStyle/>
          <a:p>
            <a:pPr>
              <a:buNone/>
            </a:pPr>
            <a:r>
              <a:rPr lang="it-IT" altLang="x-none" dirty="0"/>
              <a:t>Trattato di Lisbona</a:t>
            </a:r>
          </a:p>
        </p:txBody>
      </p:sp>
      <p:sp>
        <p:nvSpPr>
          <p:cNvPr id="13315" name="Segnaposto contenuto 2"/>
          <p:cNvSpPr>
            <a:spLocks noGrp="1"/>
          </p:cNvSpPr>
          <p:nvPr>
            <p:ph idx="1" hasCustomPrompt="1"/>
          </p:nvPr>
        </p:nvSpPr>
        <p:spPr>
          <a:xfrm>
            <a:off x="323528" y="1052736"/>
            <a:ext cx="8496944" cy="5798230"/>
          </a:xfrm>
          <a:ln/>
        </p:spPr>
        <p:txBody>
          <a:bodyPr vert="horz" wrap="square" lIns="90000" tIns="46800" rIns="90000" bIns="46800" anchor="t" anchorCtr="0"/>
          <a:lstStyle/>
          <a:p>
            <a:pPr>
              <a:buNone/>
            </a:pPr>
            <a:r>
              <a:rPr lang="it-IT" altLang="x-none" sz="2000" dirty="0"/>
              <a:t>Il processo che ha portato al trattato di Lisbona è stato la conseguenza del risultato negativo dei due referendum, francese e olandese, che avevano bocciato il trattato costituzionale.</a:t>
            </a:r>
          </a:p>
          <a:p>
            <a:pPr>
              <a:buNone/>
            </a:pPr>
            <a:r>
              <a:rPr lang="it-IT" altLang="x-none" sz="2000" dirty="0"/>
              <a:t>Stavolta fu una “classica” conferenza intergovernativa a stilare il nuovo testo, firmato a Lisbona nel 2007 ed entrato in vigore nel 2009, un documento di 271 pagine contenente 7 emendamenti.</a:t>
            </a:r>
          </a:p>
          <a:p>
            <a:pPr>
              <a:buNone/>
            </a:pPr>
            <a:r>
              <a:rPr lang="it-IT" altLang="x-none" sz="2000" dirty="0"/>
              <a:t>L’Irlanda, unico Stato membro a prevedere il referendum obbligatorio, bocciò il trattato con il 53,4% dei voti e un’affluenza a poco più del 50%. Come per Nizza, il governo negoziò delle condizioni più favorevoli e convocò una seconda consultazione, che approvò il trattato.</a:t>
            </a:r>
          </a:p>
          <a:p>
            <a:pPr>
              <a:buNone/>
            </a:pPr>
            <a:r>
              <a:rPr lang="it-IT" altLang="x-none" sz="2000" b="1" dirty="0"/>
              <a:t>Il trattato di Lisbona abolisce la Comunità Europea e crea un soggetto legale unico, l’Unione Europea. </a:t>
            </a:r>
            <a:r>
              <a:rPr lang="it-IT" altLang="x-none" sz="2000" dirty="0"/>
              <a:t>La cittadinanza europea si «aggiunge» a quella nazionale e i deputati del Parlamento europeo divengono «rappresentanti dei cittadini dell’Unione». Si compie così il passaggio da una nozione di cittadinanza fondata sulla libera circolazione all’interno del mercato comune a una </a:t>
            </a:r>
            <a:r>
              <a:rPr lang="it-IT" altLang="x-none" sz="2000" b="1" dirty="0"/>
              <a:t>cittadinanza democratica </a:t>
            </a:r>
            <a:r>
              <a:rPr lang="it-IT" altLang="x-none" sz="2000" dirty="0"/>
              <a:t>, maggiormente attenta ai diritti di partecipazione dei cittadini alla vita politica dell’Unione.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3"/>
          <p:cNvSpPr>
            <a:spLocks noGrp="1"/>
          </p:cNvSpPr>
          <p:nvPr>
            <p:ph type="title" hasCustomPrompt="1"/>
          </p:nvPr>
        </p:nvSpPr>
        <p:spPr>
          <a:xfrm>
            <a:off x="685800" y="115888"/>
            <a:ext cx="7770813" cy="1009650"/>
          </a:xfrm>
          <a:solidFill>
            <a:srgbClr val="00B050"/>
          </a:solidFill>
          <a:ln/>
        </p:spPr>
        <p:txBody>
          <a:bodyPr vert="horz" wrap="square" lIns="90000" tIns="46800" rIns="90000" bIns="46800" anchor="ctr" anchorCtr="0"/>
          <a:lstStyle/>
          <a:p>
            <a:pPr>
              <a:buNone/>
            </a:pPr>
            <a:r>
              <a:rPr lang="it-IT" altLang="x-none" sz="3200" dirty="0"/>
              <a:t>La Carta Fondamentale dei Diritti Umani </a:t>
            </a:r>
          </a:p>
        </p:txBody>
      </p:sp>
      <p:sp>
        <p:nvSpPr>
          <p:cNvPr id="14339" name="Segnaposto contenuto 4"/>
          <p:cNvSpPr>
            <a:spLocks noGrp="1"/>
          </p:cNvSpPr>
          <p:nvPr>
            <p:ph idx="1" hasCustomPrompt="1"/>
          </p:nvPr>
        </p:nvSpPr>
        <p:spPr>
          <a:xfrm>
            <a:off x="685800" y="1484783"/>
            <a:ext cx="7770813" cy="5373217"/>
          </a:xfrm>
          <a:ln/>
        </p:spPr>
        <p:txBody>
          <a:bodyPr vert="horz" wrap="square" lIns="90000" tIns="46800" rIns="90000" bIns="46800" anchor="t" anchorCtr="0"/>
          <a:lstStyle/>
          <a:p>
            <a:pPr>
              <a:buNone/>
            </a:pPr>
            <a:r>
              <a:rPr lang="it-IT" altLang="x-none" sz="2000" dirty="0"/>
              <a:t>Per quanto riguarda la tutela dei diritti umani, si completa un percorso iniziato con Nizza. La Carta Fondamentale dei Diritti Umani diventa finalmente parte dell’</a:t>
            </a:r>
            <a:r>
              <a:rPr lang="it-IT" altLang="x-none" sz="2000" i="1" dirty="0"/>
              <a:t>acquis </a:t>
            </a:r>
            <a:r>
              <a:rPr lang="it-IT" altLang="x-none" sz="2000" i="1" dirty="0" err="1"/>
              <a:t>communautaire</a:t>
            </a:r>
            <a:r>
              <a:rPr lang="it-IT" altLang="x-none" sz="2000" i="1" dirty="0"/>
              <a:t> </a:t>
            </a:r>
            <a:r>
              <a:rPr lang="it-IT" altLang="x-none" sz="2000" dirty="0"/>
              <a:t>(l’insieme delle determinazioni di natura normativa, politica e giurisprudenziale della Comunità adottate nelle varie fasi dell’integrazione europea, che i nuovi membri sono tenuti ad accettare al momento della loro adesione), consolidando l’identità e il messaggio politico dell’UE come attore democratico e difensore globale dei diritti fondamentali.</a:t>
            </a:r>
          </a:p>
          <a:p>
            <a:pPr>
              <a:buNone/>
            </a:pPr>
            <a:r>
              <a:rPr lang="it-IT" altLang="x-none" sz="2000" dirty="0"/>
              <a:t>Il trattato di Lisbona enuncia i tre principi fondamentali </a:t>
            </a:r>
            <a:r>
              <a:rPr lang="it-IT" altLang="x-none" sz="2000" b="1" dirty="0"/>
              <a:t>dell'uguaglianza democratica, della democrazia rappresentativa e della democrazia partecipativa.</a:t>
            </a:r>
            <a:r>
              <a:rPr lang="it-IT" altLang="x-none" sz="2000" dirty="0"/>
              <a:t> Quest'ultima assume una forma nuova, quella di un'iniziativa dei cittadini </a:t>
            </a:r>
          </a:p>
          <a:p>
            <a:pPr>
              <a:buNone/>
            </a:pPr>
            <a:r>
              <a:rPr lang="it-IT" altLang="x-none" sz="2000" dirty="0"/>
              <a:t>La Carta dei diritti fondamentali dell'Unione europea non è direttamente incorporata nel trattato di Lisbona, ma è dotata di forza giuridica vincolante ai sensi dell'articolo 6, paragrafo 1, TUE, che le conferisce lo stesso valore giuridico dei trattati.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3"/>
          <p:cNvSpPr>
            <a:spLocks noGrp="1"/>
          </p:cNvSpPr>
          <p:nvPr>
            <p:ph type="title" hasCustomPrompt="1"/>
          </p:nvPr>
        </p:nvSpPr>
        <p:spPr>
          <a:xfrm>
            <a:off x="685800" y="0"/>
            <a:ext cx="7770813" cy="836712"/>
          </a:xfrm>
          <a:solidFill>
            <a:srgbClr val="00B050">
              <a:alpha val="100000"/>
            </a:srgbClr>
          </a:solidFill>
          <a:ln/>
        </p:spPr>
        <p:txBody>
          <a:bodyPr vert="horz" wrap="square" lIns="90000" tIns="46800" rIns="90000" bIns="46800" anchor="ctr" anchorCtr="0"/>
          <a:lstStyle/>
          <a:p>
            <a:pPr>
              <a:buNone/>
            </a:pPr>
            <a:r>
              <a:rPr lang="it-IT" altLang="x-none" sz="4000" dirty="0"/>
              <a:t>Il Parlamento europeo</a:t>
            </a:r>
          </a:p>
        </p:txBody>
      </p:sp>
      <p:sp>
        <p:nvSpPr>
          <p:cNvPr id="15363" name="Segnaposto contenuto 4"/>
          <p:cNvSpPr>
            <a:spLocks noGrp="1"/>
          </p:cNvSpPr>
          <p:nvPr>
            <p:ph idx="1" hasCustomPrompt="1"/>
          </p:nvPr>
        </p:nvSpPr>
        <p:spPr>
          <a:xfrm>
            <a:off x="685800" y="1052513"/>
            <a:ext cx="7770813" cy="5805487"/>
          </a:xfrm>
          <a:ln/>
        </p:spPr>
        <p:txBody>
          <a:bodyPr vert="horz" wrap="square" lIns="90000" tIns="46800" rIns="90000" bIns="46800" anchor="t" anchorCtr="0"/>
          <a:lstStyle/>
          <a:p>
            <a:pPr>
              <a:buNone/>
            </a:pPr>
            <a:r>
              <a:rPr lang="it-IT" altLang="x-none" sz="1800" dirty="0"/>
              <a:t>Il Parlamento europeo è composto di «rappresentanti dei cittadini dell'Unione» e non più di «rappresentanti dei popoli degli Stati».</a:t>
            </a:r>
          </a:p>
          <a:p>
            <a:pPr>
              <a:buNone/>
            </a:pPr>
            <a:r>
              <a:rPr lang="it-IT" altLang="x-none" sz="1800" dirty="0"/>
              <a:t>I poteri legislativi del Parlamento europeo sono stati ampliati mediante la «procedura legislativa ordinaria», che sostituisce la precedente procedura di codecisione. Tale procedura si applica attualmente a più di 40 nuovi settori di intervento, per un totale di 73 settori.</a:t>
            </a:r>
          </a:p>
          <a:p>
            <a:pPr>
              <a:buNone/>
            </a:pPr>
            <a:r>
              <a:rPr lang="it-IT" altLang="x-none" sz="1800" dirty="0"/>
              <a:t>La nuova procedura di bilancio pone sullo stesso piano il Parlamento e il Consiglio per quanto riguarda l'adozione del bilancio annuale. Il quadro finanziario pluriennale deve essere approvato dal Parlamento.</a:t>
            </a:r>
          </a:p>
          <a:p>
            <a:pPr>
              <a:buNone/>
            </a:pPr>
            <a:r>
              <a:rPr lang="it-IT" altLang="x-none" sz="1800" dirty="0"/>
              <a:t>Il Parlamento europeo elegge il presidente della Commissione a maggioranza dei membri che lo compongono su proposta del Consiglio europeo, che sceglie il candidato deliberando a maggioranza qualificata e tenendo conto del risultato delle elezioni europee. </a:t>
            </a:r>
          </a:p>
          <a:p>
            <a:pPr>
              <a:buNone/>
            </a:pPr>
            <a:r>
              <a:rPr lang="it-IT" altLang="x-none" sz="1800" dirty="0"/>
              <a:t>Il 7 febbraio 2018, il Parlamento ha votato a favore della riduzione del numero dei propri seggi, da 751 a 705, dopo l'uscita del Regno Unito dall'UE e della ridistribuzione di alcuni dei seggi così liberatisi tra gli Stati membri che risultavano lievemente sottorappresentati</a:t>
            </a:r>
          </a:p>
          <a:p>
            <a:pPr>
              <a:buNone/>
            </a:pPr>
            <a:r>
              <a:rPr lang="it-IT" altLang="x-none" sz="2000" b="1" dirty="0"/>
              <a:t>L'attuale presidente del Parlamento europeo è Roberta </a:t>
            </a:r>
            <a:r>
              <a:rPr lang="it-IT" altLang="x-none" sz="2000" b="1" dirty="0" err="1"/>
              <a:t>Metsola</a:t>
            </a:r>
            <a:r>
              <a:rPr lang="it-IT" altLang="x-none" sz="2000" b="1" dirty="0"/>
              <a:t>. </a:t>
            </a:r>
          </a:p>
        </p:txBody>
      </p:sp>
    </p:spTree>
  </p:cSld>
  <p:clrMapOvr>
    <a:masterClrMapping/>
  </p:clrMapOvr>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Times New Roman"/>
        <a:ea typeface="Lucida Sans Unicode"/>
        <a:cs typeface="Lucida Sans Unicode"/>
      </a:majorFont>
      <a:minorFont>
        <a:latin typeface="Times New Roman"/>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4560</Words>
  <Application>Microsoft Office PowerPoint</Application>
  <PresentationFormat>Presentazione su schermo (4:3)</PresentationFormat>
  <Paragraphs>435</Paragraphs>
  <Slides>43</Slides>
  <Notes>33</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Titoli diapositive</vt:lpstr>
      </vt:variant>
      <vt:variant>
        <vt:i4>43</vt:i4>
      </vt:variant>
      <vt:variant>
        <vt:lpstr>Presentazioni personalizzate</vt:lpstr>
      </vt:variant>
      <vt:variant>
        <vt:i4>1</vt:i4>
      </vt:variant>
    </vt:vector>
  </HeadingPairs>
  <TitlesOfParts>
    <vt:vector size="50" baseType="lpstr">
      <vt:lpstr>Arial</vt:lpstr>
      <vt:lpstr>Arial Black</vt:lpstr>
      <vt:lpstr>Arial Narrow</vt:lpstr>
      <vt:lpstr>Tahoma</vt:lpstr>
      <vt:lpstr>Times New Roman</vt:lpstr>
      <vt:lpstr>Tema di Office</vt:lpstr>
      <vt:lpstr>VERSO UNA COSTITUZIONE EUROPEA DEI DIRITTI</vt:lpstr>
      <vt:lpstr>Istituzioni  principali della UE</vt:lpstr>
      <vt:lpstr> Pilastri dell'Unione europea </vt:lpstr>
      <vt:lpstr>     ° Nel 1999, il Consiglio Europeo ha ritenuto che fosse opportuno riunire in una Carta i diritti fondamentali riconosciuti a livello dell’UE, per dare loro maggiore visibilità. ° La Carta è stata proclamata ufficialmente a Nizza nel dicembre 2000 dal Parlamento europeo, dal Consiglio e dalla Commissione. ° La Carta è diventata giuridicamente vincolante nell’UE con l’entrata in vigore del trattato di Lisbona, a dicembre 2009, ed ora ha lo stesso effetto giuridico dei trattati dell’Unione. ° La Carta si applica alle istituzioni europee nel rispetto del principio della sussidiarietà e in nessun caso può ampliare le competenze ed i compiti a queste attribuiti dai trattati  </vt:lpstr>
      <vt:lpstr>Allargamento progressivo della UE verso Est</vt:lpstr>
      <vt:lpstr> 2005: la “crisi costituzionale” </vt:lpstr>
      <vt:lpstr>Trattato di Lisbona</vt:lpstr>
      <vt:lpstr>La Carta Fondamentale dei Diritti Umani </vt:lpstr>
      <vt:lpstr>Il Parlamento europeo</vt:lpstr>
      <vt:lpstr>Il Consiglio europeo e la Commissione europea</vt:lpstr>
      <vt:lpstr>La Commissione europea</vt:lpstr>
      <vt:lpstr>La Corte di Giustizia dell'Unione Europea </vt:lpstr>
      <vt:lpstr>Banca centrale europea</vt:lpstr>
      <vt:lpstr>Corte Europea dei Diritti dell’Uomo (EDU)</vt:lpstr>
      <vt:lpstr>Presentazione standard di PowerPoint</vt:lpstr>
      <vt:lpstr>PREAMBOLO</vt:lpstr>
      <vt:lpstr>LEGENDA Abbreviazioni delle Carte e dei Trattati comparati </vt:lpstr>
      <vt:lpstr>DIGNITÀ</vt:lpstr>
      <vt:lpstr> Art. 2  Ogni individuo ha diritto alla vita  Nessuno può essere condannato alla pena di morte, né giustiziato</vt:lpstr>
      <vt:lpstr>DIGNITÀ</vt:lpstr>
      <vt:lpstr>  LIBERTÀ</vt:lpstr>
      <vt:lpstr>LIBERTÀ</vt:lpstr>
      <vt:lpstr>LIBERTÀ</vt:lpstr>
      <vt:lpstr>LIBERTÀ</vt:lpstr>
      <vt:lpstr>LIBERTÀ</vt:lpstr>
      <vt:lpstr>LIBERTÀ</vt:lpstr>
      <vt:lpstr>LIBERTÀ</vt:lpstr>
      <vt:lpstr> Art. 18 1  Il diritto d’asilo è garantito nel rispetto delle norme stabilite dalla Convenzione di ginevra del 28/07/1951 e dal protocollo del 31/1/1967, relativi allo status dei rifugiati, e a norma del trattato che istituisce la Comunità europea</vt:lpstr>
      <vt:lpstr>Uguaglianza</vt:lpstr>
      <vt:lpstr>Uguaglianza</vt:lpstr>
      <vt:lpstr>Art. 26  L’Unione riconosce e rispetta il diritto degli anziani di condurre una vita dignitosa e indipendente e di partecipare alla vita sociale e culturale</vt:lpstr>
      <vt:lpstr>Solidarietà</vt:lpstr>
      <vt:lpstr>Solidarietà</vt:lpstr>
      <vt:lpstr>Solidarietà</vt:lpstr>
      <vt:lpstr>Solidarietà</vt:lpstr>
      <vt:lpstr>Solidarietà</vt:lpstr>
      <vt:lpstr>Solidarietà</vt:lpstr>
      <vt:lpstr>Cittadinanza</vt:lpstr>
      <vt:lpstr>Cittadinanza</vt:lpstr>
      <vt:lpstr>Cittadinanza</vt:lpstr>
      <vt:lpstr>Giustizia</vt:lpstr>
      <vt:lpstr>Art. 49  Nessuno può essere condannato per un’azione o un’omissione che, al momento in cui è stata commessa, non costituiva reato secondo il diritto interno e internazionale. Parimenti, non può essere inflitta una pena più grave di quella applicabile al momento in cui il reato è stato commesso</vt:lpstr>
      <vt:lpstr>Art. 52 Eventuali limitazioni all’esercizio dei diritti e delle libertà riconosciuti dalla presente Carta devono essere previste dalla legge… Nel rispetto del principio di proporzionalità, possono essere apportate limitazioni solo laddove siano necessarie</vt:lpstr>
      <vt:lpstr>Presentazione1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CAMPANOZZI SIMONE</dc:creator>
  <cp:lastModifiedBy>Simone Campanozzi</cp:lastModifiedBy>
  <cp:revision>111</cp:revision>
  <dcterms:created xsi:type="dcterms:W3CDTF">2003-11-02T18:58:01Z</dcterms:created>
  <dcterms:modified xsi:type="dcterms:W3CDTF">2022-05-04T14:51:55Z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82DE528A195B4635AF4BD576497355CF</vt:lpwstr>
  </property>
  <property fmtid="{D5CDD505-2E9C-101B-9397-08002B2CF9AE}" pid="3" name="KSOProductBuildVer">
    <vt:lpwstr>1033-11.2.0.11074</vt:lpwstr>
  </property>
</Properties>
</file>