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0" r:id="rId5"/>
    <p:sldId id="261" r:id="rId6"/>
    <p:sldId id="262" r:id="rId7"/>
    <p:sldId id="263" r:id="rId8"/>
    <p:sldId id="268" r:id="rId9"/>
    <p:sldId id="264" r:id="rId10"/>
    <p:sldId id="259" r:id="rId11"/>
    <p:sldId id="265" r:id="rId12"/>
    <p:sldId id="266" r:id="rId13"/>
    <p:sldId id="267" r:id="rId14"/>
    <p:sldId id="269" r:id="rId15"/>
    <p:sldId id="270" r:id="rId16"/>
    <p:sldId id="271" r:id="rId17"/>
    <p:sldId id="277" r:id="rId18"/>
    <p:sldId id="280" r:id="rId19"/>
    <p:sldId id="272" r:id="rId20"/>
    <p:sldId id="273" r:id="rId21"/>
    <p:sldId id="274" r:id="rId22"/>
    <p:sldId id="275" r:id="rId23"/>
    <p:sldId id="276"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1DAAB-F2AC-46C3-9FDC-2FB85341D8ED}" type="datetimeFigureOut">
              <a:rPr lang="it-IT" smtClean="0"/>
              <a:t>08/02/2023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23012A-ECC9-4143-9CEC-15A1A891E130}" type="slidenum">
              <a:rPr lang="it-IT" smtClean="0"/>
              <a:t>‹N›</a:t>
            </a:fld>
            <a:endParaRPr lang="it-IT"/>
          </a:p>
        </p:txBody>
      </p:sp>
    </p:spTree>
    <p:extLst>
      <p:ext uri="{BB962C8B-B14F-4D97-AF65-F5344CB8AC3E}">
        <p14:creationId xmlns:p14="http://schemas.microsoft.com/office/powerpoint/2010/main" val="3122064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DF23012A-ECC9-4143-9CEC-15A1A891E130}" type="slidenum">
              <a:rPr lang="it-IT" smtClean="0"/>
              <a:t>1</a:t>
            </a:fld>
            <a:endParaRPr lang="it-IT"/>
          </a:p>
        </p:txBody>
      </p:sp>
    </p:spTree>
    <p:extLst>
      <p:ext uri="{BB962C8B-B14F-4D97-AF65-F5344CB8AC3E}">
        <p14:creationId xmlns:p14="http://schemas.microsoft.com/office/powerpoint/2010/main" val="4172643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‹N›</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C000"/>
          </a:solidFill>
        </p:spPr>
        <p:txBody>
          <a:bodyPr/>
          <a:lstStyle/>
          <a:p>
            <a:r>
              <a:rPr lang="en-US" b="1" dirty="0" err="1"/>
              <a:t>Storiografia</a:t>
            </a:r>
            <a:r>
              <a:rPr lang="en-US" b="1" dirty="0"/>
              <a:t> </a:t>
            </a:r>
            <a:r>
              <a:rPr lang="en-US" b="1" dirty="0" err="1"/>
              <a:t>sul</a:t>
            </a:r>
            <a:r>
              <a:rPr lang="en-US" b="1" dirty="0"/>
              <a:t> fascismo</a:t>
            </a:r>
          </a:p>
        </p:txBody>
      </p:sp>
      <p:sp>
        <p:nvSpPr>
          <p:cNvPr id="3" name="Subtitle 2"/>
          <p:cNvSpPr>
            <a:spLocks noGrp="1"/>
          </p:cNvSpPr>
          <p:nvPr>
            <p:ph type="subTitle" idx="1"/>
          </p:nvPr>
        </p:nvSpPr>
        <p:spPr>
          <a:solidFill>
            <a:srgbClr val="FFC000"/>
          </a:solidFill>
        </p:spPr>
        <p:txBody>
          <a:bodyPr>
            <a:normAutofit/>
          </a:bodyPr>
          <a:lstStyle/>
          <a:p>
            <a:r>
              <a:rPr lang="en-US" sz="4400" dirty="0"/>
              <a:t>Dal </a:t>
            </a:r>
            <a:r>
              <a:rPr lang="en-US" sz="4400" dirty="0" err="1"/>
              <a:t>Ventennio</a:t>
            </a:r>
            <a:r>
              <a:rPr lang="en-US" sz="4400" dirty="0"/>
              <a:t> </a:t>
            </a:r>
            <a:r>
              <a:rPr lang="en-US" sz="4400" dirty="0" err="1"/>
              <a:t>all’età</a:t>
            </a:r>
            <a:r>
              <a:rPr lang="en-US" sz="4400" dirty="0"/>
              <a:t> </a:t>
            </a:r>
            <a:r>
              <a:rPr lang="en-US" sz="4400" dirty="0" err="1"/>
              <a:t>repubblicana</a:t>
            </a:r>
            <a:endParaRPr lang="en-US" sz="4400" dirty="0"/>
          </a:p>
        </p:txBody>
      </p:sp>
      <p:sp>
        <p:nvSpPr>
          <p:cNvPr id="4" name="Segnaposto piè di pagina 3"/>
          <p:cNvSpPr>
            <a:spLocks noGrp="1"/>
          </p:cNvSpPr>
          <p:nvPr>
            <p:ph type="ftr" sz="quarter" idx="11"/>
          </p:nvPr>
        </p:nvSpPr>
        <p:spPr/>
        <p:txBody>
          <a:bodyPr/>
          <a:lstStyle/>
          <a:p>
            <a:r>
              <a:rPr lang="it-IT" sz="1600" b="1" dirty="0" smtClean="0">
                <a:solidFill>
                  <a:schemeClr val="accent2"/>
                </a:solidFill>
              </a:rPr>
              <a:t>A cura di Simone </a:t>
            </a:r>
            <a:r>
              <a:rPr lang="it-IT" sz="1600" b="1" dirty="0" err="1" smtClean="0">
                <a:solidFill>
                  <a:schemeClr val="accent2"/>
                </a:solidFill>
              </a:rPr>
              <a:t>Campanozzi</a:t>
            </a:r>
            <a:endParaRPr lang="en-US" sz="1600" b="1" dirty="0">
              <a:solidFill>
                <a:schemeClr val="accent2"/>
              </a:solidFill>
            </a:endParaRPr>
          </a:p>
        </p:txBody>
      </p:sp>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 xmlns:a16="http://schemas.microsoft.com/office/drawing/2014/main" id="{551A470C-41C0-05F7-F9B0-C55F24E3C91F}"/>
              </a:ext>
            </a:extLst>
          </p:cNvPr>
          <p:cNvSpPr>
            <a:spLocks noGrp="1"/>
          </p:cNvSpPr>
          <p:nvPr>
            <p:ph type="title"/>
          </p:nvPr>
        </p:nvSpPr>
        <p:spPr>
          <a:xfrm>
            <a:off x="838200" y="106018"/>
            <a:ext cx="10515600" cy="887896"/>
          </a:xfrm>
          <a:solidFill>
            <a:srgbClr val="FFC000"/>
          </a:solidFill>
        </p:spPr>
        <p:txBody>
          <a:bodyPr>
            <a:normAutofit/>
          </a:bodyPr>
          <a:lstStyle/>
          <a:p>
            <a:pPr algn="ctr"/>
            <a:r>
              <a:rPr lang="it-IT" sz="2800" b="1" dirty="0">
                <a:latin typeface="Times New Roman" panose="02020603050405020304" pitchFamily="18" charset="0"/>
                <a:cs typeface="Times New Roman" panose="02020603050405020304" pitchFamily="18" charset="0"/>
              </a:rPr>
              <a:t>Renzo De Felice e le nuove categorie interpretative del fascismo</a:t>
            </a:r>
          </a:p>
        </p:txBody>
      </p:sp>
      <p:sp>
        <p:nvSpPr>
          <p:cNvPr id="5" name="Segnaposto contenuto 4">
            <a:extLst>
              <a:ext uri="{FF2B5EF4-FFF2-40B4-BE49-F238E27FC236}">
                <a16:creationId xmlns="" xmlns:a16="http://schemas.microsoft.com/office/drawing/2014/main" id="{024EBC83-406B-C1B4-9540-EEBBEB9D4256}"/>
              </a:ext>
            </a:extLst>
          </p:cNvPr>
          <p:cNvSpPr>
            <a:spLocks noGrp="1"/>
          </p:cNvSpPr>
          <p:nvPr>
            <p:ph idx="1"/>
          </p:nvPr>
        </p:nvSpPr>
        <p:spPr>
          <a:xfrm>
            <a:off x="838200" y="1338470"/>
            <a:ext cx="10515600" cy="5519530"/>
          </a:xfrm>
          <a:solidFill>
            <a:schemeClr val="accent4">
              <a:lumMod val="40000"/>
              <a:lumOff val="60000"/>
            </a:schemeClr>
          </a:solidFill>
        </p:spPr>
        <p:txBody>
          <a:bodyPr>
            <a:normAutofit fontScale="85000" lnSpcReduction="10000"/>
          </a:bodyPr>
          <a:lstStyle/>
          <a:p>
            <a:pPr marR="76835">
              <a:lnSpc>
                <a:spcPts val="2205"/>
              </a:lnSpc>
            </a:pP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Con i suoi volumi (</a:t>
            </a:r>
            <a:r>
              <a:rPr lang="it-IT" sz="2800" i="1" dirty="0">
                <a:effectLst/>
                <a:latin typeface="Times New Roman" panose="02020603050405020304" pitchFamily="18" charset="0"/>
                <a:ea typeface="PT Sans Caption" panose="020B0603020203020204" pitchFamily="34" charset="0"/>
                <a:cs typeface="Times New Roman" panose="02020603050405020304" pitchFamily="18" charset="0"/>
              </a:rPr>
              <a:t>Le interpretazioni del Fascismo</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 1969 ; </a:t>
            </a:r>
            <a:r>
              <a:rPr lang="it-IT" sz="2800" i="1" dirty="0">
                <a:effectLst/>
                <a:latin typeface="Times New Roman" panose="02020603050405020304" pitchFamily="18" charset="0"/>
                <a:ea typeface="PT Sans Caption" panose="020B0603020203020204" pitchFamily="34" charset="0"/>
                <a:cs typeface="Times New Roman" panose="02020603050405020304" pitchFamily="18" charset="0"/>
              </a:rPr>
              <a:t>Intervista sul</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 </a:t>
            </a:r>
            <a:r>
              <a:rPr lang="it-IT" sz="2800" i="1" dirty="0">
                <a:effectLst/>
                <a:latin typeface="Times New Roman" panose="02020603050405020304" pitchFamily="18" charset="0"/>
                <a:ea typeface="PT Sans Caption" panose="020B0603020203020204" pitchFamily="34" charset="0"/>
                <a:cs typeface="Times New Roman" panose="02020603050405020304" pitchFamily="18" charset="0"/>
              </a:rPr>
              <a:t>fascismo</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 1975  ; </a:t>
            </a:r>
            <a:r>
              <a:rPr lang="it-IT" sz="2800" i="1" dirty="0">
                <a:effectLst/>
                <a:latin typeface="Times New Roman" panose="02020603050405020304" pitchFamily="18" charset="0"/>
                <a:ea typeface="PT Sans Caption" panose="020B0603020203020204" pitchFamily="34" charset="0"/>
                <a:cs typeface="Times New Roman" panose="02020603050405020304" pitchFamily="18" charset="0"/>
              </a:rPr>
              <a:t>Biografia di Mussolini), </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De Felice è stato uno dei il maggiori esperti italiano del fascismo. </a:t>
            </a:r>
          </a:p>
          <a:p>
            <a:pPr marR="76835">
              <a:lnSpc>
                <a:spcPts val="2205"/>
              </a:lnSpc>
            </a:pP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Egli distingueva tra “fascismo movimento” e “fascismo regime”, affermando che la base del regime fossero stati i ceti medi.</a:t>
            </a:r>
          </a:p>
          <a:p>
            <a:pPr marR="76835">
              <a:lnSpc>
                <a:spcPts val="2205"/>
              </a:lnSpc>
            </a:pPr>
            <a:r>
              <a:rPr lang="it-IT" dirty="0">
                <a:latin typeface="Times New Roman" panose="02020603050405020304" pitchFamily="18" charset="0"/>
                <a:ea typeface="PT Sans Caption" panose="020B0603020203020204" pitchFamily="34" charset="0"/>
                <a:cs typeface="Times New Roman" panose="02020603050405020304" pitchFamily="18" charset="0"/>
              </a:rPr>
              <a:t>I</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l fascismo non è espressione del capitale finanziario, </a:t>
            </a:r>
            <a:r>
              <a:rPr lang="it-IT" sz="2800" dirty="0" err="1">
                <a:effectLst/>
                <a:latin typeface="Times New Roman" panose="02020603050405020304" pitchFamily="18" charset="0"/>
                <a:ea typeface="PT Sans Caption" panose="020B0603020203020204" pitchFamily="34" charset="0"/>
                <a:cs typeface="Times New Roman" panose="02020603050405020304" pitchFamily="18" charset="0"/>
              </a:rPr>
              <a:t>nè</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 della reazione moderna , fatta di repressione e demagogia , ma diventa la rivoluzione dei ceti emergenti, che si sostituiscono alla aristocrazia e alla grande borghesia. </a:t>
            </a:r>
            <a:r>
              <a:rPr lang="it-IT" dirty="0">
                <a:latin typeface="Times New Roman" panose="02020603050405020304" pitchFamily="18" charset="0"/>
                <a:ea typeface="PT Sans Caption" panose="020B0603020203020204" pitchFamily="34" charset="0"/>
                <a:cs typeface="Times New Roman" panose="02020603050405020304" pitchFamily="18" charset="0"/>
              </a:rPr>
              <a:t>I</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n Italia era iniziata una fase di accentuata modernizzazione e di sviluppo sociale ed economico, fondamento del progresso del secondo dopoguerra. Nella sua tesi di fondo, De Felice si rifà a Luigi Salvatorelli, per il quale i piccolo-borghesi avevano rappresentato la base sociale del fascismo, incantati dal mito nazionalista. Infatti, egli coniò il termine di </a:t>
            </a:r>
            <a:r>
              <a:rPr lang="it-IT" sz="2800" dirty="0" err="1">
                <a:effectLst/>
                <a:latin typeface="Times New Roman" panose="02020603050405020304" pitchFamily="18" charset="0"/>
                <a:ea typeface="PT Sans Caption" panose="020B0603020203020204" pitchFamily="34" charset="0"/>
                <a:cs typeface="Times New Roman" panose="02020603050405020304" pitchFamily="18" charset="0"/>
              </a:rPr>
              <a:t>nazionalfascismo</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a:t>
            </a:r>
            <a:endParaRPr lang="it-IT" sz="2800" b="1" dirty="0">
              <a:effectLst/>
              <a:latin typeface="Times New Roman" panose="02020603050405020304" pitchFamily="18" charset="0"/>
              <a:ea typeface="PT Sans Caption" panose="020B0603020203020204" pitchFamily="34" charset="0"/>
              <a:cs typeface="Times New Roman" panose="02020603050405020304" pitchFamily="18" charset="0"/>
            </a:endParaRPr>
          </a:p>
          <a:p>
            <a:pPr marR="76835">
              <a:lnSpc>
                <a:spcPts val="2205"/>
              </a:lnSpc>
            </a:pPr>
            <a:r>
              <a:rPr lang="it-IT" dirty="0">
                <a:latin typeface="Times New Roman" panose="02020603050405020304" pitchFamily="18" charset="0"/>
                <a:ea typeface="PT Sans Caption" panose="020B0603020203020204" pitchFamily="34" charset="0"/>
                <a:cs typeface="Times New Roman" panose="02020603050405020304" pitchFamily="18" charset="0"/>
              </a:rPr>
              <a:t>Dunque, l</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a base sociale del Fascismo sono i ceti medi, che Mussolini e i dirigenti fascisti cercano di mobilitare, mettendo in atto una politica economica a loro favorevole, promuovendo una ideologia tendenzialmente anticapitalistica ( "terza via "), e ottenendo un  consenso attivo nella popolazione.</a:t>
            </a:r>
            <a:endParaRPr lang="it-IT" sz="2400" dirty="0">
              <a:effectLst/>
              <a:latin typeface="Times New Roman" panose="02020603050405020304" pitchFamily="18" charset="0"/>
              <a:ea typeface="PT Sans Caption" panose="020B060302020302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796177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8C14D62-C77E-6E14-B7E8-38D7DC348CEB}"/>
              </a:ext>
            </a:extLst>
          </p:cNvPr>
          <p:cNvSpPr>
            <a:spLocks noGrp="1"/>
          </p:cNvSpPr>
          <p:nvPr>
            <p:ph type="title"/>
          </p:nvPr>
        </p:nvSpPr>
        <p:spPr>
          <a:xfrm>
            <a:off x="838200" y="159026"/>
            <a:ext cx="10515600" cy="861391"/>
          </a:xfrm>
          <a:solidFill>
            <a:srgbClr val="FFC000"/>
          </a:solidFill>
        </p:spPr>
        <p:txBody>
          <a:bodyPr>
            <a:normAutofit/>
          </a:bodyPr>
          <a:lstStyle/>
          <a:p>
            <a:pPr algn="ctr"/>
            <a:r>
              <a:rPr lang="it-IT" dirty="0"/>
              <a:t>Il fascismo e la rivoluzione totalitaria</a:t>
            </a:r>
          </a:p>
        </p:txBody>
      </p:sp>
      <p:sp>
        <p:nvSpPr>
          <p:cNvPr id="3" name="Segnaposto contenuto 2">
            <a:extLst>
              <a:ext uri="{FF2B5EF4-FFF2-40B4-BE49-F238E27FC236}">
                <a16:creationId xmlns="" xmlns:a16="http://schemas.microsoft.com/office/drawing/2014/main" id="{03F440FE-7C5B-CEE5-7A56-D46C5E395858}"/>
              </a:ext>
            </a:extLst>
          </p:cNvPr>
          <p:cNvSpPr>
            <a:spLocks noGrp="1"/>
          </p:cNvSpPr>
          <p:nvPr>
            <p:ph idx="1"/>
          </p:nvPr>
        </p:nvSpPr>
        <p:spPr>
          <a:xfrm>
            <a:off x="838200" y="1338470"/>
            <a:ext cx="10515600" cy="5519529"/>
          </a:xfrm>
          <a:solidFill>
            <a:schemeClr val="accent4">
              <a:lumMod val="40000"/>
              <a:lumOff val="60000"/>
            </a:schemeClr>
          </a:solidFill>
        </p:spPr>
        <p:txBody>
          <a:bodyPr/>
          <a:lstStyle/>
          <a:p>
            <a:r>
              <a:rPr lang="it-IT" sz="2800" dirty="0">
                <a:effectLst/>
                <a:latin typeface="Times New Roman" panose="02020603050405020304" pitchFamily="18" charset="0"/>
                <a:ea typeface="PT Sans Caption" panose="020B0603020203020204" pitchFamily="34" charset="0"/>
              </a:rPr>
              <a:t>Sull’ideologia del fascismo si è soffermato soprattutto Emilio Gentile, allievo di De Felice, per il quale il fascismo aveva investito tutti gli aspetti della vita individuale e collettiva, del costume e del carattere, per rigenerare la nazione, forgiare «l’italiano nuovo», costruire una nuova civiltà. Lo stato totalitario e la «sacralizzazione della politica», con l’integrazione delle mas­se nella nazione attraverso la fede, i riti e i simboli della religione fascista erano i fondamenti della «modernità fascista» [...] che imponeva agli individui e alle masse la rinuncia alla libertà e alla ricerca della felicità in nome del primato asso­luto della collettività nazionale organizzata nello stato totalitario, per conseguire fini di grandezza e di potenza.</a:t>
            </a:r>
            <a:endParaRPr lang="it-IT" dirty="0"/>
          </a:p>
        </p:txBody>
      </p:sp>
    </p:spTree>
    <p:extLst>
      <p:ext uri="{BB962C8B-B14F-4D97-AF65-F5344CB8AC3E}">
        <p14:creationId xmlns:p14="http://schemas.microsoft.com/office/powerpoint/2010/main" val="1898407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1370E02-E00F-1A76-9666-A891997E0AC7}"/>
              </a:ext>
            </a:extLst>
          </p:cNvPr>
          <p:cNvSpPr>
            <a:spLocks noGrp="1"/>
          </p:cNvSpPr>
          <p:nvPr>
            <p:ph type="title"/>
          </p:nvPr>
        </p:nvSpPr>
        <p:spPr>
          <a:xfrm>
            <a:off x="838200" y="145775"/>
            <a:ext cx="10515600" cy="1126434"/>
          </a:xfrm>
          <a:solidFill>
            <a:srgbClr val="FFC000"/>
          </a:solidFill>
        </p:spPr>
        <p:txBody>
          <a:bodyPr/>
          <a:lstStyle/>
          <a:p>
            <a:pPr algn="ctr"/>
            <a:r>
              <a:rPr lang="it-IT" dirty="0"/>
              <a:t>Il fascismo al servizio del grande capitale</a:t>
            </a:r>
          </a:p>
        </p:txBody>
      </p:sp>
      <p:sp>
        <p:nvSpPr>
          <p:cNvPr id="3" name="Segnaposto contenuto 2">
            <a:extLst>
              <a:ext uri="{FF2B5EF4-FFF2-40B4-BE49-F238E27FC236}">
                <a16:creationId xmlns="" xmlns:a16="http://schemas.microsoft.com/office/drawing/2014/main" id="{77E34D65-DE7B-EA98-5EE9-3993B0B60EC0}"/>
              </a:ext>
            </a:extLst>
          </p:cNvPr>
          <p:cNvSpPr>
            <a:spLocks noGrp="1"/>
          </p:cNvSpPr>
          <p:nvPr>
            <p:ph idx="1"/>
          </p:nvPr>
        </p:nvSpPr>
        <p:spPr>
          <a:xfrm>
            <a:off x="838200" y="1709530"/>
            <a:ext cx="10515600" cy="5148469"/>
          </a:xfrm>
          <a:solidFill>
            <a:schemeClr val="accent4">
              <a:lumMod val="40000"/>
              <a:lumOff val="60000"/>
            </a:schemeClr>
          </a:solidFill>
        </p:spPr>
        <p:txBody>
          <a:bodyPr/>
          <a:lstStyle/>
          <a:p>
            <a:pPr marR="76835">
              <a:lnSpc>
                <a:spcPts val="2205"/>
              </a:lnSpc>
            </a:pP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Guido </a:t>
            </a:r>
            <a:r>
              <a:rPr lang="it-IT" sz="2000" dirty="0" err="1">
                <a:effectLst/>
                <a:latin typeface="Times New Roman" panose="02020603050405020304" pitchFamily="18" charset="0"/>
                <a:ea typeface="PT Sans Caption" panose="020B0603020203020204" pitchFamily="34" charset="0"/>
                <a:cs typeface="Times New Roman" panose="02020603050405020304" pitchFamily="18" charset="0"/>
              </a:rPr>
              <a:t>Quazza</a:t>
            </a: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 partigiano di orientamento socialista, docente universitario, presidente dell’INSMLI, nel 1972 aveva dato vita alla “Rivista di storia contemporanea”, con l’intento</a:t>
            </a:r>
            <a:r>
              <a:rPr lang="it-IT" sz="2000" dirty="0">
                <a:latin typeface="Times New Roman" panose="02020603050405020304" pitchFamily="18" charset="0"/>
                <a:ea typeface="PT Sans Caption" panose="020B0603020203020204" pitchFamily="34" charset="0"/>
                <a:cs typeface="Times New Roman" panose="02020603050405020304" pitchFamily="18" charset="0"/>
              </a:rPr>
              <a:t> </a:t>
            </a: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programmatico di contrastare “Storia contemporanea” (Il Mulino), la rivista fondata da De Felice due anni prima, respingeva le tesi del consenso, dell’autonomia del fenomeno fascista e del ruolo centrale dei ceti medi, definendo il fascismo, con una espressione mutuata da Ernesto Ragionieri, come un “regime reazionario di massa”, affermatosi con la forza, la violenza, l’inganno, la demagogia e l’abilità di Mussolini. Coerentemente con questa interpretazione, egli attribuiva al fascismo un’anima conservatrice o reazionaria, considerandolo un mero epifenomeno al</a:t>
            </a:r>
            <a:r>
              <a:rPr lang="it-IT" sz="2000" dirty="0">
                <a:latin typeface="Times New Roman" panose="02020603050405020304" pitchFamily="18" charset="0"/>
                <a:ea typeface="PT Sans Caption" panose="020B0603020203020204" pitchFamily="34" charset="0"/>
                <a:cs typeface="Times New Roman" panose="02020603050405020304" pitchFamily="18" charset="0"/>
              </a:rPr>
              <a:t> </a:t>
            </a: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servizio degli interessi del grande capitale e dell’alta borghesia.</a:t>
            </a:r>
          </a:p>
          <a:p>
            <a:pPr marR="76835">
              <a:lnSpc>
                <a:spcPts val="2205"/>
              </a:lnSpc>
            </a:pPr>
            <a:r>
              <a:rPr lang="it-IT" sz="2000" dirty="0">
                <a:latin typeface="Times New Roman" panose="02020603050405020304" pitchFamily="18" charset="0"/>
                <a:ea typeface="PT Sans Caption" panose="020B0603020203020204" pitchFamily="34" charset="0"/>
                <a:cs typeface="Times New Roman" panose="02020603050405020304" pitchFamily="18" charset="0"/>
              </a:rPr>
              <a:t>Nel volume Resistenza e storia d’Italia (Milano 1976), </a:t>
            </a:r>
            <a:r>
              <a:rPr lang="it-IT" sz="2000" dirty="0" err="1">
                <a:latin typeface="Times New Roman" panose="02020603050405020304" pitchFamily="18" charset="0"/>
                <a:ea typeface="PT Sans Caption" panose="020B0603020203020204" pitchFamily="34" charset="0"/>
                <a:cs typeface="Times New Roman" panose="02020603050405020304" pitchFamily="18" charset="0"/>
              </a:rPr>
              <a:t>Quazza</a:t>
            </a:r>
            <a:r>
              <a:rPr lang="it-IT" sz="2000" dirty="0">
                <a:latin typeface="Times New Roman" panose="02020603050405020304" pitchFamily="18" charset="0"/>
                <a:ea typeface="PT Sans Caption" panose="020B0603020203020204" pitchFamily="34" charset="0"/>
                <a:cs typeface="Times New Roman" panose="02020603050405020304" pitchFamily="18" charset="0"/>
              </a:rPr>
              <a:t> parla de</a:t>
            </a: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gli elementi morali della scelta partigiana, dell’antifascismo spontaneo, della banda come microcosmo di democrazia diretta. Il libro ebbe uno straordinario successo di vendite e recensioni ma, per le sue argomentazioni sulla violenza ‘dal </a:t>
            </a:r>
            <a:r>
              <a:rPr lang="it-IT" sz="2000" dirty="0" err="1">
                <a:effectLst/>
                <a:latin typeface="Times New Roman" panose="02020603050405020304" pitchFamily="18" charset="0"/>
                <a:ea typeface="PT Sans Caption" panose="020B0603020203020204" pitchFamily="34" charset="0"/>
                <a:cs typeface="Times New Roman" panose="02020603050405020304" pitchFamily="18" charset="0"/>
              </a:rPr>
              <a:t>basso’</a:t>
            </a:r>
            <a:r>
              <a:rPr lang="it-IT" sz="2000" dirty="0">
                <a:effectLst/>
                <a:latin typeface="Times New Roman" panose="02020603050405020304" pitchFamily="18" charset="0"/>
                <a:ea typeface="PT Sans Caption" panose="020B0603020203020204" pitchFamily="34" charset="0"/>
                <a:cs typeface="Times New Roman" panose="02020603050405020304" pitchFamily="18" charset="0"/>
              </a:rPr>
              <a:t> contrapposta alla violenza ‘dall’alto’ del fascismo e sulla restaurazione moderata del dopoguerra, più in generale per il suo carattere di storiografia ‘militante’, fu accolto anche da giudizi fortemente critici.</a:t>
            </a:r>
          </a:p>
          <a:p>
            <a:endParaRPr lang="it-IT" dirty="0"/>
          </a:p>
        </p:txBody>
      </p:sp>
    </p:spTree>
    <p:extLst>
      <p:ext uri="{BB962C8B-B14F-4D97-AF65-F5344CB8AC3E}">
        <p14:creationId xmlns:p14="http://schemas.microsoft.com/office/powerpoint/2010/main" val="3015384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663B446-71ED-812A-5B49-C60188818CBB}"/>
              </a:ext>
            </a:extLst>
          </p:cNvPr>
          <p:cNvSpPr>
            <a:spLocks noGrp="1"/>
          </p:cNvSpPr>
          <p:nvPr>
            <p:ph type="title"/>
          </p:nvPr>
        </p:nvSpPr>
        <p:spPr>
          <a:xfrm>
            <a:off x="838200" y="106017"/>
            <a:ext cx="10515600" cy="1086679"/>
          </a:xfrm>
          <a:solidFill>
            <a:srgbClr val="FFC000"/>
          </a:solidFill>
        </p:spPr>
        <p:txBody>
          <a:bodyPr/>
          <a:lstStyle/>
          <a:p>
            <a:pPr algn="ctr"/>
            <a:r>
              <a:rPr lang="it-IT" dirty="0"/>
              <a:t>Il fascismo spiegato nei manuali scolastici </a:t>
            </a:r>
          </a:p>
        </p:txBody>
      </p:sp>
      <p:sp>
        <p:nvSpPr>
          <p:cNvPr id="3" name="Segnaposto contenuto 2">
            <a:extLst>
              <a:ext uri="{FF2B5EF4-FFF2-40B4-BE49-F238E27FC236}">
                <a16:creationId xmlns="" xmlns:a16="http://schemas.microsoft.com/office/drawing/2014/main" id="{8C76335C-CC76-5B26-22CB-4413E3B3F1F8}"/>
              </a:ext>
            </a:extLst>
          </p:cNvPr>
          <p:cNvSpPr>
            <a:spLocks noGrp="1"/>
          </p:cNvSpPr>
          <p:nvPr>
            <p:ph idx="1"/>
          </p:nvPr>
        </p:nvSpPr>
        <p:spPr>
          <a:xfrm>
            <a:off x="838200" y="1616765"/>
            <a:ext cx="10515600" cy="5135218"/>
          </a:xfrm>
          <a:solidFill>
            <a:schemeClr val="accent4">
              <a:lumMod val="40000"/>
              <a:lumOff val="60000"/>
            </a:schemeClr>
          </a:solidFill>
        </p:spPr>
        <p:txBody>
          <a:bodyPr>
            <a:normAutofit/>
          </a:bodyPr>
          <a:lstStyle/>
          <a:p>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Fino al novembre 1960 lo studio del ventennio fascista rimase escluso dai programmi di storia delle scuole superiori, come conseguenza di una decisione presa dopo il 25 luglio 1943, quando la defascistizzazione dell’insegnamento della storia era consistita nel far terminare i programmi con il 1919.</a:t>
            </a:r>
          </a:p>
          <a:p>
            <a:r>
              <a:rPr lang="it-IT" dirty="0">
                <a:latin typeface="Times New Roman" panose="02020603050405020304" pitchFamily="18" charset="0"/>
                <a:cs typeface="Times New Roman" panose="02020603050405020304" pitchFamily="18" charset="0"/>
              </a:rPr>
              <a:t>Come osservava, infatti, nel 1952 Bernardino Barbadoro nel suo manuale per i licei, </a:t>
            </a:r>
            <a:r>
              <a:rPr kumimoji="0" lang="it-IT"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 vicende posteriori al 1919 </a:t>
            </a:r>
            <a:r>
              <a:rPr lang="it-IT" dirty="0">
                <a:latin typeface="Times New Roman" panose="02020603050405020304" pitchFamily="18" charset="0"/>
                <a:cs typeface="Times New Roman" panose="02020603050405020304" pitchFamily="18" charset="0"/>
              </a:rPr>
              <a:t>“non sono ancora storia: sono esperienza dolorosamente vissuta”.</a:t>
            </a:r>
          </a:p>
          <a:p>
            <a:r>
              <a:rPr lang="it-IT" dirty="0">
                <a:latin typeface="Times New Roman" panose="02020603050405020304" pitchFamily="18" charset="0"/>
                <a:cs typeface="Times New Roman" panose="02020603050405020304" pitchFamily="18" charset="0"/>
              </a:rPr>
              <a:t>Al contrario, durante il Ventennio, il regime prevedeva un aggiornamento costante dei manuali agli ultimi avvenimenti. Nel 1936, ad esempio, si </a:t>
            </a:r>
            <a:r>
              <a:rPr lang="it-IT" sz="2800" dirty="0">
                <a:effectLst/>
                <a:latin typeface="Times New Roman" panose="02020603050405020304" pitchFamily="18" charset="0"/>
                <a:ea typeface="PT Sans Caption" panose="020B0603020203020204" pitchFamily="34" charset="0"/>
              </a:rPr>
              <a:t>prevedeva che lo studio giungesse fino all’impresa etiopica</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957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CB54028-938C-606B-C374-83E74D301CAE}"/>
              </a:ext>
            </a:extLst>
          </p:cNvPr>
          <p:cNvSpPr>
            <a:spLocks noGrp="1"/>
          </p:cNvSpPr>
          <p:nvPr>
            <p:ph type="title"/>
          </p:nvPr>
        </p:nvSpPr>
        <p:spPr>
          <a:xfrm>
            <a:off x="838200" y="119271"/>
            <a:ext cx="10515600" cy="967407"/>
          </a:xfrm>
          <a:solidFill>
            <a:srgbClr val="FFC000"/>
          </a:solidFill>
        </p:spPr>
        <p:txBody>
          <a:bodyPr/>
          <a:lstStyle/>
          <a:p>
            <a:pPr algn="ctr"/>
            <a:r>
              <a:rPr lang="it-IT" dirty="0"/>
              <a:t>Governo Tambroni e pericolo neofascista</a:t>
            </a:r>
          </a:p>
        </p:txBody>
      </p:sp>
      <p:sp>
        <p:nvSpPr>
          <p:cNvPr id="3" name="Segnaposto contenuto 2">
            <a:extLst>
              <a:ext uri="{FF2B5EF4-FFF2-40B4-BE49-F238E27FC236}">
                <a16:creationId xmlns="" xmlns:a16="http://schemas.microsoft.com/office/drawing/2014/main" id="{B2CDCD12-B310-FE46-63AE-7AF6E499A6A9}"/>
              </a:ext>
            </a:extLst>
          </p:cNvPr>
          <p:cNvSpPr>
            <a:spLocks noGrp="1"/>
          </p:cNvSpPr>
          <p:nvPr>
            <p:ph idx="1"/>
          </p:nvPr>
        </p:nvSpPr>
        <p:spPr>
          <a:xfrm>
            <a:off x="838200" y="1457740"/>
            <a:ext cx="10515600" cy="5400260"/>
          </a:xfrm>
          <a:solidFill>
            <a:schemeClr val="accent4">
              <a:lumMod val="40000"/>
              <a:lumOff val="60000"/>
            </a:schemeClr>
          </a:solidFill>
        </p:spPr>
        <p:txBody>
          <a:bodyPr>
            <a:normAutofit/>
          </a:bodyPr>
          <a:lstStyle/>
          <a:p>
            <a:r>
              <a:rPr lang="it-IT" dirty="0">
                <a:latin typeface="Times New Roman" panose="02020603050405020304" pitchFamily="18" charset="0"/>
                <a:ea typeface="PT Sans Caption" panose="020B0603020203020204" pitchFamily="34" charset="0"/>
              </a:rPr>
              <a:t>P</a:t>
            </a:r>
            <a:r>
              <a:rPr lang="it-IT" sz="2800" dirty="0">
                <a:effectLst/>
                <a:latin typeface="Times New Roman" panose="02020603050405020304" pitchFamily="18" charset="0"/>
                <a:ea typeface="PT Sans Caption" panose="020B0603020203020204" pitchFamily="34" charset="0"/>
              </a:rPr>
              <a:t>er i governi a guida democristiana degli anni ‘50 era preferibile non “istruire le nuove generazioni sulle vicende da cui aveva tratto origine il fascismo”. La sinistra </a:t>
            </a:r>
            <a:r>
              <a:rPr lang="it-IT" dirty="0">
                <a:latin typeface="Times New Roman" panose="02020603050405020304" pitchFamily="18" charset="0"/>
                <a:ea typeface="PT Sans Caption" panose="020B0603020203020204" pitchFamily="34" charset="0"/>
              </a:rPr>
              <a:t>denunciava, a sua volta, </a:t>
            </a:r>
            <a:r>
              <a:rPr lang="it-IT" sz="2800" dirty="0">
                <a:effectLst/>
                <a:latin typeface="Times New Roman" panose="02020603050405020304" pitchFamily="18" charset="0"/>
                <a:ea typeface="PT Sans Caption" panose="020B0603020203020204" pitchFamily="34" charset="0"/>
              </a:rPr>
              <a:t>“l’insensibilità culturale” di una classe politica sostanzialmente estranea ai “valori che avevano portato alla nascita della Repubblica”.</a:t>
            </a:r>
          </a:p>
          <a:p>
            <a:r>
              <a:rPr lang="it-IT" dirty="0">
                <a:latin typeface="Times New Roman" panose="02020603050405020304" pitchFamily="18" charset="0"/>
              </a:rPr>
              <a:t>In seguito agli scontri di Genova e ai morti di Reggio Emilia dell’estate 1960, anche i responsabili della pubblica istruzione iniziarono a superare le loro preclusioni. </a:t>
            </a:r>
          </a:p>
          <a:p>
            <a:r>
              <a:rPr lang="it-IT" dirty="0">
                <a:latin typeface="Times New Roman" panose="02020603050405020304" pitchFamily="18" charset="0"/>
                <a:ea typeface="PT Sans Caption" panose="020B0603020203020204" pitchFamily="34" charset="0"/>
              </a:rPr>
              <a:t>T</a:t>
            </a:r>
            <a:r>
              <a:rPr lang="it-IT" sz="2800" dirty="0">
                <a:effectLst/>
                <a:latin typeface="Times New Roman" panose="02020603050405020304" pitchFamily="18" charset="0"/>
                <a:ea typeface="PT Sans Caption" panose="020B0603020203020204" pitchFamily="34" charset="0"/>
              </a:rPr>
              <a:t>ra il 1959 e il 1961, in diverse città italiane, vennero organizzati con un buon successo cicli di lezioni sul fascismo e, soprattutto sull’antifascismo.</a:t>
            </a:r>
            <a:endParaRPr lang="it-IT" dirty="0"/>
          </a:p>
        </p:txBody>
      </p:sp>
    </p:spTree>
    <p:extLst>
      <p:ext uri="{BB962C8B-B14F-4D97-AF65-F5344CB8AC3E}">
        <p14:creationId xmlns:p14="http://schemas.microsoft.com/office/powerpoint/2010/main" val="1449455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0F7A028-4985-28B6-8666-12D94BB47C94}"/>
              </a:ext>
            </a:extLst>
          </p:cNvPr>
          <p:cNvSpPr>
            <a:spLocks noGrp="1"/>
          </p:cNvSpPr>
          <p:nvPr>
            <p:ph type="title"/>
          </p:nvPr>
        </p:nvSpPr>
        <p:spPr>
          <a:xfrm>
            <a:off x="838200" y="107091"/>
            <a:ext cx="10515600" cy="939831"/>
          </a:xfrm>
          <a:solidFill>
            <a:srgbClr val="FFC000"/>
          </a:solidFill>
        </p:spPr>
        <p:txBody>
          <a:bodyPr>
            <a:normAutofit/>
          </a:bodyPr>
          <a:lstStyle/>
          <a:p>
            <a:pPr algn="ctr"/>
            <a:r>
              <a:rPr lang="it-IT" dirty="0"/>
              <a:t>Manuali scolastici «conservatori»</a:t>
            </a:r>
          </a:p>
        </p:txBody>
      </p:sp>
      <p:sp>
        <p:nvSpPr>
          <p:cNvPr id="3" name="Segnaposto contenuto 2">
            <a:extLst>
              <a:ext uri="{FF2B5EF4-FFF2-40B4-BE49-F238E27FC236}">
                <a16:creationId xmlns="" xmlns:a16="http://schemas.microsoft.com/office/drawing/2014/main" id="{3354D34E-DA89-AF61-56F5-C8EE4E5764D5}"/>
              </a:ext>
            </a:extLst>
          </p:cNvPr>
          <p:cNvSpPr>
            <a:spLocks noGrp="1"/>
          </p:cNvSpPr>
          <p:nvPr>
            <p:ph idx="1"/>
          </p:nvPr>
        </p:nvSpPr>
        <p:spPr>
          <a:xfrm>
            <a:off x="838200" y="1219200"/>
            <a:ext cx="10515600" cy="5638799"/>
          </a:xfrm>
          <a:solidFill>
            <a:schemeClr val="accent4">
              <a:lumMod val="40000"/>
              <a:lumOff val="60000"/>
            </a:schemeClr>
          </a:solidFill>
        </p:spPr>
        <p:txBody>
          <a:bodyPr>
            <a:normAutofit fontScale="77500" lnSpcReduction="20000"/>
          </a:bodyPr>
          <a:lstStyle/>
          <a:p>
            <a:pPr>
              <a:lnSpc>
                <a:spcPct val="200000"/>
              </a:lnSpc>
            </a:pPr>
            <a:r>
              <a:rPr lang="it-IT" sz="2400" dirty="0">
                <a:effectLst/>
                <a:latin typeface="Times New Roman" panose="02020603050405020304" pitchFamily="18" charset="0"/>
                <a:ea typeface="PT Sans Caption" panose="020B0603020203020204" pitchFamily="34" charset="0"/>
              </a:rPr>
              <a:t>Tra i testi di orientamento moderato, citiamo gli autori Bernardino Barbadoro (1958, 1963), Francesco Moroni (1959, 1965), Raffaello </a:t>
            </a:r>
            <a:r>
              <a:rPr lang="it-IT" sz="2400" dirty="0" err="1">
                <a:effectLst/>
                <a:latin typeface="Times New Roman" panose="02020603050405020304" pitchFamily="18" charset="0"/>
                <a:ea typeface="PT Sans Caption" panose="020B0603020203020204" pitchFamily="34" charset="0"/>
              </a:rPr>
              <a:t>Morghen</a:t>
            </a:r>
            <a:r>
              <a:rPr lang="it-IT" sz="2400" dirty="0">
                <a:effectLst/>
                <a:latin typeface="Times New Roman" panose="02020603050405020304" pitchFamily="18" charset="0"/>
                <a:ea typeface="PT Sans Caption" panose="020B0603020203020204" pitchFamily="34" charset="0"/>
              </a:rPr>
              <a:t> (1960, 1966, 1970).</a:t>
            </a:r>
          </a:p>
          <a:p>
            <a:pPr>
              <a:lnSpc>
                <a:spcPct val="200000"/>
              </a:lnSpc>
            </a:pPr>
            <a:r>
              <a:rPr lang="it-IT" sz="2400" i="1" dirty="0">
                <a:effectLst/>
                <a:latin typeface="Times New Roman" panose="02020603050405020304" pitchFamily="18" charset="0"/>
                <a:ea typeface="PT Sans Caption" panose="020B0603020203020204" pitchFamily="34" charset="0"/>
              </a:rPr>
              <a:t>I meriti che il fascismo parve conquistarsi di fronte alla opinione pubblica italiana furono cancellati dalla sua opera eversiva della libertà</a:t>
            </a:r>
            <a:r>
              <a:rPr lang="it-IT" sz="2400" dirty="0">
                <a:effectLst/>
                <a:latin typeface="Times New Roman" panose="02020603050405020304" pitchFamily="18" charset="0"/>
                <a:ea typeface="PT Sans Caption" panose="020B0603020203020204" pitchFamily="34" charset="0"/>
              </a:rPr>
              <a:t> (Barbadoro 1963, p. 440).</a:t>
            </a:r>
          </a:p>
          <a:p>
            <a:pPr marR="76835">
              <a:lnSpc>
                <a:spcPct val="200000"/>
              </a:lnSpc>
            </a:pPr>
            <a:r>
              <a:rPr lang="it-IT" sz="2400" i="1" dirty="0">
                <a:effectLst/>
                <a:latin typeface="Times New Roman" panose="02020603050405020304" pitchFamily="18" charset="0"/>
                <a:ea typeface="PT Sans Caption" panose="020B0603020203020204" pitchFamily="34" charset="0"/>
                <a:cs typeface="PT Sans Caption" panose="020B0603020203020204" pitchFamily="34" charset="0"/>
              </a:rPr>
              <a:t>Nel complesso l’azione del fascismo, nonostante i suoi tentativi di ricostruzione, fu prevalentemente dannosa perché diseducò il popolo italiano dall’esercizio delle libertà civili; attutì nelle nuove generazioni lo spirito critico e la consapevolezza della dignità e della responsabilità dell’individuo, abituando i giovani al conformismo, all’esaltazione della violenza, all’attesa del miracolo; non rifuggì da nessun mezzo di corruzione e di coercizione delle coscienze per affermare la dittatura</a:t>
            </a:r>
            <a:r>
              <a:rPr lang="it-IT" sz="2400" dirty="0">
                <a:effectLst/>
                <a:latin typeface="Times New Roman" panose="02020603050405020304" pitchFamily="18" charset="0"/>
                <a:ea typeface="PT Sans Caption" panose="020B0603020203020204" pitchFamily="34" charset="0"/>
                <a:cs typeface="PT Sans Caption" panose="020B0603020203020204" pitchFamily="34" charset="0"/>
              </a:rPr>
              <a:t> (</a:t>
            </a:r>
            <a:r>
              <a:rPr lang="it-IT" sz="2400" dirty="0" err="1">
                <a:effectLst/>
                <a:latin typeface="Times New Roman" panose="02020603050405020304" pitchFamily="18" charset="0"/>
                <a:ea typeface="PT Sans Caption" panose="020B0603020203020204" pitchFamily="34" charset="0"/>
                <a:cs typeface="PT Sans Caption" panose="020B0603020203020204" pitchFamily="34" charset="0"/>
              </a:rPr>
              <a:t>Morghen</a:t>
            </a:r>
            <a:r>
              <a:rPr lang="it-IT" sz="2400" dirty="0">
                <a:effectLst/>
                <a:latin typeface="Times New Roman" panose="02020603050405020304" pitchFamily="18" charset="0"/>
                <a:ea typeface="PT Sans Caption" panose="020B0603020203020204" pitchFamily="34" charset="0"/>
                <a:cs typeface="PT Sans Caption" panose="020B0603020203020204" pitchFamily="34" charset="0"/>
              </a:rPr>
              <a:t> 1960, pp. 345-346).</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endParaRPr lang="it-IT" dirty="0"/>
          </a:p>
        </p:txBody>
      </p:sp>
    </p:spTree>
    <p:extLst>
      <p:ext uri="{BB962C8B-B14F-4D97-AF65-F5344CB8AC3E}">
        <p14:creationId xmlns:p14="http://schemas.microsoft.com/office/powerpoint/2010/main" val="3301714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D9EE970-5A5F-A1D6-9178-28C17AE34F03}"/>
              </a:ext>
            </a:extLst>
          </p:cNvPr>
          <p:cNvSpPr>
            <a:spLocks noGrp="1"/>
          </p:cNvSpPr>
          <p:nvPr>
            <p:ph type="title"/>
          </p:nvPr>
        </p:nvSpPr>
        <p:spPr>
          <a:xfrm>
            <a:off x="838200" y="115330"/>
            <a:ext cx="10515600" cy="1064114"/>
          </a:xfrm>
          <a:solidFill>
            <a:srgbClr val="FFC000"/>
          </a:solidFill>
        </p:spPr>
        <p:txBody>
          <a:bodyPr>
            <a:normAutofit/>
          </a:bodyPr>
          <a:lstStyle/>
          <a:p>
            <a:pPr algn="ctr"/>
            <a:r>
              <a:rPr lang="it-IT" sz="4000" dirty="0"/>
              <a:t>Il fascismo ha fatto anche cose buone…</a:t>
            </a:r>
          </a:p>
        </p:txBody>
      </p:sp>
      <p:sp>
        <p:nvSpPr>
          <p:cNvPr id="3" name="Segnaposto contenuto 2">
            <a:extLst>
              <a:ext uri="{FF2B5EF4-FFF2-40B4-BE49-F238E27FC236}">
                <a16:creationId xmlns="" xmlns:a16="http://schemas.microsoft.com/office/drawing/2014/main" id="{F38FA44A-A34D-A705-A249-E3AE65A8C0A1}"/>
              </a:ext>
            </a:extLst>
          </p:cNvPr>
          <p:cNvSpPr>
            <a:spLocks noGrp="1"/>
          </p:cNvSpPr>
          <p:nvPr>
            <p:ph idx="1"/>
          </p:nvPr>
        </p:nvSpPr>
        <p:spPr>
          <a:xfrm>
            <a:off x="838200" y="1510748"/>
            <a:ext cx="10515600" cy="5347252"/>
          </a:xfrm>
          <a:solidFill>
            <a:schemeClr val="accent4">
              <a:lumMod val="40000"/>
              <a:lumOff val="60000"/>
            </a:schemeClr>
          </a:solidFill>
        </p:spPr>
        <p:txBody>
          <a:bodyPr>
            <a:normAutofit lnSpcReduction="10000"/>
          </a:bodyPr>
          <a:lstStyle/>
          <a:p>
            <a:pPr marR="76835">
              <a:lnSpc>
                <a:spcPct val="100000"/>
              </a:lnSpc>
            </a:pPr>
            <a:r>
              <a:rPr lang="it-IT" sz="2400" dirty="0">
                <a:effectLst/>
                <a:latin typeface="Times New Roman" panose="02020603050405020304" pitchFamily="18" charset="0"/>
                <a:ea typeface="PT Sans Caption" panose="020B0603020203020204" pitchFamily="34" charset="0"/>
                <a:cs typeface="Times New Roman" panose="02020603050405020304" pitchFamily="18" charset="0"/>
              </a:rPr>
              <a:t>Tutti e tre gli autori sottolineavano, però, il grande successo che i Patti del Laterano avevano rappresentato per il regime. Per non parlare della rete stradale e ferroviaria, che “fu ampliata e migliorata, i servizi resi più efficienti; sorsero le prime autostrade; le città gareggiarono nella costruzione di ospedali e di sanatorî, di scuole, di palestre, di campi sportivi, di stazioni ferroviarie e di edifici destinati alle organizzazioni del partito o di enti assistenziali”.</a:t>
            </a:r>
          </a:p>
          <a:p>
            <a:pPr marR="76835">
              <a:lnSpc>
                <a:spcPct val="100000"/>
              </a:lnSpc>
            </a:pPr>
            <a:r>
              <a:rPr lang="it-IT" sz="2400" dirty="0">
                <a:effectLst/>
                <a:latin typeface="Times New Roman" panose="02020603050405020304" pitchFamily="18" charset="0"/>
                <a:ea typeface="PT Sans Caption" panose="020B0603020203020204" pitchFamily="34" charset="0"/>
              </a:rPr>
              <a:t>Riguardo all’impresa etiopica, i manuali moderati esprimevano una valutazione generalmente positiva: Barbadoro celebrava l’avanzata “rapidissima” di Badoglio e le “ardite” incursioni di Graziani. Nel 1936, scriveva dal canto suo Moroni, “l’Italia si poteva considerare nazione soddisfatta. Non restava ora che da augurarsi un lungo periodo di pace: nella società europea l’Italia sarebbe stata più che mai elemento equilibratore e pacificatore”. Peccato che Mussolini si fosse lasciato “sempre più influenzare e suggestionare dall’evolversi della politica internazionale” e dall’abbraccio con Hitler. Sebbene le responsabilità di tale politica aggressiva fosse fatta risalire alla «vittoria mutilata».</a:t>
            </a:r>
            <a:endParaRPr lang="it-IT" sz="2400" dirty="0">
              <a:effectLst/>
              <a:latin typeface="Times New Roman" panose="02020603050405020304" pitchFamily="18" charset="0"/>
              <a:ea typeface="PT Sans Caption" panose="020B060302020302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0063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E06A6FE-FFEF-9BA3-2525-788F558BB9A8}"/>
              </a:ext>
            </a:extLst>
          </p:cNvPr>
          <p:cNvSpPr>
            <a:spLocks noGrp="1"/>
          </p:cNvSpPr>
          <p:nvPr>
            <p:ph type="title"/>
          </p:nvPr>
        </p:nvSpPr>
        <p:spPr>
          <a:xfrm>
            <a:off x="838200" y="107091"/>
            <a:ext cx="10515600" cy="1059099"/>
          </a:xfrm>
          <a:solidFill>
            <a:srgbClr val="FFC000"/>
          </a:solidFill>
        </p:spPr>
        <p:txBody>
          <a:bodyPr/>
          <a:lstStyle/>
          <a:p>
            <a:r>
              <a:rPr lang="it-IT" dirty="0"/>
              <a:t>E la politica antisemita del regime fascista…?</a:t>
            </a:r>
          </a:p>
        </p:txBody>
      </p:sp>
      <p:sp>
        <p:nvSpPr>
          <p:cNvPr id="3" name="Segnaposto contenuto 2">
            <a:extLst>
              <a:ext uri="{FF2B5EF4-FFF2-40B4-BE49-F238E27FC236}">
                <a16:creationId xmlns="" xmlns:a16="http://schemas.microsoft.com/office/drawing/2014/main" id="{08D593EA-DB45-9E6C-D56A-84B1DA6D464F}"/>
              </a:ext>
            </a:extLst>
          </p:cNvPr>
          <p:cNvSpPr>
            <a:spLocks noGrp="1"/>
          </p:cNvSpPr>
          <p:nvPr>
            <p:ph idx="1"/>
          </p:nvPr>
        </p:nvSpPr>
        <p:spPr>
          <a:xfrm>
            <a:off x="838200" y="1285462"/>
            <a:ext cx="10515600" cy="5572538"/>
          </a:xfrm>
          <a:solidFill>
            <a:schemeClr val="accent4">
              <a:lumMod val="40000"/>
              <a:lumOff val="60000"/>
            </a:schemeClr>
          </a:solidFill>
        </p:spPr>
        <p:txBody>
          <a:bodyPr>
            <a:normAutofit lnSpcReduction="10000"/>
          </a:bodyPr>
          <a:lstStyle/>
          <a:p>
            <a:r>
              <a:rPr lang="it-IT" sz="2800" dirty="0">
                <a:effectLst/>
                <a:latin typeface="Times New Roman" panose="02020603050405020304" pitchFamily="18" charset="0"/>
                <a:ea typeface="PT Sans Caption" panose="020B0603020203020204" pitchFamily="34" charset="0"/>
              </a:rPr>
              <a:t>Il </a:t>
            </a:r>
            <a:r>
              <a:rPr lang="it-IT" sz="2800" dirty="0" err="1">
                <a:effectLst/>
                <a:latin typeface="Times New Roman" panose="02020603050405020304" pitchFamily="18" charset="0"/>
                <a:ea typeface="PT Sans Caption" panose="020B0603020203020204" pitchFamily="34" charset="0"/>
              </a:rPr>
              <a:t>Morghen</a:t>
            </a:r>
            <a:r>
              <a:rPr lang="it-IT" sz="2800" dirty="0">
                <a:effectLst/>
                <a:latin typeface="Times New Roman" panose="02020603050405020304" pitchFamily="18" charset="0"/>
                <a:ea typeface="PT Sans Caption" panose="020B0603020203020204" pitchFamily="34" charset="0"/>
              </a:rPr>
              <a:t> non cita neppure le leggi del ’38 e, nelle edizioni 1960 e 1966, omette perfino di parlare dello sterminio degli ebrei da parte del nazismo. </a:t>
            </a:r>
            <a:r>
              <a:rPr lang="it-IT" dirty="0">
                <a:latin typeface="Times New Roman" panose="02020603050405020304" pitchFamily="18" charset="0"/>
                <a:ea typeface="PT Sans Caption" panose="020B0603020203020204" pitchFamily="34" charset="0"/>
              </a:rPr>
              <a:t>U</a:t>
            </a:r>
            <a:r>
              <a:rPr lang="it-IT" sz="2800" dirty="0">
                <a:effectLst/>
                <a:latin typeface="Times New Roman" panose="02020603050405020304" pitchFamily="18" charset="0"/>
                <a:ea typeface="PT Sans Caption" panose="020B0603020203020204" pitchFamily="34" charset="0"/>
              </a:rPr>
              <a:t>na rimozione, come ha scritto Filippo Focardi, ampiamente presente nell’ambito dell’opinione pubblica di destra, ma che interessò anche le forze politiche e culturali che si richiamavano all’antifascismo.</a:t>
            </a:r>
          </a:p>
          <a:p>
            <a:r>
              <a:rPr lang="it-IT" sz="2800" dirty="0">
                <a:effectLst/>
                <a:latin typeface="Times New Roman" panose="02020603050405020304" pitchFamily="18" charset="0"/>
                <a:ea typeface="PT Sans Caption" panose="020B0603020203020204" pitchFamily="34" charset="0"/>
              </a:rPr>
              <a:t>Moroni (1961, pp. 427-428) dedicava allo sterminio degli ebrei d’Europa quattro o cinque righe, per giunta molto riduttive poiché vi si ricordava l’eliminazione di “centinaia di migliaia” di ebrei e di appartenenti all’élite polacca.</a:t>
            </a:r>
          </a:p>
          <a:p>
            <a:r>
              <a:rPr lang="it-IT" sz="2800" dirty="0">
                <a:effectLst/>
                <a:latin typeface="Times New Roman" panose="02020603050405020304" pitchFamily="18" charset="0"/>
                <a:ea typeface="PT Sans Caption" panose="020B0603020203020204" pitchFamily="34" charset="0"/>
              </a:rPr>
              <a:t>Del resto, anche a sinistra, la diffusissima interpretazione del fascismo come espressione di interessi di classe, anzitutto degli interessi del grande capitale, spingeva a individuare non negli ebrei ma nelle classi popolari le vere vittime della dittatura</a:t>
            </a:r>
            <a:endParaRPr lang="it-IT" dirty="0"/>
          </a:p>
        </p:txBody>
      </p:sp>
    </p:spTree>
    <p:extLst>
      <p:ext uri="{BB962C8B-B14F-4D97-AF65-F5344CB8AC3E}">
        <p14:creationId xmlns:p14="http://schemas.microsoft.com/office/powerpoint/2010/main" val="2418893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90615"/>
            <a:ext cx="10515600" cy="1013255"/>
          </a:xfrm>
          <a:solidFill>
            <a:srgbClr val="FFC000"/>
          </a:solidFill>
        </p:spPr>
        <p:txBody>
          <a:bodyPr>
            <a:normAutofit/>
          </a:bodyPr>
          <a:lstStyle/>
          <a:p>
            <a:r>
              <a:rPr lang="it-IT" sz="3600" b="1" dirty="0"/>
              <a:t>La grande lezione storica e morale di Angelo Del Boca</a:t>
            </a:r>
          </a:p>
        </p:txBody>
      </p:sp>
      <p:sp>
        <p:nvSpPr>
          <p:cNvPr id="3" name="Segnaposto contenuto 2"/>
          <p:cNvSpPr>
            <a:spLocks noGrp="1"/>
          </p:cNvSpPr>
          <p:nvPr>
            <p:ph idx="1"/>
          </p:nvPr>
        </p:nvSpPr>
        <p:spPr>
          <a:xfrm>
            <a:off x="838200" y="1318054"/>
            <a:ext cx="10515600" cy="5453449"/>
          </a:xfrm>
          <a:solidFill>
            <a:schemeClr val="accent4">
              <a:lumMod val="40000"/>
              <a:lumOff val="60000"/>
            </a:schemeClr>
          </a:solidFill>
        </p:spPr>
        <p:txBody>
          <a:bodyPr>
            <a:normAutofit/>
          </a:bodyPr>
          <a:lstStyle/>
          <a:p>
            <a:r>
              <a:rPr lang="it-IT" sz="2000" dirty="0">
                <a:solidFill>
                  <a:srgbClr val="000000"/>
                </a:solidFill>
                <a:latin typeface="Times New Roman" panose="02020603050405020304" pitchFamily="18" charset="0"/>
                <a:cs typeface="Times New Roman" panose="02020603050405020304" pitchFamily="18" charset="0"/>
              </a:rPr>
              <a:t>«</a:t>
            </a:r>
            <a:r>
              <a:rPr lang="it-IT" sz="2000" i="1" dirty="0">
                <a:solidFill>
                  <a:srgbClr val="000000"/>
                </a:solidFill>
                <a:latin typeface="Times New Roman" panose="02020603050405020304" pitchFamily="18" charset="0"/>
                <a:cs typeface="Times New Roman" panose="02020603050405020304" pitchFamily="18" charset="0"/>
              </a:rPr>
              <a:t>Un testimone senza il quale molti italiani oggi non saprebbero cosa fece l’Italia nell’Africa coloniale, né come pervicacemente ha cercato di dimenticarsene</a:t>
            </a:r>
            <a:r>
              <a:rPr lang="it-IT" sz="2000" dirty="0">
                <a:solidFill>
                  <a:srgbClr val="000000"/>
                </a:solidFill>
                <a:latin typeface="Times New Roman" panose="02020603050405020304" pitchFamily="18" charset="0"/>
                <a:cs typeface="Times New Roman" panose="02020603050405020304" pitchFamily="18" charset="0"/>
              </a:rPr>
              <a:t>» (N. </a:t>
            </a:r>
            <a:r>
              <a:rPr lang="it-IT" sz="2000" dirty="0" err="1">
                <a:solidFill>
                  <a:srgbClr val="000000"/>
                </a:solidFill>
                <a:latin typeface="Times New Roman" panose="02020603050405020304" pitchFamily="18" charset="0"/>
                <a:cs typeface="Times New Roman" panose="02020603050405020304" pitchFamily="18" charset="0"/>
              </a:rPr>
              <a:t>Labanca</a:t>
            </a:r>
            <a:r>
              <a:rPr lang="it-IT" sz="2000" dirty="0">
                <a:solidFill>
                  <a:srgbClr val="000000"/>
                </a:solidFill>
                <a:latin typeface="Times New Roman" panose="02020603050405020304" pitchFamily="18" charset="0"/>
                <a:cs typeface="Times New Roman" panose="02020603050405020304" pitchFamily="18" charset="0"/>
              </a:rPr>
              <a:t>).</a:t>
            </a:r>
          </a:p>
          <a:p>
            <a:r>
              <a:rPr lang="it-IT" sz="2000" dirty="0">
                <a:latin typeface="Times New Roman" panose="02020603050405020304" pitchFamily="18" charset="0"/>
                <a:cs typeface="Times New Roman" panose="02020603050405020304" pitchFamily="18" charset="0"/>
              </a:rPr>
              <a:t>Con la sua straordinaria opera in sei volumi sulla storia del colonialismo italiano (quattro su </a:t>
            </a:r>
            <a:r>
              <a:rPr lang="it-IT" sz="2000" i="1" dirty="0">
                <a:latin typeface="Times New Roman" panose="02020603050405020304" pitchFamily="18" charset="0"/>
                <a:cs typeface="Times New Roman" panose="02020603050405020304" pitchFamily="18" charset="0"/>
              </a:rPr>
              <a:t>Gli italiani in Africa Orientale</a:t>
            </a:r>
            <a:r>
              <a:rPr lang="it-IT" sz="2000" dirty="0">
                <a:latin typeface="Times New Roman" panose="02020603050405020304" pitchFamily="18" charset="0"/>
                <a:cs typeface="Times New Roman" panose="02020603050405020304" pitchFamily="18" charset="0"/>
              </a:rPr>
              <a:t>, 1976-1984, e due su </a:t>
            </a:r>
            <a:r>
              <a:rPr lang="it-IT" sz="2000" i="1" dirty="0">
                <a:latin typeface="Times New Roman" panose="02020603050405020304" pitchFamily="18" charset="0"/>
                <a:cs typeface="Times New Roman" panose="02020603050405020304" pitchFamily="18" charset="0"/>
              </a:rPr>
              <a:t>Gli italiani in Libia</a:t>
            </a:r>
            <a:r>
              <a:rPr lang="it-IT" sz="2000" dirty="0">
                <a:latin typeface="Times New Roman" panose="02020603050405020304" pitchFamily="18" charset="0"/>
                <a:cs typeface="Times New Roman" panose="02020603050405020304" pitchFamily="18" charset="0"/>
              </a:rPr>
              <a:t>, 1986-1988), Angelo Del Boca ha mostrato davvero di avere poco a che spartire con gli storici coloniali del fascismo.</a:t>
            </a:r>
          </a:p>
          <a:p>
            <a:r>
              <a:rPr lang="it-IT" sz="2000" dirty="0">
                <a:solidFill>
                  <a:srgbClr val="000000"/>
                </a:solidFill>
                <a:latin typeface="Times New Roman" panose="02020603050405020304" pitchFamily="18" charset="0"/>
                <a:cs typeface="Times New Roman" panose="02020603050405020304" pitchFamily="18" charset="0"/>
              </a:rPr>
              <a:t>Subissato di critiche e di denunce da parte dei circoli nostalgici combattentistici, perché considerato denigratore antinazionale, Del Boca, insieme a Giorgio </a:t>
            </a:r>
            <a:r>
              <a:rPr lang="it-IT" sz="2000" dirty="0" err="1">
                <a:solidFill>
                  <a:srgbClr val="000000"/>
                </a:solidFill>
                <a:latin typeface="Times New Roman" panose="02020603050405020304" pitchFamily="18" charset="0"/>
                <a:cs typeface="Times New Roman" panose="02020603050405020304" pitchFamily="18" charset="0"/>
              </a:rPr>
              <a:t>Rochat</a:t>
            </a:r>
            <a:r>
              <a:rPr lang="it-IT" sz="2000" dirty="0">
                <a:solidFill>
                  <a:srgbClr val="000000"/>
                </a:solidFill>
                <a:latin typeface="Times New Roman" panose="02020603050405020304" pitchFamily="18" charset="0"/>
                <a:cs typeface="Times New Roman" panose="02020603050405020304" pitchFamily="18" charset="0"/>
              </a:rPr>
              <a:t>  dimostro con i documenti come il fascismo avesse utilizzato, prima in Libia e poi nella guerra contro l’Etiopia, armi di distruzione di massa vietate dalle stesse convenzioni internazionali che il governo mussoliniano aveva siglato, sementendo pubblicamente un ex fascista come Indro Montanelli, che si ostinava a negare tali crimini. </a:t>
            </a:r>
          </a:p>
          <a:p>
            <a:r>
              <a:rPr lang="it-IT" sz="2000" dirty="0">
                <a:solidFill>
                  <a:srgbClr val="000000"/>
                </a:solidFill>
                <a:latin typeface="Times New Roman" panose="02020603050405020304" pitchFamily="18" charset="0"/>
                <a:cs typeface="Times New Roman" panose="02020603050405020304" pitchFamily="18" charset="0"/>
              </a:rPr>
              <a:t>Tra le diverse fonti e documenti, Del Boca trovò e divulgò i telegrammi che Mussolini inviò ai comandanti militari Graziani e Badoglio, in cui veniva autorizzato l’uso di armi chimiche – già allora messe al bando dalla Convenzione di Ginevra – come l’iprite, il fosgene e l’arsina, gas tossici responsabili di dolorose ustioni e soffocamento. Pur di conquistare l’Etiopia, il Duce «pensava perfino di ricorrere alla guerra batteriologica, anche se sapeva perfettamente che nessuno al mondo l’aveva mai praticata». </a:t>
            </a:r>
          </a:p>
        </p:txBody>
      </p:sp>
    </p:spTree>
    <p:extLst>
      <p:ext uri="{BB962C8B-B14F-4D97-AF65-F5344CB8AC3E}">
        <p14:creationId xmlns:p14="http://schemas.microsoft.com/office/powerpoint/2010/main" val="891309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AB43FF2-D958-9259-F01D-9D8A41C2D059}"/>
              </a:ext>
            </a:extLst>
          </p:cNvPr>
          <p:cNvSpPr>
            <a:spLocks noGrp="1"/>
          </p:cNvSpPr>
          <p:nvPr>
            <p:ph type="title"/>
          </p:nvPr>
        </p:nvSpPr>
        <p:spPr>
          <a:xfrm>
            <a:off x="838200" y="119270"/>
            <a:ext cx="10515600" cy="1007165"/>
          </a:xfrm>
          <a:solidFill>
            <a:srgbClr val="FFC000"/>
          </a:solidFill>
        </p:spPr>
        <p:txBody>
          <a:bodyPr/>
          <a:lstStyle/>
          <a:p>
            <a:pPr algn="ctr"/>
            <a:r>
              <a:rPr lang="it-IT" dirty="0"/>
              <a:t>I manuali scolastici di sinistra.</a:t>
            </a:r>
          </a:p>
        </p:txBody>
      </p:sp>
      <p:sp>
        <p:nvSpPr>
          <p:cNvPr id="3" name="Segnaposto contenuto 2">
            <a:extLst>
              <a:ext uri="{FF2B5EF4-FFF2-40B4-BE49-F238E27FC236}">
                <a16:creationId xmlns="" xmlns:a16="http://schemas.microsoft.com/office/drawing/2014/main" id="{5854967D-4709-ABEE-E7E2-E3C5BEB47909}"/>
              </a:ext>
            </a:extLst>
          </p:cNvPr>
          <p:cNvSpPr>
            <a:spLocks noGrp="1"/>
          </p:cNvSpPr>
          <p:nvPr>
            <p:ph idx="1"/>
          </p:nvPr>
        </p:nvSpPr>
        <p:spPr>
          <a:xfrm>
            <a:off x="838200" y="1417982"/>
            <a:ext cx="10515600" cy="5320747"/>
          </a:xfrm>
          <a:solidFill>
            <a:schemeClr val="accent4">
              <a:lumMod val="40000"/>
              <a:lumOff val="60000"/>
            </a:schemeClr>
          </a:solidFill>
        </p:spPr>
        <p:txBody>
          <a:bodyPr>
            <a:normAutofit fontScale="70000" lnSpcReduction="20000"/>
          </a:bodyPr>
          <a:lstStyle/>
          <a:p>
            <a:pPr>
              <a:lnSpc>
                <a:spcPct val="170000"/>
              </a:lnSpc>
            </a:pPr>
            <a:r>
              <a:rPr lang="it-IT" sz="2800" dirty="0">
                <a:effectLst/>
                <a:latin typeface="Times New Roman" panose="02020603050405020304" pitchFamily="18" charset="0"/>
                <a:ea typeface="PT Sans Caption" panose="020B0603020203020204" pitchFamily="34" charset="0"/>
              </a:rPr>
              <a:t>Mentre nei manuali di cui si è parlato, i rapporti del fascismo con le forze economiche e i ceti borghesi erano appena accennati, per lo storico Armando Saitta, </a:t>
            </a:r>
            <a:r>
              <a:rPr lang="it-IT" dirty="0">
                <a:latin typeface="Times New Roman" panose="02020603050405020304" pitchFamily="18" charset="0"/>
                <a:ea typeface="PT Sans Caption" panose="020B0603020203020204" pitchFamily="34" charset="0"/>
              </a:rPr>
              <a:t>l</a:t>
            </a:r>
            <a:r>
              <a:rPr lang="it-IT" sz="2800" dirty="0">
                <a:effectLst/>
                <a:latin typeface="Times New Roman" panose="02020603050405020304" pitchFamily="18" charset="0"/>
                <a:ea typeface="PT Sans Caption" panose="020B0603020203020204" pitchFamily="34" charset="0"/>
              </a:rPr>
              <a:t>’avvento al potere di Mussolini era il risultato della “crisi della classe dirigente italiana, premuta dalle forze del capitale, minacciate a loro volta dal trionfo della rivoluzione sovietica”, con “il predominio dei baroni dell’alta finanza e dei grandi industriali” a garantire gli “interessi della plutocrazia” (1956, p. 879).</a:t>
            </a:r>
          </a:p>
          <a:p>
            <a:pPr marL="0" indent="0">
              <a:buNone/>
            </a:pPr>
            <a:endParaRPr lang="it-IT" sz="2800" dirty="0">
              <a:effectLst/>
              <a:latin typeface="Times New Roman" panose="02020603050405020304" pitchFamily="18" charset="0"/>
              <a:ea typeface="PT Sans Caption" panose="020B0603020203020204" pitchFamily="34" charset="0"/>
            </a:endParaRPr>
          </a:p>
          <a:p>
            <a:pPr marR="76835">
              <a:lnSpc>
                <a:spcPct val="160000"/>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Oltre la massa di italiani «non politicamente qualificata» che aveva appoggiato Mussolini, Saitta precisa vi fu</a:t>
            </a:r>
            <a:r>
              <a:rPr lang="it-IT" sz="2800" i="1" dirty="0">
                <a:effectLst/>
                <a:latin typeface="Times New Roman" panose="02020603050405020304" pitchFamily="18" charset="0"/>
                <a:ea typeface="PT Sans Caption" panose="020B0603020203020204" pitchFamily="34" charset="0"/>
                <a:cs typeface="PT Sans Caption" panose="020B0603020203020204" pitchFamily="34" charset="0"/>
              </a:rPr>
              <a:t> anche un’Italia apolitica, non del tutto operante entro gli schemi della dittatura fascista, e un’Italia nettamente antifascista. E’ una tripartizione questa che costituisce la spina dorsale della storia italiana tra le due guerre mondiali [...]</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 (Saitta 1956, p. 869).</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pPr marL="0" indent="0">
              <a:buNone/>
            </a:pPr>
            <a:r>
              <a:rPr lang="it-IT" sz="2800" dirty="0">
                <a:effectLst/>
                <a:latin typeface="Times New Roman" panose="02020603050405020304" pitchFamily="18" charset="0"/>
                <a:ea typeface="PT Sans Caption" panose="020B0603020203020204" pitchFamily="34" charset="0"/>
              </a:rPr>
              <a:t> </a:t>
            </a:r>
            <a:endParaRPr lang="it-IT" dirty="0"/>
          </a:p>
        </p:txBody>
      </p:sp>
    </p:spTree>
    <p:extLst>
      <p:ext uri="{BB962C8B-B14F-4D97-AF65-F5344CB8AC3E}">
        <p14:creationId xmlns:p14="http://schemas.microsoft.com/office/powerpoint/2010/main" val="63362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 xmlns:a16="http://schemas.microsoft.com/office/drawing/2014/main" id="{D68A7C2B-7920-DBAB-8CC9-0F8C9C8E2005}"/>
              </a:ext>
            </a:extLst>
          </p:cNvPr>
          <p:cNvSpPr>
            <a:spLocks noGrp="1"/>
          </p:cNvSpPr>
          <p:nvPr>
            <p:ph type="title"/>
          </p:nvPr>
        </p:nvSpPr>
        <p:spPr>
          <a:xfrm>
            <a:off x="838200" y="148857"/>
            <a:ext cx="10515600" cy="1043839"/>
          </a:xfrm>
          <a:solidFill>
            <a:srgbClr val="FFC000"/>
          </a:solidFill>
        </p:spPr>
        <p:txBody>
          <a:bodyPr/>
          <a:lstStyle/>
          <a:p>
            <a:pPr algn="ctr"/>
            <a:r>
              <a:rPr lang="it-IT" dirty="0"/>
              <a:t>Storiografia durante il Ventennio</a:t>
            </a:r>
          </a:p>
        </p:txBody>
      </p:sp>
      <p:sp>
        <p:nvSpPr>
          <p:cNvPr id="6" name="Segnaposto contenuto 5">
            <a:extLst>
              <a:ext uri="{FF2B5EF4-FFF2-40B4-BE49-F238E27FC236}">
                <a16:creationId xmlns="" xmlns:a16="http://schemas.microsoft.com/office/drawing/2014/main" id="{83B8ACF8-DC19-7B64-7388-500A8DE1BC04}"/>
              </a:ext>
            </a:extLst>
          </p:cNvPr>
          <p:cNvSpPr>
            <a:spLocks noGrp="1"/>
          </p:cNvSpPr>
          <p:nvPr>
            <p:ph idx="1"/>
          </p:nvPr>
        </p:nvSpPr>
        <p:spPr>
          <a:xfrm>
            <a:off x="838200" y="1631092"/>
            <a:ext cx="10515600" cy="5041557"/>
          </a:xfrm>
          <a:solidFill>
            <a:schemeClr val="accent4">
              <a:lumMod val="40000"/>
              <a:lumOff val="60000"/>
            </a:schemeClr>
          </a:solidFill>
        </p:spPr>
        <p:txBody>
          <a:bodyPr/>
          <a:lstStyle/>
          <a:p>
            <a:pPr marR="76835">
              <a:lnSpc>
                <a:spcPts val="2205"/>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All’interno della letteratura e storiografia sul fascismo durante il Ventennio possiamo individuare tre tesi fondamentali:</a:t>
            </a:r>
          </a:p>
          <a:p>
            <a:pPr marL="0" marR="76835" indent="0">
              <a:lnSpc>
                <a:spcPts val="2205"/>
              </a:lnSpc>
              <a:buNone/>
            </a:pP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pPr marR="76835">
              <a:lnSpc>
                <a:spcPts val="2205"/>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1) quella liberale e crociana che considera il fascismo come una malattia, alla quale spesso si associa il concetto di fascismo come parentesi</a:t>
            </a:r>
          </a:p>
          <a:p>
            <a:pPr marR="76835">
              <a:lnSpc>
                <a:spcPts val="2205"/>
              </a:lnSpc>
            </a:pP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pPr marR="76835">
              <a:lnSpc>
                <a:spcPts val="2205"/>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2) quella di matrice democratico-radicale che definisce il fascismo come inevitabile prodotto dello sviluppo storico di alcuni paesi.</a:t>
            </a:r>
          </a:p>
          <a:p>
            <a:pPr marR="76835">
              <a:lnSpc>
                <a:spcPts val="2205"/>
              </a:lnSpc>
            </a:pP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pPr marR="76835">
              <a:lnSpc>
                <a:spcPts val="2205"/>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3) quella di tradizione marxista che considera il fascismo come prodotto della società capitalistica e della reazione antiproletaria.</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endParaRPr lang="it-IT" dirty="0"/>
          </a:p>
        </p:txBody>
      </p:sp>
    </p:spTree>
    <p:extLst>
      <p:ext uri="{BB962C8B-B14F-4D97-AF65-F5344CB8AC3E}">
        <p14:creationId xmlns:p14="http://schemas.microsoft.com/office/powerpoint/2010/main" val="588457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75345AE-4A03-41EA-CE2A-40475F88EF35}"/>
              </a:ext>
            </a:extLst>
          </p:cNvPr>
          <p:cNvSpPr>
            <a:spLocks noGrp="1"/>
          </p:cNvSpPr>
          <p:nvPr>
            <p:ph type="title"/>
          </p:nvPr>
        </p:nvSpPr>
        <p:spPr>
          <a:xfrm>
            <a:off x="838200" y="148281"/>
            <a:ext cx="10515600" cy="964902"/>
          </a:xfrm>
          <a:solidFill>
            <a:srgbClr val="FFC000"/>
          </a:solidFill>
        </p:spPr>
        <p:txBody>
          <a:bodyPr>
            <a:normAutofit/>
          </a:bodyPr>
          <a:lstStyle/>
          <a:p>
            <a:pPr algn="ctr"/>
            <a:r>
              <a:rPr lang="it-IT" sz="3600" dirty="0"/>
              <a:t>Rosario Villari e le responsabilità dei liberali</a:t>
            </a:r>
          </a:p>
        </p:txBody>
      </p:sp>
      <p:sp>
        <p:nvSpPr>
          <p:cNvPr id="3" name="Segnaposto contenuto 2">
            <a:extLst>
              <a:ext uri="{FF2B5EF4-FFF2-40B4-BE49-F238E27FC236}">
                <a16:creationId xmlns="" xmlns:a16="http://schemas.microsoft.com/office/drawing/2014/main" id="{6581193E-D7FC-24DE-2824-708BA14F61A4}"/>
              </a:ext>
            </a:extLst>
          </p:cNvPr>
          <p:cNvSpPr>
            <a:spLocks noGrp="1"/>
          </p:cNvSpPr>
          <p:nvPr>
            <p:ph idx="1"/>
          </p:nvPr>
        </p:nvSpPr>
        <p:spPr>
          <a:xfrm>
            <a:off x="838200" y="1425146"/>
            <a:ext cx="10515600" cy="5333463"/>
          </a:xfrm>
          <a:solidFill>
            <a:schemeClr val="accent4">
              <a:lumMod val="40000"/>
              <a:lumOff val="60000"/>
            </a:schemeClr>
          </a:solidFill>
        </p:spPr>
        <p:txBody>
          <a:bodyPr>
            <a:normAutofit/>
          </a:bodyPr>
          <a:lstStyle/>
          <a:p>
            <a:r>
              <a:rPr lang="it-IT" sz="2800" dirty="0">
                <a:effectLst/>
                <a:latin typeface="Times New Roman" panose="02020603050405020304" pitchFamily="18" charset="0"/>
                <a:ea typeface="PT Sans Caption" panose="020B0603020203020204" pitchFamily="34" charset="0"/>
              </a:rPr>
              <a:t>Il manuale di Rosario Villari, comparso in prima edizione nel 1970, ha costituito un altro dei principali testi prodotti per le scuole superiori dalla storiografia di sinistra, e certamente uno di quelli più diffusi.</a:t>
            </a:r>
          </a:p>
          <a:p>
            <a:r>
              <a:rPr lang="it-IT" sz="2800" dirty="0">
                <a:effectLst/>
                <a:latin typeface="Times New Roman" panose="02020603050405020304" pitchFamily="18" charset="0"/>
                <a:ea typeface="PT Sans Caption" panose="020B0603020203020204" pitchFamily="34" charset="0"/>
              </a:rPr>
              <a:t>Per Villari, Mussolini si fece “interprete della volontà di una parte della classe dirigente di portare un attacco a fondo contro il movimento operaio e di stabilizzare la situazione economica, sociale e politica promuovendo una reazione autoritaria”. Questa offensiva reazionaria, sostenuta “dal consenso di una parte della piccola borghesia”, bloccò l’evoluzione in senso democratico del paese che pure era in atto (1970, p. 638). Tra le forze politiche, i liberali sono indicati come principali e quasi unici responsabili dell’avvento al potere di Mussolini.</a:t>
            </a:r>
            <a:endParaRPr lang="it-IT" dirty="0"/>
          </a:p>
        </p:txBody>
      </p:sp>
    </p:spTree>
    <p:extLst>
      <p:ext uri="{BB962C8B-B14F-4D97-AF65-F5344CB8AC3E}">
        <p14:creationId xmlns:p14="http://schemas.microsoft.com/office/powerpoint/2010/main" val="3379521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C248FD-B6D5-1AF1-E07C-A0EC41C27140}"/>
              </a:ext>
            </a:extLst>
          </p:cNvPr>
          <p:cNvSpPr>
            <a:spLocks noGrp="1"/>
          </p:cNvSpPr>
          <p:nvPr>
            <p:ph type="title"/>
          </p:nvPr>
        </p:nvSpPr>
        <p:spPr>
          <a:xfrm>
            <a:off x="838200" y="123568"/>
            <a:ext cx="10515600" cy="807308"/>
          </a:xfrm>
          <a:solidFill>
            <a:srgbClr val="FFC000"/>
          </a:solidFill>
        </p:spPr>
        <p:txBody>
          <a:bodyPr/>
          <a:lstStyle/>
          <a:p>
            <a:pPr algn="ctr"/>
            <a:r>
              <a:rPr lang="it-IT" dirty="0"/>
              <a:t>Le lezioni di Togliatti</a:t>
            </a:r>
          </a:p>
        </p:txBody>
      </p:sp>
      <p:sp>
        <p:nvSpPr>
          <p:cNvPr id="3" name="Segnaposto contenuto 2">
            <a:extLst>
              <a:ext uri="{FF2B5EF4-FFF2-40B4-BE49-F238E27FC236}">
                <a16:creationId xmlns="" xmlns:a16="http://schemas.microsoft.com/office/drawing/2014/main" id="{49B8D138-EF7C-934A-4996-E70141239A25}"/>
              </a:ext>
            </a:extLst>
          </p:cNvPr>
          <p:cNvSpPr>
            <a:spLocks noGrp="1"/>
          </p:cNvSpPr>
          <p:nvPr>
            <p:ph idx="1"/>
          </p:nvPr>
        </p:nvSpPr>
        <p:spPr>
          <a:xfrm>
            <a:off x="838200" y="1431235"/>
            <a:ext cx="10515600" cy="5426764"/>
          </a:xfrm>
          <a:solidFill>
            <a:schemeClr val="accent4">
              <a:lumMod val="40000"/>
              <a:lumOff val="60000"/>
            </a:schemeClr>
          </a:solidFill>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Nelle successive edizioni del 1984 e del 1990, però, Villari riconosceva che </a:t>
            </a:r>
            <a:r>
              <a:rPr lang="it-IT" sz="2800" dirty="0">
                <a:effectLst/>
                <a:latin typeface="Times New Roman" panose="02020603050405020304" pitchFamily="18" charset="0"/>
                <a:ea typeface="PT Sans Caption" panose="020B0603020203020204" pitchFamily="34" charset="0"/>
                <a:cs typeface="Times New Roman" panose="02020603050405020304" pitchFamily="18" charset="0"/>
              </a:rPr>
              <a:t>“comunisti e socialisti massimalisti, anch’essi ostili al governo, erano tuttavia poco interessati alla difesa delle istituzioni parlamentari che ritenevano espressione della borghesia e strumento del suo dominio” (1984, p. 498).</a:t>
            </a:r>
          </a:p>
          <a:p>
            <a:r>
              <a:rPr lang="it-IT" dirty="0">
                <a:latin typeface="Times New Roman" panose="02020603050405020304" pitchFamily="18" charset="0"/>
                <a:ea typeface="PT Sans Caption" panose="020B0603020203020204" pitchFamily="34" charset="0"/>
              </a:rPr>
              <a:t>L</a:t>
            </a:r>
            <a:r>
              <a:rPr lang="it-IT" sz="2800" dirty="0">
                <a:effectLst/>
                <a:latin typeface="Times New Roman" panose="02020603050405020304" pitchFamily="18" charset="0"/>
                <a:ea typeface="PT Sans Caption" panose="020B0603020203020204" pitchFamily="34" charset="0"/>
              </a:rPr>
              <a:t>’azione clandestina del partito, nonostante i grandi sacrifici dei suoi militanti, non aveva realizzato “un effettivo ed ampio contatto con la società italiana” (1984, p. 507) e l’assimilazione del socialismo al fascismo, a lungo proposta dai comunisti italiani su indicazione di Stalin, aveva ostacolato notevolmente l’attività del partito. </a:t>
            </a:r>
          </a:p>
          <a:p>
            <a:pPr marR="76835">
              <a:lnSpc>
                <a:spcPts val="2205"/>
              </a:lnSpc>
            </a:pPr>
            <a:r>
              <a:rPr lang="it-IT" sz="2800" dirty="0">
                <a:effectLst/>
                <a:latin typeface="Times New Roman" panose="02020603050405020304" pitchFamily="18" charset="0"/>
                <a:ea typeface="PT Sans Caption" panose="020B0603020203020204" pitchFamily="34" charset="0"/>
              </a:rPr>
              <a:t>Villari dava finalmente uno spazio autonomo agli anni Trenta e ai caratteri di massa del regime, ma rimaneva influenzato dal</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le lezioni togliattiane (tenute a Mosca da gennaio ad aprile 1935)</a:t>
            </a:r>
            <a:r>
              <a:rPr lang="it-IT" dirty="0">
                <a:latin typeface="Times New Roman" panose="02020603050405020304" pitchFamily="18" charset="0"/>
                <a:ea typeface="PT Sans Caption" panose="020B0603020203020204" pitchFamily="34" charset="0"/>
                <a:cs typeface="PT Sans Caption" panose="020B0603020203020204" pitchFamily="34" charset="0"/>
              </a:rPr>
              <a:t>, </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riproponendo l’idea del fascismo come fenomeno reazionario, proprio mentre la storiografia internazionale l’andava abbandonando.</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pPr marR="76835">
              <a:lnSpc>
                <a:spcPts val="2205"/>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 </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302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42772A3-FDDA-8D22-D067-EF57E59AF407}"/>
              </a:ext>
            </a:extLst>
          </p:cNvPr>
          <p:cNvSpPr>
            <a:spLocks noGrp="1"/>
          </p:cNvSpPr>
          <p:nvPr>
            <p:ph type="title"/>
          </p:nvPr>
        </p:nvSpPr>
        <p:spPr>
          <a:xfrm>
            <a:off x="838200" y="123568"/>
            <a:ext cx="10515600" cy="764328"/>
          </a:xfrm>
          <a:solidFill>
            <a:srgbClr val="FFC000"/>
          </a:solidFill>
        </p:spPr>
        <p:txBody>
          <a:bodyPr/>
          <a:lstStyle/>
          <a:p>
            <a:pPr algn="ctr"/>
            <a:r>
              <a:rPr lang="it-IT" dirty="0"/>
              <a:t>Augusto Camera e Renato Fabietti</a:t>
            </a:r>
          </a:p>
        </p:txBody>
      </p:sp>
      <p:sp>
        <p:nvSpPr>
          <p:cNvPr id="3" name="Segnaposto contenuto 2">
            <a:extLst>
              <a:ext uri="{FF2B5EF4-FFF2-40B4-BE49-F238E27FC236}">
                <a16:creationId xmlns="" xmlns:a16="http://schemas.microsoft.com/office/drawing/2014/main" id="{8B93F036-C1EB-D429-D7B2-359269BED5D1}"/>
              </a:ext>
            </a:extLst>
          </p:cNvPr>
          <p:cNvSpPr>
            <a:spLocks noGrp="1"/>
          </p:cNvSpPr>
          <p:nvPr>
            <p:ph idx="1"/>
          </p:nvPr>
        </p:nvSpPr>
        <p:spPr>
          <a:xfrm>
            <a:off x="838200" y="1086678"/>
            <a:ext cx="10515600" cy="5771321"/>
          </a:xfrm>
          <a:solidFill>
            <a:schemeClr val="accent4">
              <a:lumMod val="40000"/>
              <a:lumOff val="60000"/>
            </a:schemeClr>
          </a:solidFill>
        </p:spPr>
        <p:txBody>
          <a:bodyPr>
            <a:normAutofit fontScale="92500" lnSpcReduction="20000"/>
          </a:bodyPr>
          <a:lstStyle/>
          <a:p>
            <a:pPr>
              <a:lnSpc>
                <a:spcPct val="150000"/>
              </a:lnSpc>
            </a:pPr>
            <a:r>
              <a:rPr lang="it-IT" sz="2400" dirty="0">
                <a:effectLst/>
                <a:latin typeface="Times New Roman" panose="02020603050405020304" pitchFamily="18" charset="0"/>
                <a:ea typeface="PT Sans Caption" panose="020B0603020203020204" pitchFamily="34" charset="0"/>
              </a:rPr>
              <a:t>Il Camera-Fabietti, uscito in prima edizione nel 1967, è probabilmente il manuale che complessivamente, tenendo conto cioè di tutte le edizioni e ristampe, ha venduto più copie. Nelle prime due edizioni (1967 e 1980), il giudizio era netto: “Alla sutura del fascismo con la reazione agraria si aggiungeva ben presto quella con la reazione degli industriali, [...] usciti dai pericoli dell’occupazione delle fabbriche con propositi di sterminio delle organizzazioni rosse” (1967, p. 389). </a:t>
            </a:r>
          </a:p>
          <a:p>
            <a:pPr>
              <a:lnSpc>
                <a:spcPct val="150000"/>
              </a:lnSpc>
            </a:pPr>
            <a:r>
              <a:rPr lang="it-IT" sz="2400" dirty="0">
                <a:effectLst/>
                <a:latin typeface="Times New Roman" panose="02020603050405020304" pitchFamily="18" charset="0"/>
                <a:ea typeface="PT Sans Caption" panose="020B0603020203020204" pitchFamily="34" charset="0"/>
              </a:rPr>
              <a:t>Nell’ultima edizione del 1998, invece,</a:t>
            </a:r>
            <a:r>
              <a:rPr lang="it-IT" sz="2400" dirty="0">
                <a:effectLst/>
                <a:latin typeface="PT Sans Caption" panose="020B0603020203020204" pitchFamily="34" charset="0"/>
                <a:ea typeface="PT Sans Caption" panose="020B0603020203020204" pitchFamily="34" charset="0"/>
                <a:cs typeface="PT Sans Caption" panose="020B0603020203020204" pitchFamily="34" charset="0"/>
              </a:rPr>
              <a:t> </a:t>
            </a:r>
            <a:r>
              <a:rPr lang="it-IT" sz="2400" dirty="0">
                <a:effectLst/>
                <a:latin typeface="Times New Roman" panose="02020603050405020304" pitchFamily="18" charset="0"/>
                <a:ea typeface="PT Sans Caption" panose="020B0603020203020204" pitchFamily="34" charset="0"/>
              </a:rPr>
              <a:t>occorre notare come venga finalmente affrontata la questione del consenso ottenuto dal regime. “straordinaria abilità” di Mussolini nell’interpretare “i sentimenti più elementari e istintivi delle folle”, suggestionandole con le proprie parole.</a:t>
            </a:r>
          </a:p>
          <a:p>
            <a:pPr marR="76835">
              <a:lnSpc>
                <a:spcPct val="150000"/>
              </a:lnSpc>
            </a:pPr>
            <a:r>
              <a:rPr lang="it-IT" sz="2400" dirty="0">
                <a:effectLst/>
                <a:latin typeface="Times New Roman" panose="02020603050405020304" pitchFamily="18" charset="0"/>
                <a:ea typeface="PT Sans Caption" panose="020B0603020203020204" pitchFamily="34" charset="0"/>
                <a:cs typeface="PT Sans Caption" panose="020B0603020203020204" pitchFamily="34" charset="0"/>
              </a:rPr>
              <a:t>Senza che lo volesse, De Felice – secondo </a:t>
            </a:r>
            <a:r>
              <a:rPr lang="it-IT" sz="2400" dirty="0">
                <a:effectLst/>
                <a:latin typeface="Times New Roman" panose="02020603050405020304" pitchFamily="18" charset="0"/>
                <a:ea typeface="PT Sans Caption" panose="020B0603020203020204" pitchFamily="34" charset="0"/>
              </a:rPr>
              <a:t>il Camera-Fabietti – aveva alimentato una riabilitazione del fascismo.</a:t>
            </a:r>
            <a:endParaRPr lang="it-IT" sz="2400" dirty="0"/>
          </a:p>
        </p:txBody>
      </p:sp>
    </p:spTree>
    <p:extLst>
      <p:ext uri="{BB962C8B-B14F-4D97-AF65-F5344CB8AC3E}">
        <p14:creationId xmlns:p14="http://schemas.microsoft.com/office/powerpoint/2010/main" val="2154091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9266646-26D1-5D9E-BC41-45BD803EE5F7}"/>
              </a:ext>
            </a:extLst>
          </p:cNvPr>
          <p:cNvSpPr>
            <a:spLocks noGrp="1"/>
          </p:cNvSpPr>
          <p:nvPr>
            <p:ph type="title"/>
          </p:nvPr>
        </p:nvSpPr>
        <p:spPr>
          <a:xfrm>
            <a:off x="838200" y="123567"/>
            <a:ext cx="10515600" cy="989615"/>
          </a:xfrm>
          <a:solidFill>
            <a:srgbClr val="FFC000"/>
          </a:solidFill>
        </p:spPr>
        <p:txBody>
          <a:bodyPr/>
          <a:lstStyle/>
          <a:p>
            <a:pPr algn="ctr"/>
            <a:r>
              <a:rPr lang="it-IT" dirty="0"/>
              <a:t>I rischi del neofascismo</a:t>
            </a:r>
          </a:p>
        </p:txBody>
      </p:sp>
      <p:sp>
        <p:nvSpPr>
          <p:cNvPr id="3" name="Segnaposto contenuto 2">
            <a:extLst>
              <a:ext uri="{FF2B5EF4-FFF2-40B4-BE49-F238E27FC236}">
                <a16:creationId xmlns="" xmlns:a16="http://schemas.microsoft.com/office/drawing/2014/main" id="{6410E558-53E8-2DBD-E2E0-F3C54EC59F51}"/>
              </a:ext>
            </a:extLst>
          </p:cNvPr>
          <p:cNvSpPr>
            <a:spLocks noGrp="1"/>
          </p:cNvSpPr>
          <p:nvPr>
            <p:ph idx="1"/>
          </p:nvPr>
        </p:nvSpPr>
        <p:spPr>
          <a:xfrm>
            <a:off x="838200" y="1577009"/>
            <a:ext cx="10515600" cy="5280990"/>
          </a:xfrm>
          <a:solidFill>
            <a:schemeClr val="accent4">
              <a:lumMod val="40000"/>
              <a:lumOff val="60000"/>
            </a:schemeClr>
          </a:solidFill>
        </p:spPr>
        <p:txBody>
          <a:bodyPr>
            <a:normAutofit fontScale="92500" lnSpcReduction="10000"/>
          </a:bodyPr>
          <a:lstStyle/>
          <a:p>
            <a:r>
              <a:rPr lang="it-IT" sz="2800" dirty="0">
                <a:effectLst/>
                <a:latin typeface="Times New Roman" panose="02020603050405020304" pitchFamily="18" charset="0"/>
                <a:ea typeface="PT Sans Caption" panose="020B0603020203020204" pitchFamily="34" charset="0"/>
              </a:rPr>
              <a:t>Purtroppo, scrivono gli </a:t>
            </a:r>
            <a:r>
              <a:rPr lang="it-IT" dirty="0">
                <a:latin typeface="Times New Roman" panose="02020603050405020304" pitchFamily="18" charset="0"/>
                <a:ea typeface="PT Sans Caption" panose="020B0603020203020204" pitchFamily="34" charset="0"/>
              </a:rPr>
              <a:t>Autori, </a:t>
            </a:r>
            <a:r>
              <a:rPr lang="it-IT" sz="2800" dirty="0">
                <a:effectLst/>
                <a:latin typeface="Times New Roman" panose="02020603050405020304" pitchFamily="18" charset="0"/>
                <a:ea typeface="PT Sans Caption" panose="020B0603020203020204" pitchFamily="34" charset="0"/>
              </a:rPr>
              <a:t>“esistono ancor oggi [siamo nel 1998, tre anni dopo che Alleanza nazionale, l’ex Msi, ha accettato nelle sue tesi costitutive l’antifascismo] settori dell’opinione pubblica italiana che [...] considerano [il fascismo] un punto di riferimento ideale” (p. 1286). </a:t>
            </a:r>
            <a:r>
              <a:rPr lang="it-IT" dirty="0">
                <a:latin typeface="Times New Roman" panose="02020603050405020304" pitchFamily="18" charset="0"/>
                <a:ea typeface="PT Sans Caption" panose="020B0603020203020204" pitchFamily="34" charset="0"/>
              </a:rPr>
              <a:t>I</a:t>
            </a:r>
            <a:r>
              <a:rPr lang="it-IT" sz="2800" dirty="0">
                <a:effectLst/>
                <a:latin typeface="Times New Roman" panose="02020603050405020304" pitchFamily="18" charset="0"/>
                <a:ea typeface="PT Sans Caption" panose="020B0603020203020204" pitchFamily="34" charset="0"/>
              </a:rPr>
              <a:t>l tema dell’antipartito, agitato da Mussolini alle origini del movimento, “si direbbe universale e immortale: vive infatti e prospera ancor oggi, così in Italia come, per esempio, negli Stati Uniti”.</a:t>
            </a:r>
          </a:p>
          <a:p>
            <a:r>
              <a:rPr lang="it-IT" dirty="0">
                <a:latin typeface="Times New Roman" panose="02020603050405020304" pitchFamily="18" charset="0"/>
              </a:rPr>
              <a:t>Il </a:t>
            </a:r>
            <a:r>
              <a:rPr lang="it-IT" dirty="0" smtClean="0">
                <a:latin typeface="Times New Roman" panose="02020603050405020304" pitchFamily="18" charset="0"/>
              </a:rPr>
              <a:t>giudizio critico di Camera e Fabietti sembra rimandare alle </a:t>
            </a:r>
            <a:r>
              <a:rPr lang="it-IT" dirty="0">
                <a:latin typeface="Times New Roman" panose="02020603050405020304" pitchFamily="18" charset="0"/>
              </a:rPr>
              <a:t>lezioni che Umberto Eco tenne negli USA, alla metà degli anni ’90, ripubblicate più recentemente nel volume Il fascismo eterno: «</a:t>
            </a:r>
            <a:r>
              <a:rPr lang="it-IT" i="1" dirty="0">
                <a:latin typeface="Times New Roman" panose="02020603050405020304" pitchFamily="18" charset="0"/>
              </a:rPr>
              <a:t>Ritengo sia possibile indicare una lista di caratteristiche tipiche di quello che vorrei chiamare l’</a:t>
            </a:r>
            <a:r>
              <a:rPr lang="it-IT" i="1" dirty="0" err="1">
                <a:latin typeface="Times New Roman" panose="02020603050405020304" pitchFamily="18" charset="0"/>
              </a:rPr>
              <a:t>Ur.Fascismo</a:t>
            </a:r>
            <a:r>
              <a:rPr lang="it-IT" i="1" dirty="0">
                <a:latin typeface="Times New Roman" panose="02020603050405020304" pitchFamily="18" charset="0"/>
              </a:rPr>
              <a:t>, o il fascismo eterno, ancora intorno a noi, talvolta in abiti civili…esso può tornare sotto le spoglie più innocenti. Il nostro dovere è di smascherarlo e di puntare l’indice su ognuna delle sue nuove forme – ogni giorno, in ogni parte del mondo</a:t>
            </a:r>
            <a:r>
              <a:rPr lang="it-IT" dirty="0">
                <a:latin typeface="Times New Roman" panose="02020603050405020304" pitchFamily="18" charset="0"/>
              </a:rPr>
              <a:t>».</a:t>
            </a:r>
          </a:p>
        </p:txBody>
      </p:sp>
    </p:spTree>
    <p:extLst>
      <p:ext uri="{BB962C8B-B14F-4D97-AF65-F5344CB8AC3E}">
        <p14:creationId xmlns:p14="http://schemas.microsoft.com/office/powerpoint/2010/main" val="615380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80F610B-BBCC-31BC-C039-82F1E92FD6EA}"/>
              </a:ext>
            </a:extLst>
          </p:cNvPr>
          <p:cNvSpPr>
            <a:spLocks noGrp="1"/>
          </p:cNvSpPr>
          <p:nvPr>
            <p:ph type="title"/>
          </p:nvPr>
        </p:nvSpPr>
        <p:spPr>
          <a:xfrm>
            <a:off x="838200" y="82377"/>
            <a:ext cx="10515600" cy="898283"/>
          </a:xfrm>
          <a:solidFill>
            <a:srgbClr val="FFC000"/>
          </a:solidFill>
        </p:spPr>
        <p:txBody>
          <a:bodyPr/>
          <a:lstStyle/>
          <a:p>
            <a:pPr algn="ctr"/>
            <a:r>
              <a:rPr lang="it-IT" dirty="0"/>
              <a:t>Bibliografia</a:t>
            </a:r>
          </a:p>
        </p:txBody>
      </p:sp>
      <p:sp>
        <p:nvSpPr>
          <p:cNvPr id="3" name="Segnaposto contenuto 2">
            <a:extLst>
              <a:ext uri="{FF2B5EF4-FFF2-40B4-BE49-F238E27FC236}">
                <a16:creationId xmlns="" xmlns:a16="http://schemas.microsoft.com/office/drawing/2014/main" id="{B7B6D532-B21D-4F8B-22D5-E35F3F8F83F2}"/>
              </a:ext>
            </a:extLst>
          </p:cNvPr>
          <p:cNvSpPr>
            <a:spLocks noGrp="1"/>
          </p:cNvSpPr>
          <p:nvPr>
            <p:ph idx="1"/>
          </p:nvPr>
        </p:nvSpPr>
        <p:spPr>
          <a:xfrm>
            <a:off x="838200" y="1258957"/>
            <a:ext cx="10515600" cy="5599042"/>
          </a:xfrm>
          <a:solidFill>
            <a:schemeClr val="accent4">
              <a:lumMod val="40000"/>
              <a:lumOff val="60000"/>
            </a:schemeClr>
          </a:solidFill>
        </p:spPr>
        <p:txBody>
          <a:bodyPr>
            <a:normAutofit lnSpcReduction="10000"/>
          </a:bodyPr>
          <a:lstStyle/>
          <a:p>
            <a:r>
              <a:rPr lang="it-IT" sz="1800" dirty="0">
                <a:solidFill>
                  <a:srgbClr val="000000"/>
                </a:solidFill>
                <a:effectLst/>
                <a:latin typeface="Times New Roman" panose="02020603050405020304" pitchFamily="18" charset="0"/>
                <a:ea typeface="Calibri" panose="020F0502020204030204" pitchFamily="34" charset="0"/>
              </a:rPr>
              <a:t>G. Di Pietro, </a:t>
            </a:r>
            <a:r>
              <a:rPr lang="it-IT" sz="1800" i="1" dirty="0">
                <a:solidFill>
                  <a:srgbClr val="000000"/>
                </a:solidFill>
                <a:effectLst/>
                <a:latin typeface="Times New Roman" panose="02020603050405020304" pitchFamily="18" charset="0"/>
                <a:ea typeface="Calibri" panose="020F0502020204030204" pitchFamily="34" charset="0"/>
              </a:rPr>
              <a:t>Da strumento ideologico a disciplina formativa. I programmi di storia nell’Italia contemporanea</a:t>
            </a:r>
            <a:r>
              <a:rPr lang="it-IT" sz="1800" dirty="0">
                <a:solidFill>
                  <a:srgbClr val="000000"/>
                </a:solidFill>
                <a:effectLst/>
                <a:latin typeface="Times New Roman" panose="02020603050405020304" pitchFamily="18" charset="0"/>
                <a:ea typeface="Calibri" panose="020F0502020204030204" pitchFamily="34" charset="0"/>
              </a:rPr>
              <a:t>, Bruno Mondadori, Milano, 1991, pp. 96 ss.  </a:t>
            </a:r>
          </a:p>
          <a:p>
            <a:r>
              <a:rPr lang="it-IT" sz="1800" dirty="0">
                <a:effectLst/>
                <a:latin typeface="Times New Roman" panose="02020603050405020304" pitchFamily="18" charset="0"/>
                <a:ea typeface="PT Sans Caption" panose="020B0603020203020204" pitchFamily="34" charset="0"/>
              </a:rPr>
              <a:t>M. Flores, Introduzione a AA. VV., </a:t>
            </a:r>
            <a:r>
              <a:rPr lang="it-IT" sz="1800" i="1" dirty="0">
                <a:effectLst/>
                <a:latin typeface="Times New Roman" panose="02020603050405020304" pitchFamily="18" charset="0"/>
                <a:ea typeface="PT Sans Caption" panose="020B0603020203020204" pitchFamily="34" charset="0"/>
              </a:rPr>
              <a:t>Lezioni sull’antifascismo</a:t>
            </a:r>
            <a:r>
              <a:rPr lang="it-IT" sz="1800" dirty="0">
                <a:effectLst/>
                <a:latin typeface="Times New Roman" panose="02020603050405020304" pitchFamily="18" charset="0"/>
                <a:ea typeface="PT Sans Caption" panose="020B0603020203020204" pitchFamily="34" charset="0"/>
              </a:rPr>
              <a:t>, Edizioni e/o, Roma, 1999, p. 6. </a:t>
            </a:r>
          </a:p>
          <a:p>
            <a:r>
              <a:rPr lang="it-IT" sz="1800" dirty="0">
                <a:effectLst/>
                <a:latin typeface="Times New Roman" panose="02020603050405020304" pitchFamily="18" charset="0"/>
                <a:ea typeface="PT Sans Caption" panose="020B0603020203020204" pitchFamily="34" charset="0"/>
              </a:rPr>
              <a:t>F. Antonicelli, </a:t>
            </a:r>
            <a:r>
              <a:rPr lang="it-IT" sz="1800" i="1" dirty="0">
                <a:effectLst/>
                <a:latin typeface="Times New Roman" panose="02020603050405020304" pitchFamily="18" charset="0"/>
                <a:ea typeface="PT Sans Caption" panose="020B0603020203020204" pitchFamily="34" charset="0"/>
              </a:rPr>
              <a:t>Un ricordo di queste lezioni</a:t>
            </a:r>
            <a:r>
              <a:rPr lang="it-IT" sz="1800" dirty="0">
                <a:effectLst/>
                <a:latin typeface="Times New Roman" panose="02020603050405020304" pitchFamily="18" charset="0"/>
                <a:ea typeface="PT Sans Caption" panose="020B0603020203020204" pitchFamily="34" charset="0"/>
              </a:rPr>
              <a:t>, in AA. VV., Trent’anni di storia italiana (1961), Einaudi, Torino, 1975, p. XV.</a:t>
            </a:r>
          </a:p>
          <a:p>
            <a:r>
              <a:rPr lang="it-IT" sz="1800" dirty="0">
                <a:effectLst/>
                <a:latin typeface="Times New Roman" panose="02020603050405020304" pitchFamily="18" charset="0"/>
                <a:ea typeface="PT Sans Caption" panose="020B0603020203020204" pitchFamily="34" charset="0"/>
              </a:rPr>
              <a:t>A. Vittoria, </a:t>
            </a:r>
            <a:r>
              <a:rPr lang="it-IT" sz="1800" i="1" dirty="0">
                <a:effectLst/>
                <a:latin typeface="Times New Roman" panose="02020603050405020304" pitchFamily="18" charset="0"/>
                <a:ea typeface="PT Sans Caption" panose="020B0603020203020204" pitchFamily="34" charset="0"/>
              </a:rPr>
              <a:t>Togliatti e gli intellettuali</a:t>
            </a:r>
            <a:r>
              <a:rPr lang="it-IT" sz="1800" dirty="0">
                <a:effectLst/>
                <a:latin typeface="Times New Roman" panose="02020603050405020304" pitchFamily="18" charset="0"/>
                <a:ea typeface="PT Sans Caption" panose="020B0603020203020204" pitchFamily="34" charset="0"/>
              </a:rPr>
              <a:t>, Editori Riuniti, Roma, 1992, pp. 140-144 </a:t>
            </a:r>
          </a:p>
          <a:p>
            <a:r>
              <a:rPr lang="it-IT" sz="1800" dirty="0">
                <a:effectLst/>
                <a:latin typeface="Times New Roman" panose="02020603050405020304" pitchFamily="18" charset="0"/>
                <a:ea typeface="PT Sans Caption" panose="020B0603020203020204" pitchFamily="34" charset="0"/>
              </a:rPr>
              <a:t>F. Focardi, </a:t>
            </a:r>
            <a:r>
              <a:rPr lang="it-IT" sz="1800" i="1" dirty="0">
                <a:effectLst/>
                <a:latin typeface="Times New Roman" panose="02020603050405020304" pitchFamily="18" charset="0"/>
                <a:ea typeface="PT Sans Caption" panose="020B0603020203020204" pitchFamily="34" charset="0"/>
              </a:rPr>
              <a:t>Alle origini di una grande rimozione. La questione dell’antisemitismo fascista nell’Italia dell’immediato dopoguerra</a:t>
            </a:r>
            <a:r>
              <a:rPr lang="it-IT" sz="1800" dirty="0">
                <a:effectLst/>
                <a:latin typeface="Times New Roman" panose="02020603050405020304" pitchFamily="18" charset="0"/>
                <a:ea typeface="PT Sans Caption" panose="020B0603020203020204" pitchFamily="34" charset="0"/>
              </a:rPr>
              <a:t>, in “Horizonte. </a:t>
            </a:r>
            <a:r>
              <a:rPr lang="it-IT" sz="1800" dirty="0" err="1">
                <a:effectLst/>
                <a:latin typeface="Times New Roman" panose="02020603050405020304" pitchFamily="18" charset="0"/>
                <a:ea typeface="PT Sans Caption" panose="020B0603020203020204" pitchFamily="34" charset="0"/>
              </a:rPr>
              <a:t>Italianistische</a:t>
            </a:r>
            <a:r>
              <a:rPr lang="it-IT" sz="1800" dirty="0">
                <a:effectLst/>
                <a:latin typeface="Times New Roman" panose="02020603050405020304" pitchFamily="18" charset="0"/>
                <a:ea typeface="PT Sans Caption" panose="020B0603020203020204" pitchFamily="34" charset="0"/>
              </a:rPr>
              <a:t> </a:t>
            </a:r>
            <a:r>
              <a:rPr lang="it-IT" sz="1800" dirty="0" err="1">
                <a:effectLst/>
                <a:latin typeface="Times New Roman" panose="02020603050405020304" pitchFamily="18" charset="0"/>
                <a:ea typeface="PT Sans Caption" panose="020B0603020203020204" pitchFamily="34" charset="0"/>
              </a:rPr>
              <a:t>Zeitschrift</a:t>
            </a:r>
            <a:r>
              <a:rPr lang="it-IT" sz="1800" dirty="0">
                <a:effectLst/>
                <a:latin typeface="Times New Roman" panose="02020603050405020304" pitchFamily="18" charset="0"/>
                <a:ea typeface="PT Sans Caption" panose="020B0603020203020204" pitchFamily="34" charset="0"/>
              </a:rPr>
              <a:t> </a:t>
            </a:r>
            <a:r>
              <a:rPr lang="it-IT" sz="1800" dirty="0" err="1">
                <a:effectLst/>
                <a:latin typeface="Times New Roman" panose="02020603050405020304" pitchFamily="18" charset="0"/>
                <a:ea typeface="PT Sans Caption" panose="020B0603020203020204" pitchFamily="34" charset="0"/>
              </a:rPr>
              <a:t>für</a:t>
            </a:r>
            <a:r>
              <a:rPr lang="it-IT" sz="1800" dirty="0">
                <a:effectLst/>
                <a:latin typeface="Times New Roman" panose="02020603050405020304" pitchFamily="18" charset="0"/>
                <a:ea typeface="PT Sans Caption" panose="020B0603020203020204" pitchFamily="34" charset="0"/>
              </a:rPr>
              <a:t> </a:t>
            </a:r>
            <a:r>
              <a:rPr lang="it-IT" sz="1800" dirty="0" err="1">
                <a:effectLst/>
                <a:latin typeface="Times New Roman" panose="02020603050405020304" pitchFamily="18" charset="0"/>
                <a:ea typeface="PT Sans Caption" panose="020B0603020203020204" pitchFamily="34" charset="0"/>
              </a:rPr>
              <a:t>Kulturwissenschaft</a:t>
            </a:r>
            <a:r>
              <a:rPr lang="it-IT" sz="1800" dirty="0">
                <a:effectLst/>
                <a:latin typeface="Times New Roman" panose="02020603050405020304" pitchFamily="18" charset="0"/>
                <a:ea typeface="PT Sans Caption" panose="020B0603020203020204" pitchFamily="34" charset="0"/>
              </a:rPr>
              <a:t> und </a:t>
            </a:r>
            <a:r>
              <a:rPr lang="it-IT" sz="1800" dirty="0" err="1">
                <a:effectLst/>
                <a:latin typeface="Times New Roman" panose="02020603050405020304" pitchFamily="18" charset="0"/>
                <a:ea typeface="PT Sans Caption" panose="020B0603020203020204" pitchFamily="34" charset="0"/>
              </a:rPr>
              <a:t>Gegenwartsliteratur</a:t>
            </a:r>
            <a:r>
              <a:rPr lang="it-IT" sz="1800" dirty="0">
                <a:effectLst/>
                <a:latin typeface="Times New Roman" panose="02020603050405020304" pitchFamily="18" charset="0"/>
                <a:ea typeface="PT Sans Caption" panose="020B0603020203020204" pitchFamily="34" charset="0"/>
              </a:rPr>
              <a:t>”, 4, 1999, pp. 135-170</a:t>
            </a:r>
          </a:p>
          <a:p>
            <a:pPr algn="just"/>
            <a:r>
              <a:rPr lang="it-IT" sz="1800" b="0" i="0" u="none" strike="noStrike" baseline="0" dirty="0">
                <a:solidFill>
                  <a:srgbClr val="000000"/>
                </a:solidFill>
                <a:latin typeface="Times New Roman" panose="02020603050405020304" pitchFamily="18" charset="0"/>
              </a:rPr>
              <a:t>Arendt H. 1967 (ed. or. 1951), </a:t>
            </a:r>
            <a:r>
              <a:rPr lang="it-IT" sz="1800" b="0" i="1" u="none" strike="noStrike" baseline="0" dirty="0">
                <a:solidFill>
                  <a:srgbClr val="000000"/>
                </a:solidFill>
                <a:latin typeface="Times New Roman" panose="02020603050405020304" pitchFamily="18" charset="0"/>
              </a:rPr>
              <a:t>Le origini del totalitarismo</a:t>
            </a:r>
            <a:r>
              <a:rPr lang="it-IT" sz="1800" b="0" i="0" u="none" strike="noStrike" baseline="0" dirty="0">
                <a:solidFill>
                  <a:srgbClr val="000000"/>
                </a:solidFill>
                <a:latin typeface="Times New Roman" panose="02020603050405020304" pitchFamily="18" charset="0"/>
              </a:rPr>
              <a:t>, Milano: Edizioni di Comunità. </a:t>
            </a:r>
          </a:p>
          <a:p>
            <a:pPr algn="just"/>
            <a:r>
              <a:rPr lang="it-IT" sz="1800" b="0" i="0" u="none" strike="noStrike" baseline="0" dirty="0" err="1">
                <a:solidFill>
                  <a:srgbClr val="000000"/>
                </a:solidFill>
                <a:latin typeface="Times New Roman" panose="02020603050405020304" pitchFamily="18" charset="0"/>
              </a:rPr>
              <a:t>Chabod</a:t>
            </a:r>
            <a:r>
              <a:rPr lang="it-IT" sz="1800" b="0" i="0" u="none" strike="noStrike" baseline="0" dirty="0">
                <a:solidFill>
                  <a:srgbClr val="000000"/>
                </a:solidFill>
                <a:latin typeface="Times New Roman" panose="02020603050405020304" pitchFamily="18" charset="0"/>
              </a:rPr>
              <a:t> F. 1961, </a:t>
            </a:r>
            <a:r>
              <a:rPr lang="it-IT" sz="1800" b="0" i="1" u="none" strike="noStrike" baseline="0" dirty="0">
                <a:solidFill>
                  <a:srgbClr val="000000"/>
                </a:solidFill>
                <a:latin typeface="Times New Roman" panose="02020603050405020304" pitchFamily="18" charset="0"/>
              </a:rPr>
              <a:t>L’Italia contemporanea (1918-1948)</a:t>
            </a:r>
            <a:r>
              <a:rPr lang="it-IT" sz="1800" b="0" i="0" u="none" strike="noStrike" baseline="0" dirty="0">
                <a:solidFill>
                  <a:srgbClr val="000000"/>
                </a:solidFill>
                <a:latin typeface="Times New Roman" panose="02020603050405020304" pitchFamily="18" charset="0"/>
              </a:rPr>
              <a:t>, Torino: Einaudi. </a:t>
            </a:r>
          </a:p>
          <a:p>
            <a:pPr algn="just"/>
            <a:r>
              <a:rPr lang="it-IT" sz="1800" b="0" i="0" u="none" strike="noStrike" baseline="0" dirty="0">
                <a:solidFill>
                  <a:srgbClr val="000000"/>
                </a:solidFill>
                <a:latin typeface="Times New Roman" panose="02020603050405020304" pitchFamily="18" charset="0"/>
              </a:rPr>
              <a:t>De Felice R. 1965-1997, </a:t>
            </a:r>
            <a:r>
              <a:rPr lang="it-IT" sz="1800" b="0" i="1" u="none" strike="noStrike" baseline="0" dirty="0">
                <a:solidFill>
                  <a:srgbClr val="000000"/>
                </a:solidFill>
                <a:latin typeface="Times New Roman" panose="02020603050405020304" pitchFamily="18" charset="0"/>
              </a:rPr>
              <a:t>Mussolini</a:t>
            </a:r>
            <a:r>
              <a:rPr lang="it-IT" sz="1800" b="0" i="0" u="none" strike="noStrike" baseline="0" dirty="0">
                <a:solidFill>
                  <a:srgbClr val="000000"/>
                </a:solidFill>
                <a:latin typeface="Times New Roman" panose="02020603050405020304" pitchFamily="18" charset="0"/>
              </a:rPr>
              <a:t>, Torino: Einaudi. </a:t>
            </a:r>
          </a:p>
          <a:p>
            <a:pPr algn="just"/>
            <a:r>
              <a:rPr lang="it-IT" sz="1800" b="0" i="0" u="none" strike="noStrike" baseline="0" dirty="0">
                <a:solidFill>
                  <a:srgbClr val="000000"/>
                </a:solidFill>
                <a:latin typeface="Times New Roman" panose="02020603050405020304" pitchFamily="18" charset="0"/>
              </a:rPr>
              <a:t>Gentile E. 1975, </a:t>
            </a:r>
            <a:r>
              <a:rPr lang="it-IT" sz="1800" b="0" i="1" u="none" strike="noStrike" baseline="0" dirty="0">
                <a:solidFill>
                  <a:srgbClr val="000000"/>
                </a:solidFill>
                <a:latin typeface="Times New Roman" panose="02020603050405020304" pitchFamily="18" charset="0"/>
              </a:rPr>
              <a:t>Le origini dell’ideologia fascista (1918-1925)</a:t>
            </a:r>
            <a:r>
              <a:rPr lang="it-IT" sz="1800" b="0" i="0" u="none" strike="noStrike" baseline="0" dirty="0">
                <a:solidFill>
                  <a:srgbClr val="000000"/>
                </a:solidFill>
                <a:latin typeface="Times New Roman" panose="02020603050405020304" pitchFamily="18" charset="0"/>
              </a:rPr>
              <a:t>, Roma-Bari: Laterza. </a:t>
            </a:r>
          </a:p>
          <a:p>
            <a:pPr algn="just"/>
            <a:r>
              <a:rPr lang="it-IT" sz="1800" b="0" i="0" u="none" strike="noStrike" baseline="0" dirty="0">
                <a:solidFill>
                  <a:srgbClr val="000000"/>
                </a:solidFill>
                <a:latin typeface="Times New Roman" panose="02020603050405020304" pitchFamily="18" charset="0"/>
              </a:rPr>
              <a:t>Gentile E. 1982, </a:t>
            </a:r>
            <a:r>
              <a:rPr lang="it-IT" sz="1800" b="0" i="1" u="none" strike="noStrike" baseline="0" dirty="0">
                <a:solidFill>
                  <a:srgbClr val="000000"/>
                </a:solidFill>
                <a:latin typeface="Times New Roman" panose="02020603050405020304" pitchFamily="18" charset="0"/>
              </a:rPr>
              <a:t>Il mito dello Stato nuovo. Dal radicalismo nazionale al fascismo</a:t>
            </a:r>
            <a:r>
              <a:rPr lang="it-IT" sz="1800" b="0" i="0" u="none" strike="noStrike" baseline="0" dirty="0">
                <a:solidFill>
                  <a:srgbClr val="000000"/>
                </a:solidFill>
                <a:latin typeface="Times New Roman" panose="02020603050405020304" pitchFamily="18" charset="0"/>
              </a:rPr>
              <a:t>, Roma- Bari: Laterza. </a:t>
            </a:r>
          </a:p>
          <a:p>
            <a:pPr algn="just"/>
            <a:r>
              <a:rPr lang="it-IT" sz="1800" b="0" i="0" u="none" strike="noStrike" baseline="0" dirty="0">
                <a:solidFill>
                  <a:srgbClr val="000000"/>
                </a:solidFill>
                <a:latin typeface="Times New Roman" panose="02020603050405020304" pitchFamily="18" charset="0"/>
              </a:rPr>
              <a:t>Gentile E. 1993, </a:t>
            </a:r>
            <a:r>
              <a:rPr lang="it-IT" sz="1800" b="0" i="1" u="none" strike="noStrike" baseline="0" dirty="0">
                <a:solidFill>
                  <a:srgbClr val="000000"/>
                </a:solidFill>
                <a:latin typeface="Times New Roman" panose="02020603050405020304" pitchFamily="18" charset="0"/>
              </a:rPr>
              <a:t>Il culto del littorio. La sacralizzazione della politica nell’Italia fascista, </a:t>
            </a:r>
            <a:r>
              <a:rPr lang="it-IT" sz="1800" b="0" i="0" u="none" strike="noStrike" baseline="0" dirty="0">
                <a:solidFill>
                  <a:srgbClr val="000000"/>
                </a:solidFill>
                <a:latin typeface="Times New Roman" panose="02020603050405020304" pitchFamily="18" charset="0"/>
              </a:rPr>
              <a:t>Roma-Bari: Laterza.</a:t>
            </a:r>
          </a:p>
          <a:p>
            <a:pPr algn="just"/>
            <a:r>
              <a:rPr lang="it-IT" sz="1800" b="0" i="0" u="none" strike="noStrike" baseline="0" dirty="0" err="1">
                <a:solidFill>
                  <a:srgbClr val="000000"/>
                </a:solidFill>
                <a:latin typeface="Times New Roman" panose="02020603050405020304" pitchFamily="18" charset="0"/>
              </a:rPr>
              <a:t>Quazza</a:t>
            </a:r>
            <a:r>
              <a:rPr lang="it-IT" sz="1800" b="0" i="0" u="none" strike="noStrike" baseline="0" dirty="0">
                <a:solidFill>
                  <a:srgbClr val="000000"/>
                </a:solidFill>
                <a:latin typeface="Times New Roman" panose="02020603050405020304" pitchFamily="18" charset="0"/>
              </a:rPr>
              <a:t> G. 1973, </a:t>
            </a:r>
            <a:r>
              <a:rPr lang="it-IT" sz="1800" b="0" i="1" u="none" strike="noStrike" baseline="0" dirty="0">
                <a:solidFill>
                  <a:srgbClr val="000000"/>
                </a:solidFill>
                <a:latin typeface="Times New Roman" panose="02020603050405020304" pitchFamily="18" charset="0"/>
              </a:rPr>
              <a:t>Storia del fascismo e storia d’Italia</a:t>
            </a:r>
            <a:r>
              <a:rPr lang="it-IT" sz="1800" b="0" i="0" u="none" strike="noStrike" baseline="0" dirty="0">
                <a:solidFill>
                  <a:srgbClr val="000000"/>
                </a:solidFill>
                <a:latin typeface="Times New Roman" panose="02020603050405020304" pitchFamily="18" charset="0"/>
              </a:rPr>
              <a:t>, in Id. (a cura di) 1973, </a:t>
            </a:r>
            <a:r>
              <a:rPr lang="it-IT" sz="1800" b="0" i="1" u="none" strike="noStrike" baseline="0" dirty="0">
                <a:solidFill>
                  <a:srgbClr val="000000"/>
                </a:solidFill>
                <a:latin typeface="Times New Roman" panose="02020603050405020304" pitchFamily="18" charset="0"/>
              </a:rPr>
              <a:t>Fascismo e società italiana</a:t>
            </a:r>
            <a:r>
              <a:rPr lang="it-IT" sz="1800" b="0" i="0" u="none" strike="noStrike" baseline="0" dirty="0">
                <a:solidFill>
                  <a:srgbClr val="000000"/>
                </a:solidFill>
                <a:latin typeface="Times New Roman" panose="02020603050405020304" pitchFamily="18" charset="0"/>
              </a:rPr>
              <a:t>, Torino: Einaudi. </a:t>
            </a:r>
            <a:endParaRPr lang="it-IT" sz="1800" dirty="0"/>
          </a:p>
        </p:txBody>
      </p:sp>
    </p:spTree>
    <p:extLst>
      <p:ext uri="{BB962C8B-B14F-4D97-AF65-F5344CB8AC3E}">
        <p14:creationId xmlns:p14="http://schemas.microsoft.com/office/powerpoint/2010/main" val="3423934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2979F1-4E91-3E73-7BE5-2EDAF5D92117}"/>
              </a:ext>
            </a:extLst>
          </p:cNvPr>
          <p:cNvSpPr>
            <a:spLocks noGrp="1"/>
          </p:cNvSpPr>
          <p:nvPr>
            <p:ph type="title"/>
          </p:nvPr>
        </p:nvSpPr>
        <p:spPr>
          <a:xfrm>
            <a:off x="838200" y="148281"/>
            <a:ext cx="10515600" cy="1004658"/>
          </a:xfrm>
          <a:solidFill>
            <a:srgbClr val="FFC000"/>
          </a:solidFill>
        </p:spPr>
        <p:txBody>
          <a:bodyPr/>
          <a:lstStyle/>
          <a:p>
            <a:pPr algn="ctr"/>
            <a:r>
              <a:rPr lang="it-IT" dirty="0"/>
              <a:t>Bibliografia</a:t>
            </a:r>
          </a:p>
        </p:txBody>
      </p:sp>
      <p:sp>
        <p:nvSpPr>
          <p:cNvPr id="3" name="Segnaposto contenuto 2">
            <a:extLst>
              <a:ext uri="{FF2B5EF4-FFF2-40B4-BE49-F238E27FC236}">
                <a16:creationId xmlns="" xmlns:a16="http://schemas.microsoft.com/office/drawing/2014/main" id="{389EB822-ED57-B559-5201-7F6385974E15}"/>
              </a:ext>
            </a:extLst>
          </p:cNvPr>
          <p:cNvSpPr>
            <a:spLocks noGrp="1"/>
          </p:cNvSpPr>
          <p:nvPr>
            <p:ph idx="1"/>
          </p:nvPr>
        </p:nvSpPr>
        <p:spPr>
          <a:xfrm>
            <a:off x="838200" y="1705232"/>
            <a:ext cx="10515600" cy="5152767"/>
          </a:xfrm>
          <a:solidFill>
            <a:schemeClr val="accent4">
              <a:lumMod val="40000"/>
              <a:lumOff val="60000"/>
            </a:schemeClr>
          </a:solidFill>
        </p:spPr>
        <p:txBody>
          <a:bodyPr/>
          <a:lstStyle/>
          <a:p>
            <a:pPr algn="l"/>
            <a:r>
              <a:rPr lang="it-IT" sz="1800" i="0" u="none" strike="noStrike" baseline="0" dirty="0">
                <a:latin typeface="Times New Roman" panose="02020603050405020304" pitchFamily="18" charset="0"/>
              </a:rPr>
              <a:t>George L. Mosse, </a:t>
            </a:r>
            <a:r>
              <a:rPr lang="it-IT" sz="1800" i="1" u="none" strike="noStrike" baseline="0" dirty="0">
                <a:latin typeface="Times New Roman" panose="02020603050405020304" pitchFamily="18" charset="0"/>
              </a:rPr>
              <a:t>L ’uomo e le masse nelle ideologie nazionaliste, </a:t>
            </a:r>
            <a:r>
              <a:rPr lang="it-IT" sz="1800" i="0" u="none" strike="noStrike" baseline="0" dirty="0">
                <a:latin typeface="Times New Roman" panose="02020603050405020304" pitchFamily="18" charset="0"/>
              </a:rPr>
              <a:t>Bari, Laterza, 1982.</a:t>
            </a:r>
          </a:p>
          <a:p>
            <a:pPr algn="l"/>
            <a:r>
              <a:rPr lang="it-IT" sz="1800" i="0" u="none" strike="noStrike" baseline="0" dirty="0">
                <a:latin typeface="Times New Roman" panose="02020603050405020304" pitchFamily="18" charset="0"/>
              </a:rPr>
              <a:t>Renzo De Felice, </a:t>
            </a:r>
            <a:r>
              <a:rPr lang="it-IT" sz="1800" i="1" u="none" strike="noStrike" baseline="0" dirty="0">
                <a:latin typeface="Times New Roman" panose="02020603050405020304" pitchFamily="18" charset="0"/>
              </a:rPr>
              <a:t>Interpretazioni del fascismo, </a:t>
            </a:r>
            <a:r>
              <a:rPr lang="it-IT" sz="1800" i="0" u="none" strike="noStrike" baseline="0" dirty="0">
                <a:latin typeface="Times New Roman" panose="02020603050405020304" pitchFamily="18" charset="0"/>
              </a:rPr>
              <a:t>Bari, Laterza, 1969.</a:t>
            </a:r>
          </a:p>
          <a:p>
            <a:pPr algn="l"/>
            <a:r>
              <a:rPr lang="it-IT" sz="1800" i="0" u="none" strike="noStrike" baseline="0" dirty="0">
                <a:latin typeface="Times New Roman" panose="02020603050405020304" pitchFamily="18" charset="0"/>
              </a:rPr>
              <a:t>R. De Felice, </a:t>
            </a:r>
            <a:r>
              <a:rPr lang="it-IT" sz="1800" i="1" u="none" strike="noStrike" baseline="0" dirty="0">
                <a:latin typeface="Times New Roman" panose="02020603050405020304" pitchFamily="18" charset="0"/>
              </a:rPr>
              <a:t>Storia degli ebrei italiani sotto il fascismo, </a:t>
            </a:r>
            <a:r>
              <a:rPr lang="it-IT" sz="1800" i="0" u="none" strike="noStrike" baseline="0" dirty="0">
                <a:latin typeface="Times New Roman" panose="02020603050405020304" pitchFamily="18" charset="0"/>
              </a:rPr>
              <a:t>Torino, Einaudi, 1993 (nuova edizione ampliata, ed. </a:t>
            </a:r>
            <a:r>
              <a:rPr lang="it-IT" sz="1800" i="0" u="none" strike="noStrike" baseline="0" dirty="0" err="1">
                <a:latin typeface="Times New Roman" panose="02020603050405020304" pitchFamily="18" charset="0"/>
              </a:rPr>
              <a:t>orig</a:t>
            </a:r>
            <a:r>
              <a:rPr lang="it-IT" sz="1800" i="0" u="none" strike="noStrike" baseline="0" dirty="0">
                <a:latin typeface="Times New Roman" panose="02020603050405020304" pitchFamily="18" charset="0"/>
              </a:rPr>
              <a:t>.), 1961.</a:t>
            </a:r>
          </a:p>
          <a:p>
            <a:pPr algn="l"/>
            <a:r>
              <a:rPr lang="it-IT" sz="1800" i="0" u="none" strike="noStrike" baseline="0" dirty="0">
                <a:latin typeface="Times New Roman" panose="02020603050405020304" pitchFamily="18" charset="0"/>
              </a:rPr>
              <a:t>Marco Palla, </a:t>
            </a:r>
            <a:r>
              <a:rPr lang="it-IT" sz="1800" i="1" u="none" strike="noStrike" baseline="0" dirty="0">
                <a:latin typeface="Times New Roman" panose="02020603050405020304" pitchFamily="18" charset="0"/>
              </a:rPr>
              <a:t>Imperialismo e politica estera fascista, </a:t>
            </a:r>
            <a:r>
              <a:rPr lang="it-IT" sz="1800" i="0" u="none" strike="noStrike" baseline="0" dirty="0">
                <a:latin typeface="Times New Roman" panose="02020603050405020304" pitchFamily="18" charset="0"/>
              </a:rPr>
              <a:t>nel volume di Guido </a:t>
            </a:r>
            <a:r>
              <a:rPr lang="it-IT" sz="1800" i="0" u="none" strike="noStrike" baseline="0" dirty="0" err="1">
                <a:latin typeface="Times New Roman" panose="02020603050405020304" pitchFamily="18" charset="0"/>
              </a:rPr>
              <a:t>Quazza</a:t>
            </a:r>
            <a:r>
              <a:rPr lang="it-IT" sz="1800" i="0" u="none" strike="noStrike" baseline="0" dirty="0">
                <a:latin typeface="Times New Roman" panose="02020603050405020304" pitchFamily="18" charset="0"/>
              </a:rPr>
              <a:t> e al., </a:t>
            </a:r>
            <a:r>
              <a:rPr lang="it-IT" sz="1800" i="1" u="none" strike="noStrike" baseline="0" dirty="0">
                <a:latin typeface="Times New Roman" panose="02020603050405020304" pitchFamily="18" charset="0"/>
              </a:rPr>
              <a:t>Storiografia e fascismo, </a:t>
            </a:r>
            <a:r>
              <a:rPr lang="it-IT" sz="1800" dirty="0">
                <a:latin typeface="Times New Roman" panose="02020603050405020304" pitchFamily="18" charset="0"/>
              </a:rPr>
              <a:t>Franco</a:t>
            </a:r>
            <a:r>
              <a:rPr lang="it-IT" sz="1800" i="0" u="none" strike="noStrike" baseline="0" dirty="0">
                <a:latin typeface="Times New Roman" panose="02020603050405020304" pitchFamily="18" charset="0"/>
              </a:rPr>
              <a:t>Angeli</a:t>
            </a:r>
            <a:r>
              <a:rPr lang="it-IT" sz="1800" dirty="0">
                <a:latin typeface="Times New Roman" panose="02020603050405020304" pitchFamily="18" charset="0"/>
              </a:rPr>
              <a:t>,1</a:t>
            </a:r>
            <a:r>
              <a:rPr lang="it-IT" sz="1800" i="0" u="none" strike="noStrike" baseline="0" dirty="0">
                <a:latin typeface="Times New Roman" panose="02020603050405020304" pitchFamily="18" charset="0"/>
              </a:rPr>
              <a:t>985.</a:t>
            </a:r>
          </a:p>
          <a:p>
            <a:pPr algn="l"/>
            <a:r>
              <a:rPr lang="it-IT" sz="1800" dirty="0">
                <a:latin typeface="Times New Roman" panose="02020603050405020304" pitchFamily="18" charset="0"/>
              </a:rPr>
              <a:t>Umberto Eco, </a:t>
            </a:r>
            <a:r>
              <a:rPr lang="it-IT" sz="1800" i="1" dirty="0">
                <a:latin typeface="Times New Roman" panose="02020603050405020304" pitchFamily="18" charset="0"/>
              </a:rPr>
              <a:t>Il fascismo eterno</a:t>
            </a:r>
            <a:r>
              <a:rPr lang="it-IT" sz="1800" dirty="0">
                <a:latin typeface="Times New Roman" panose="02020603050405020304" pitchFamily="18" charset="0"/>
              </a:rPr>
              <a:t>, La nave di Teseo, 2019. </a:t>
            </a:r>
          </a:p>
          <a:p>
            <a:r>
              <a:rPr lang="it-IT" sz="1800" dirty="0">
                <a:latin typeface="Times New Roman" panose="02020603050405020304" pitchFamily="18" charset="0"/>
                <a:cs typeface="Times New Roman" panose="02020603050405020304" pitchFamily="18" charset="0"/>
              </a:rPr>
              <a:t>A. Del Boca, </a:t>
            </a:r>
            <a:r>
              <a:rPr lang="it-IT" sz="1800" i="1" dirty="0">
                <a:latin typeface="Times New Roman" panose="02020603050405020304" pitchFamily="18" charset="0"/>
                <a:cs typeface="Times New Roman" panose="02020603050405020304" pitchFamily="18" charset="0"/>
              </a:rPr>
              <a:t>I gas di Mussolini. Il fascismo e la guerra d'Etiopia, </a:t>
            </a:r>
            <a:r>
              <a:rPr lang="it-IT" sz="1800" dirty="0">
                <a:latin typeface="Times New Roman" panose="02020603050405020304" pitchFamily="18" charset="0"/>
                <a:cs typeface="Times New Roman" panose="02020603050405020304" pitchFamily="18" charset="0"/>
              </a:rPr>
              <a:t>Editori Riuniti</a:t>
            </a:r>
            <a:r>
              <a:rPr lang="it-IT" sz="1800" i="1"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1996. </a:t>
            </a:r>
          </a:p>
          <a:p>
            <a:r>
              <a:rPr lang="it-IT" sz="1800" dirty="0">
                <a:latin typeface="Times New Roman" panose="02020603050405020304" pitchFamily="18" charset="0"/>
                <a:cs typeface="Times New Roman" panose="02020603050405020304" pitchFamily="18" charset="0"/>
              </a:rPr>
              <a:t>A. Del Boca, </a:t>
            </a:r>
            <a:r>
              <a:rPr lang="it-IT" sz="1800" i="1" dirty="0">
                <a:latin typeface="Times New Roman" panose="02020603050405020304" pitchFamily="18" charset="0"/>
                <a:cs typeface="Times New Roman" panose="02020603050405020304" pitchFamily="18" charset="0"/>
              </a:rPr>
              <a:t>Italiani, brava gente?, </a:t>
            </a:r>
            <a:r>
              <a:rPr lang="it-IT" sz="1800" dirty="0">
                <a:latin typeface="Times New Roman" panose="02020603050405020304" pitchFamily="18" charset="0"/>
                <a:cs typeface="Times New Roman" panose="02020603050405020304" pitchFamily="18" charset="0"/>
              </a:rPr>
              <a:t>Neri Pozza,</a:t>
            </a:r>
            <a:r>
              <a:rPr lang="it-IT" sz="1800" i="1"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2005.</a:t>
            </a:r>
          </a:p>
          <a:p>
            <a:r>
              <a:rPr lang="it-IT" sz="1800" dirty="0">
                <a:latin typeface="Times New Roman" panose="02020603050405020304" pitchFamily="18" charset="0"/>
                <a:cs typeface="Times New Roman" panose="02020603050405020304" pitchFamily="18" charset="0"/>
              </a:rPr>
              <a:t>F. </a:t>
            </a:r>
            <a:r>
              <a:rPr lang="it-IT" sz="1800" dirty="0" err="1">
                <a:latin typeface="Times New Roman" panose="02020603050405020304" pitchFamily="18" charset="0"/>
                <a:cs typeface="Times New Roman" panose="02020603050405020304" pitchFamily="18" charset="0"/>
              </a:rPr>
              <a:t>Focardi</a:t>
            </a:r>
            <a:r>
              <a:rPr lang="it-IT" sz="1800" dirty="0">
                <a:latin typeface="Times New Roman" panose="02020603050405020304" pitchFamily="18" charset="0"/>
                <a:cs typeface="Times New Roman" panose="02020603050405020304" pitchFamily="18" charset="0"/>
              </a:rPr>
              <a:t>, </a:t>
            </a:r>
            <a:r>
              <a:rPr lang="it-IT" sz="1800" i="1" dirty="0">
                <a:latin typeface="Times New Roman" panose="02020603050405020304" pitchFamily="18" charset="0"/>
                <a:cs typeface="Times New Roman" panose="02020603050405020304" pitchFamily="18" charset="0"/>
              </a:rPr>
              <a:t>Il cattivo tedesco e il bravo italiano. La rimozione delle colpe della seconda guerra mondiale, </a:t>
            </a:r>
            <a:r>
              <a:rPr lang="it-IT" sz="1800" dirty="0">
                <a:latin typeface="Times New Roman" panose="02020603050405020304" pitchFamily="18" charset="0"/>
                <a:cs typeface="Times New Roman" panose="02020603050405020304" pitchFamily="18" charset="0"/>
              </a:rPr>
              <a:t>Laterza,</a:t>
            </a:r>
            <a:r>
              <a:rPr lang="it-IT" sz="1800" i="1"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2013.</a:t>
            </a:r>
          </a:p>
          <a:p>
            <a:r>
              <a:rPr lang="it-IT" sz="1800" dirty="0">
                <a:latin typeface="Times New Roman" panose="02020603050405020304" pitchFamily="18" charset="0"/>
                <a:cs typeface="Times New Roman" panose="02020603050405020304" pitchFamily="18" charset="0"/>
              </a:rPr>
              <a:t>N. </a:t>
            </a:r>
            <a:r>
              <a:rPr lang="it-IT" sz="1800" dirty="0" err="1">
                <a:latin typeface="Times New Roman" panose="02020603050405020304" pitchFamily="18" charset="0"/>
                <a:cs typeface="Times New Roman" panose="02020603050405020304" pitchFamily="18" charset="0"/>
              </a:rPr>
              <a:t>Labanca</a:t>
            </a:r>
            <a:r>
              <a:rPr lang="it-IT" sz="1800" dirty="0">
                <a:latin typeface="Times New Roman" panose="02020603050405020304" pitchFamily="18" charset="0"/>
                <a:cs typeface="Times New Roman" panose="02020603050405020304" pitchFamily="18" charset="0"/>
              </a:rPr>
              <a:t>, </a:t>
            </a:r>
            <a:r>
              <a:rPr lang="it-IT" sz="1800" i="1" dirty="0">
                <a:latin typeface="Times New Roman" panose="02020603050405020304" pitchFamily="18" charset="0"/>
                <a:cs typeface="Times New Roman" panose="02020603050405020304" pitchFamily="18" charset="0"/>
              </a:rPr>
              <a:t>La guerra d’Etiopia. 1935-1941</a:t>
            </a:r>
            <a:r>
              <a:rPr lang="it-IT" sz="1800" dirty="0">
                <a:latin typeface="Times New Roman" panose="02020603050405020304" pitchFamily="18" charset="0"/>
                <a:cs typeface="Times New Roman" panose="02020603050405020304" pitchFamily="18" charset="0"/>
              </a:rPr>
              <a:t>, (2015).</a:t>
            </a:r>
          </a:p>
          <a:p>
            <a:r>
              <a:rPr lang="it-IT" sz="1800" dirty="0">
                <a:latin typeface="Times New Roman" panose="02020603050405020304" pitchFamily="18" charset="0"/>
                <a:cs typeface="Times New Roman" panose="02020603050405020304" pitchFamily="18" charset="0"/>
              </a:rPr>
              <a:t>G. Albanese, </a:t>
            </a:r>
            <a:r>
              <a:rPr lang="it-IT" sz="1800" i="1" dirty="0">
                <a:latin typeface="Times New Roman" panose="02020603050405020304" pitchFamily="18" charset="0"/>
                <a:cs typeface="Times New Roman" panose="02020603050405020304" pitchFamily="18" charset="0"/>
              </a:rPr>
              <a:t>La marcia su Roma, </a:t>
            </a:r>
            <a:r>
              <a:rPr lang="it-IT" sz="1800" dirty="0">
                <a:latin typeface="Times New Roman" panose="02020603050405020304" pitchFamily="18" charset="0"/>
                <a:cs typeface="Times New Roman" panose="02020603050405020304" pitchFamily="18" charset="0"/>
              </a:rPr>
              <a:t>Nuova edizione,</a:t>
            </a:r>
            <a:r>
              <a:rPr lang="it-IT" sz="1800" i="1" dirty="0">
                <a:latin typeface="Times New Roman" panose="02020603050405020304" pitchFamily="18" charset="0"/>
                <a:cs typeface="Times New Roman" panose="02020603050405020304" pitchFamily="18" charset="0"/>
              </a:rPr>
              <a:t> </a:t>
            </a:r>
            <a:r>
              <a:rPr lang="it-IT" sz="1800" dirty="0">
                <a:latin typeface="Times New Roman" panose="02020603050405020304" pitchFamily="18" charset="0"/>
                <a:cs typeface="Times New Roman" panose="02020603050405020304" pitchFamily="18" charset="0"/>
              </a:rPr>
              <a:t>Laterza (2022).</a:t>
            </a:r>
          </a:p>
        </p:txBody>
      </p:sp>
    </p:spTree>
    <p:extLst>
      <p:ext uri="{BB962C8B-B14F-4D97-AF65-F5344CB8AC3E}">
        <p14:creationId xmlns:p14="http://schemas.microsoft.com/office/powerpoint/2010/main" val="292883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 xmlns:a16="http://schemas.microsoft.com/office/drawing/2014/main" id="{E4D1C1C5-156E-8552-5404-184DA6371BED}"/>
              </a:ext>
            </a:extLst>
          </p:cNvPr>
          <p:cNvSpPr>
            <a:spLocks noGrp="1"/>
          </p:cNvSpPr>
          <p:nvPr>
            <p:ph type="title"/>
          </p:nvPr>
        </p:nvSpPr>
        <p:spPr>
          <a:xfrm>
            <a:off x="838200" y="92766"/>
            <a:ext cx="10515600" cy="1073426"/>
          </a:xfrm>
          <a:solidFill>
            <a:srgbClr val="FFC000"/>
          </a:solidFill>
        </p:spPr>
        <p:txBody>
          <a:bodyPr/>
          <a:lstStyle/>
          <a:p>
            <a:pPr algn="ctr"/>
            <a:r>
              <a:rPr lang="it-IT" dirty="0"/>
              <a:t>Benedetto Croce e il pensiero liberale</a:t>
            </a:r>
          </a:p>
        </p:txBody>
      </p:sp>
      <p:sp>
        <p:nvSpPr>
          <p:cNvPr id="5" name="Segnaposto contenuto 4">
            <a:extLst>
              <a:ext uri="{FF2B5EF4-FFF2-40B4-BE49-F238E27FC236}">
                <a16:creationId xmlns="" xmlns:a16="http://schemas.microsoft.com/office/drawing/2014/main" id="{ABA6BA84-7F57-1ED6-FE40-7C8E90DF432F}"/>
              </a:ext>
            </a:extLst>
          </p:cNvPr>
          <p:cNvSpPr>
            <a:spLocks noGrp="1"/>
          </p:cNvSpPr>
          <p:nvPr>
            <p:ph idx="1"/>
          </p:nvPr>
        </p:nvSpPr>
        <p:spPr>
          <a:solidFill>
            <a:schemeClr val="accent4">
              <a:lumMod val="40000"/>
              <a:lumOff val="60000"/>
            </a:schemeClr>
          </a:solidFill>
        </p:spPr>
        <p:txBody>
          <a:bodyPr>
            <a:normAutofit fontScale="77500" lnSpcReduction="20000"/>
          </a:bodyPr>
          <a:lstStyle/>
          <a:p>
            <a:pPr marL="0" indent="0">
              <a:lnSpc>
                <a:spcPct val="200000"/>
              </a:lnSpc>
              <a:buNone/>
            </a:pPr>
            <a:r>
              <a:rPr lang="it-IT" sz="3200" dirty="0">
                <a:effectLst/>
                <a:latin typeface="Times New Roman" panose="02020603050405020304" pitchFamily="18" charset="0"/>
                <a:ea typeface="PT Sans Caption" panose="020B0603020203020204" pitchFamily="34" charset="0"/>
              </a:rPr>
              <a:t>Secondo  Croce il “fascismo non fu escogitato </a:t>
            </a:r>
            <a:r>
              <a:rPr lang="it-IT" sz="3200" dirty="0" err="1">
                <a:effectLst/>
                <a:latin typeface="Times New Roman" panose="02020603050405020304" pitchFamily="18" charset="0"/>
                <a:ea typeface="PT Sans Caption" panose="020B0603020203020204" pitchFamily="34" charset="0"/>
              </a:rPr>
              <a:t>nè</a:t>
            </a:r>
            <a:r>
              <a:rPr lang="it-IT" sz="3200" dirty="0">
                <a:effectLst/>
                <a:latin typeface="Times New Roman" panose="02020603050405020304" pitchFamily="18" charset="0"/>
                <a:ea typeface="PT Sans Caption" panose="020B0603020203020204" pitchFamily="34" charset="0"/>
              </a:rPr>
              <a:t> voluto da alcuna singola classe sociale, </a:t>
            </a:r>
            <a:r>
              <a:rPr lang="it-IT" sz="3200" dirty="0" err="1">
                <a:effectLst/>
                <a:latin typeface="Times New Roman" panose="02020603050405020304" pitchFamily="18" charset="0"/>
                <a:ea typeface="PT Sans Caption" panose="020B0603020203020204" pitchFamily="34" charset="0"/>
              </a:rPr>
              <a:t>nè</a:t>
            </a:r>
            <a:r>
              <a:rPr lang="it-IT" sz="3200" dirty="0">
                <a:effectLst/>
                <a:latin typeface="Times New Roman" panose="02020603050405020304" pitchFamily="18" charset="0"/>
                <a:ea typeface="PT Sans Caption" panose="020B0603020203020204" pitchFamily="34" charset="0"/>
              </a:rPr>
              <a:t> da una singola di queste sostenuto”; esso fu “uno smarrimento di coscienza, una depressione civile e una ubriacatura prodotta dalla guerra. Esso non sarebbe quindi il prodotto di una classe più di altre, ma della crisi dei valori della società del primo Novecento e quindi nemmeno un prodotto esclusivo della storia italiana. </a:t>
            </a:r>
            <a:endParaRPr lang="it-IT" sz="3200" dirty="0"/>
          </a:p>
        </p:txBody>
      </p:sp>
    </p:spTree>
    <p:extLst>
      <p:ext uri="{BB962C8B-B14F-4D97-AF65-F5344CB8AC3E}">
        <p14:creationId xmlns:p14="http://schemas.microsoft.com/office/powerpoint/2010/main" val="240910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 xmlns:a16="http://schemas.microsoft.com/office/drawing/2014/main" id="{0A0988B5-11C5-6867-D9E7-95A13B1A1FEC}"/>
              </a:ext>
            </a:extLst>
          </p:cNvPr>
          <p:cNvSpPr>
            <a:spLocks noGrp="1"/>
          </p:cNvSpPr>
          <p:nvPr>
            <p:ph type="title"/>
          </p:nvPr>
        </p:nvSpPr>
        <p:spPr>
          <a:solidFill>
            <a:srgbClr val="FFC000"/>
          </a:solidFill>
        </p:spPr>
        <p:txBody>
          <a:bodyPr>
            <a:normAutofit/>
          </a:bodyPr>
          <a:lstStyle/>
          <a:p>
            <a:pPr algn="ctr"/>
            <a:r>
              <a:rPr lang="it-IT" sz="3600" dirty="0"/>
              <a:t>Il pensiero democratico-radicale</a:t>
            </a:r>
          </a:p>
        </p:txBody>
      </p:sp>
      <p:sp>
        <p:nvSpPr>
          <p:cNvPr id="5" name="Segnaposto contenuto 4">
            <a:extLst>
              <a:ext uri="{FF2B5EF4-FFF2-40B4-BE49-F238E27FC236}">
                <a16:creationId xmlns="" xmlns:a16="http://schemas.microsoft.com/office/drawing/2014/main" id="{79DEF2BE-B15F-E393-CA00-3CD522A6DC23}"/>
              </a:ext>
            </a:extLst>
          </p:cNvPr>
          <p:cNvSpPr>
            <a:spLocks noGrp="1"/>
          </p:cNvSpPr>
          <p:nvPr>
            <p:ph idx="1"/>
          </p:nvPr>
        </p:nvSpPr>
        <p:spPr>
          <a:xfrm>
            <a:off x="838200" y="1825624"/>
            <a:ext cx="10515600" cy="5032375"/>
          </a:xfrm>
          <a:solidFill>
            <a:schemeClr val="accent4">
              <a:lumMod val="40000"/>
              <a:lumOff val="60000"/>
            </a:schemeClr>
          </a:solidFill>
        </p:spPr>
        <p:txBody>
          <a:bodyPr>
            <a:normAutofit fontScale="55000" lnSpcReduction="20000"/>
          </a:bodyPr>
          <a:lstStyle/>
          <a:p>
            <a:pPr marR="76835">
              <a:lnSpc>
                <a:spcPct val="200000"/>
              </a:lnSpc>
            </a:pP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La seconda tesi si affermò già durante gli anni della dittatura e ricollega il fascismo allo sviluppo storico.  Tra i sostenitori di questa tesi ritroviamo </a:t>
            </a:r>
            <a:r>
              <a:rPr lang="it-IT" sz="2800" b="1" dirty="0">
                <a:effectLst/>
                <a:latin typeface="Times New Roman" panose="02020603050405020304" pitchFamily="18" charset="0"/>
                <a:ea typeface="PT Sans Caption" panose="020B0603020203020204" pitchFamily="34" charset="0"/>
                <a:cs typeface="PT Sans Caption" panose="020B0603020203020204" pitchFamily="34" charset="0"/>
              </a:rPr>
              <a:t>Rosselli</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 e </a:t>
            </a:r>
            <a:r>
              <a:rPr lang="it-IT" sz="2800" b="1" dirty="0">
                <a:effectLst/>
                <a:latin typeface="Times New Roman" panose="02020603050405020304" pitchFamily="18" charset="0"/>
                <a:ea typeface="PT Sans Caption" panose="020B0603020203020204" pitchFamily="34" charset="0"/>
                <a:cs typeface="PT Sans Caption" panose="020B0603020203020204" pitchFamily="34" charset="0"/>
              </a:rPr>
              <a:t>Gobetti</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 Secondo quest’ultimo il fascismo è la logica conseguenza del particolare sviluppo storico dell’Italia, del suo ritardo nel raggiungimento dell’unificazione nazionale, del suo scorretto sviluppo economico, basato su una debole classe borghese, che è ricorsa all’alleanza con i conservatori per affermare il proprio potere.</a:t>
            </a:r>
          </a:p>
          <a:p>
            <a:pPr marR="76835">
              <a:lnSpc>
                <a:spcPct val="200000"/>
              </a:lnSpc>
            </a:pPr>
            <a:r>
              <a:rPr lang="it-IT" dirty="0">
                <a:latin typeface="Times New Roman" panose="02020603050405020304" pitchFamily="18" charset="0"/>
                <a:ea typeface="PT Sans Caption" panose="020B0603020203020204" pitchFamily="34" charset="0"/>
                <a:cs typeface="PT Sans Caption" panose="020B0603020203020204" pitchFamily="34" charset="0"/>
              </a:rPr>
              <a:t>Carlo Rosselli, collaboratore prima con Gobetti nella rivista «Rivoluzione liberale», fondatore poi dei Quaderni  «</a:t>
            </a:r>
            <a:r>
              <a:rPr lang="it-IT" dirty="0" err="1">
                <a:latin typeface="Times New Roman" panose="02020603050405020304" pitchFamily="18" charset="0"/>
                <a:ea typeface="PT Sans Caption" panose="020B0603020203020204" pitchFamily="34" charset="0"/>
                <a:cs typeface="PT Sans Caption" panose="020B0603020203020204" pitchFamily="34" charset="0"/>
              </a:rPr>
              <a:t>Giustiza</a:t>
            </a:r>
            <a:r>
              <a:rPr lang="it-IT" dirty="0">
                <a:latin typeface="Times New Roman" panose="02020603050405020304" pitchFamily="18" charset="0"/>
                <a:ea typeface="PT Sans Caption" panose="020B0603020203020204" pitchFamily="34" charset="0"/>
                <a:cs typeface="PT Sans Caption" panose="020B0603020203020204" pitchFamily="34" charset="0"/>
              </a:rPr>
              <a:t> e Libertà», scriverà il </a:t>
            </a:r>
            <a:r>
              <a:rPr kumimoji="0" lang="it-IT" sz="2900" b="0" i="0" u="none" strike="noStrike" kern="1200" cap="none" spc="0" normalizeH="0" baseline="0" noProof="0" dirty="0">
                <a:ln>
                  <a:noFill/>
                </a:ln>
                <a:solidFill>
                  <a:prstClr val="black"/>
                </a:solidFill>
                <a:effectLst/>
                <a:uLnTx/>
                <a:uFillTx/>
                <a:latin typeface="Times New Roman" panose="02020603050405020304" pitchFamily="18" charset="0"/>
                <a:ea typeface="PT Sans Caption" panose="020B0603020203020204" pitchFamily="34" charset="0"/>
                <a:cs typeface="PT Sans Caption" panose="020B0603020203020204" pitchFamily="34" charset="0"/>
              </a:rPr>
              <a:t>17 maggio 1935</a:t>
            </a:r>
            <a:r>
              <a:rPr lang="it-IT" dirty="0">
                <a:latin typeface="Times New Roman" panose="02020603050405020304" pitchFamily="18" charset="0"/>
                <a:ea typeface="PT Sans Caption" panose="020B0603020203020204" pitchFamily="34" charset="0"/>
                <a:cs typeface="PT Sans Caption" panose="020B0603020203020204" pitchFamily="34" charset="0"/>
              </a:rPr>
              <a:t> che l’unica scelta era tra Europeismo o fascismo. Denunciava il carattere degli italiani «moralmente pigri», avvezzi a consegnarsi nelle mani di un </a:t>
            </a:r>
            <a:r>
              <a:rPr lang="it-IT" i="1" dirty="0">
                <a:latin typeface="Times New Roman" panose="02020603050405020304" pitchFamily="18" charset="0"/>
                <a:ea typeface="PT Sans Caption" panose="020B0603020203020204" pitchFamily="34" charset="0"/>
                <a:cs typeface="PT Sans Caption" panose="020B0603020203020204" pitchFamily="34" charset="0"/>
              </a:rPr>
              <a:t>deus ex machina</a:t>
            </a:r>
            <a:r>
              <a:rPr lang="it-IT" dirty="0">
                <a:latin typeface="Times New Roman" panose="02020603050405020304" pitchFamily="18" charset="0"/>
                <a:ea typeface="PT Sans Caption" panose="020B0603020203020204" pitchFamily="34" charset="0"/>
                <a:cs typeface="PT Sans Caption" panose="020B0603020203020204" pitchFamily="34" charset="0"/>
              </a:rPr>
              <a:t>, di un duce, si chiami esso papa, re o Mussolini. In tal senso, il fascismo è tutt’altro che rivoluzionario. Da secoli gli italiani si sono piegati a tutte le dominazioni e hanno servito tutti i tiranni. La costruzione liberale è crollata al primo urto e Mussolini, «il fascismo affonda le sue radici nel sottosuolo italiano; esso esprime i vizi profondi, le debolezze latenti, le miserie del nostro popolo, di tutto il nostro popolo».</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endParaRPr lang="it-IT" dirty="0"/>
          </a:p>
        </p:txBody>
      </p:sp>
    </p:spTree>
    <p:extLst>
      <p:ext uri="{BB962C8B-B14F-4D97-AF65-F5344CB8AC3E}">
        <p14:creationId xmlns:p14="http://schemas.microsoft.com/office/powerpoint/2010/main" val="297902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 xmlns:a16="http://schemas.microsoft.com/office/drawing/2014/main" id="{FD744535-1EBB-5E42-8471-BED5E4F687B1}"/>
              </a:ext>
            </a:extLst>
          </p:cNvPr>
          <p:cNvSpPr>
            <a:spLocks noGrp="1"/>
          </p:cNvSpPr>
          <p:nvPr>
            <p:ph type="title"/>
          </p:nvPr>
        </p:nvSpPr>
        <p:spPr>
          <a:xfrm>
            <a:off x="838200" y="365126"/>
            <a:ext cx="10515600" cy="1066110"/>
          </a:xfrm>
          <a:solidFill>
            <a:srgbClr val="FFC000"/>
          </a:solidFill>
        </p:spPr>
        <p:txBody>
          <a:bodyPr/>
          <a:lstStyle/>
          <a:p>
            <a:pPr algn="ctr"/>
            <a:r>
              <a:rPr lang="it-IT" dirty="0"/>
              <a:t>Piero Gobetti e la Rivoluzione liberale.</a:t>
            </a:r>
          </a:p>
        </p:txBody>
      </p:sp>
      <p:sp>
        <p:nvSpPr>
          <p:cNvPr id="5" name="Segnaposto contenuto 4">
            <a:extLst>
              <a:ext uri="{FF2B5EF4-FFF2-40B4-BE49-F238E27FC236}">
                <a16:creationId xmlns="" xmlns:a16="http://schemas.microsoft.com/office/drawing/2014/main" id="{3E65AC89-2605-31FF-0C21-A4D8AE1E4B47}"/>
              </a:ext>
            </a:extLst>
          </p:cNvPr>
          <p:cNvSpPr>
            <a:spLocks noGrp="1"/>
          </p:cNvSpPr>
          <p:nvPr>
            <p:ph idx="1"/>
          </p:nvPr>
        </p:nvSpPr>
        <p:spPr>
          <a:xfrm>
            <a:off x="838200" y="1825624"/>
            <a:ext cx="10515600" cy="4853471"/>
          </a:xfrm>
          <a:solidFill>
            <a:schemeClr val="accent4">
              <a:lumMod val="40000"/>
              <a:lumOff val="60000"/>
            </a:schemeClr>
          </a:solidFill>
        </p:spPr>
        <p:txBody>
          <a:bodyPr>
            <a:normAutofit fontScale="92500"/>
          </a:bodyPr>
          <a:lstStyle/>
          <a:p>
            <a:r>
              <a:rPr lang="it-IT" b="0" i="0" dirty="0">
                <a:solidFill>
                  <a:srgbClr val="3E3F3E"/>
                </a:solidFill>
                <a:effectLst/>
                <a:latin typeface="Crimson Text"/>
              </a:rPr>
              <a:t>Il fascismo come «autobiografia della nazione». Nella visione gobettiana, il fascismo diventa una categoria spirituale nella quale si coagula il peggio dell’identità di un Paese malato: di trasformismo, di cialtroneria, di dilettantismo. Il suo movimento è l’espressione dell’immaturità e dell’irresponsabilità, e, soprattutto, impedisce «la fedeltà degli uomini alla propria intransigenza».</a:t>
            </a:r>
          </a:p>
          <a:p>
            <a:r>
              <a:rPr lang="it-IT" b="0" i="0" dirty="0">
                <a:solidFill>
                  <a:srgbClr val="3E3F3E"/>
                </a:solidFill>
                <a:effectLst/>
                <a:latin typeface="Crimson Text"/>
              </a:rPr>
              <a:t>L’endiadi «rivoluzione liberale» riproposta come titolo della rivista e come insegna di un movimento politico presto fallito «Il liberalismo è morto» sentenzia il </a:t>
            </a:r>
            <a:r>
              <a:rPr lang="it-IT" b="0" i="1" dirty="0">
                <a:solidFill>
                  <a:srgbClr val="3E3F3E"/>
                </a:solidFill>
                <a:effectLst/>
                <a:latin typeface="Crimson Text"/>
              </a:rPr>
              <a:t>Manifesto</a:t>
            </a:r>
            <a:r>
              <a:rPr lang="it-IT" b="0" i="0" dirty="0">
                <a:solidFill>
                  <a:srgbClr val="3E3F3E"/>
                </a:solidFill>
                <a:effectLst/>
                <a:latin typeface="Crimson Text"/>
              </a:rPr>
              <a:t> nel nr. 1 del periodico; ma al liberalismo si richiamerà per tutta la sua breve vita Gobetti, che continuerà a proclamarsi liberista, eppure affermando che occorre superare le «astratte formule» del liberalismo.</a:t>
            </a:r>
            <a:endParaRPr lang="it-IT" dirty="0"/>
          </a:p>
        </p:txBody>
      </p:sp>
    </p:spTree>
    <p:extLst>
      <p:ext uri="{BB962C8B-B14F-4D97-AF65-F5344CB8AC3E}">
        <p14:creationId xmlns:p14="http://schemas.microsoft.com/office/powerpoint/2010/main" val="140104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4C5CA71-27A8-7C63-411D-F870BF36662C}"/>
              </a:ext>
            </a:extLst>
          </p:cNvPr>
          <p:cNvSpPr>
            <a:spLocks noGrp="1"/>
          </p:cNvSpPr>
          <p:nvPr>
            <p:ph type="title"/>
          </p:nvPr>
        </p:nvSpPr>
        <p:spPr>
          <a:solidFill>
            <a:srgbClr val="FFC000"/>
          </a:solidFill>
        </p:spPr>
        <p:txBody>
          <a:bodyPr/>
          <a:lstStyle/>
          <a:p>
            <a:pPr algn="ctr"/>
            <a:r>
              <a:rPr lang="it-IT"/>
              <a:t>La </a:t>
            </a:r>
            <a:r>
              <a:rPr lang="it-IT" smtClean="0"/>
              <a:t>storiografia marxista </a:t>
            </a:r>
            <a:r>
              <a:rPr lang="it-IT" dirty="0"/>
              <a:t>sul fascismo</a:t>
            </a:r>
          </a:p>
        </p:txBody>
      </p:sp>
      <p:sp>
        <p:nvSpPr>
          <p:cNvPr id="3" name="Segnaposto contenuto 2">
            <a:extLst>
              <a:ext uri="{FF2B5EF4-FFF2-40B4-BE49-F238E27FC236}">
                <a16:creationId xmlns="" xmlns:a16="http://schemas.microsoft.com/office/drawing/2014/main" id="{0CAAC912-A522-F7EA-8F3F-6E8A50F9503D}"/>
              </a:ext>
            </a:extLst>
          </p:cNvPr>
          <p:cNvSpPr>
            <a:spLocks noGrp="1"/>
          </p:cNvSpPr>
          <p:nvPr>
            <p:ph idx="1"/>
          </p:nvPr>
        </p:nvSpPr>
        <p:spPr>
          <a:xfrm>
            <a:off x="838200" y="1825625"/>
            <a:ext cx="10515600" cy="4813714"/>
          </a:xfrm>
          <a:solidFill>
            <a:schemeClr val="accent4">
              <a:lumMod val="40000"/>
              <a:lumOff val="60000"/>
            </a:schemeClr>
          </a:solidFill>
        </p:spPr>
        <p:txBody>
          <a:bodyPr>
            <a:normAutofit lnSpcReduction="10000"/>
          </a:bodyPr>
          <a:lstStyle/>
          <a:p>
            <a:r>
              <a:rPr lang="it-IT" sz="2400" dirty="0">
                <a:effectLst/>
                <a:latin typeface="Times New Roman" panose="02020603050405020304" pitchFamily="18" charset="0"/>
                <a:ea typeface="PT Sans Caption" panose="020B0603020203020204" pitchFamily="34" charset="0"/>
              </a:rPr>
              <a:t>La terza tradizione di pensiero è quella marxista. essa ha origine fin dagli anni venti ed è quella di Tasca, Gramsci, Togliatti. Il fascismo viene interpretato entro la struttura sociopolitica della società capitalistica del primo dopoguerra, caratterizzata da gravi contraddizioni economiche e sociali, di cui esso sarebbe la manifestazione più chiara. Il fascismo, in pratica, sarebbe la reazione del capitalismo alla forza acquisita del movimento rivoluzionario europeo.</a:t>
            </a:r>
          </a:p>
          <a:p>
            <a:r>
              <a:rPr lang="it-IT" sz="2400" dirty="0">
                <a:latin typeface="Times New Roman" panose="02020603050405020304" pitchFamily="18" charset="0"/>
              </a:rPr>
              <a:t>Il Fascismo, secondo Antonio Gramsci, è il risultato del fallimento della politica giolittiana, fondata sull’integrazione della classe operaia e sulla subordinazione politica degli agrari alla borghesia industriale. Il Fascismo, all’opposto, rappresenta l’avvento alla direzione dello Stato della borghesia agraria, che mira a sopprimere la democrazia parlamentare, con l’uso della violenza e a distruggere qualsiasi possibilità di alleanza degli operai e dei contadini. Tuttavia, dirà Gramsci agli inizi del 1926 (tesi al Congresso di Lione), dato il sistema totalitario che il fascismo tende ad instaurare, sarà nel inevitabile che risorgeranno nuovi conflitti in seno ad esso. </a:t>
            </a:r>
            <a:endParaRPr lang="it-IT" sz="2400" dirty="0"/>
          </a:p>
        </p:txBody>
      </p:sp>
    </p:spTree>
    <p:extLst>
      <p:ext uri="{BB962C8B-B14F-4D97-AF65-F5344CB8AC3E}">
        <p14:creationId xmlns:p14="http://schemas.microsoft.com/office/powerpoint/2010/main" val="3638497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08797E0-92D7-6D63-9297-18E1F9CCDE67}"/>
              </a:ext>
            </a:extLst>
          </p:cNvPr>
          <p:cNvSpPr>
            <a:spLocks noGrp="1"/>
          </p:cNvSpPr>
          <p:nvPr>
            <p:ph type="title"/>
          </p:nvPr>
        </p:nvSpPr>
        <p:spPr>
          <a:xfrm>
            <a:off x="838200" y="65903"/>
            <a:ext cx="10515600" cy="994271"/>
          </a:xfrm>
          <a:solidFill>
            <a:srgbClr val="FFC000"/>
          </a:solidFill>
        </p:spPr>
        <p:txBody>
          <a:bodyPr>
            <a:normAutofit/>
          </a:bodyPr>
          <a:lstStyle/>
          <a:p>
            <a:r>
              <a:rPr lang="it-IT" sz="3600" dirty="0">
                <a:latin typeface="Times New Roman" panose="02020603050405020304" pitchFamily="18" charset="0"/>
                <a:cs typeface="Times New Roman" panose="02020603050405020304" pitchFamily="18" charset="0"/>
              </a:rPr>
              <a:t>La storiografia sul fascismo del secondo dopoguerra</a:t>
            </a:r>
          </a:p>
        </p:txBody>
      </p:sp>
      <p:sp>
        <p:nvSpPr>
          <p:cNvPr id="3" name="Segnaposto contenuto 2">
            <a:extLst>
              <a:ext uri="{FF2B5EF4-FFF2-40B4-BE49-F238E27FC236}">
                <a16:creationId xmlns="" xmlns:a16="http://schemas.microsoft.com/office/drawing/2014/main" id="{025394B4-2250-889E-A0A0-865B6CAF869D}"/>
              </a:ext>
            </a:extLst>
          </p:cNvPr>
          <p:cNvSpPr>
            <a:spLocks noGrp="1"/>
          </p:cNvSpPr>
          <p:nvPr>
            <p:ph idx="1"/>
          </p:nvPr>
        </p:nvSpPr>
        <p:spPr>
          <a:xfrm>
            <a:off x="838200" y="1258958"/>
            <a:ext cx="10515600" cy="5599042"/>
          </a:xfrm>
          <a:solidFill>
            <a:schemeClr val="accent4">
              <a:lumMod val="40000"/>
              <a:lumOff val="60000"/>
            </a:schemeClr>
          </a:solidFill>
        </p:spPr>
        <p:txBody>
          <a:bodyPr>
            <a:normAutofit/>
          </a:bodyPr>
          <a:lstStyle/>
          <a:p>
            <a:r>
              <a:rPr lang="it-IT" sz="2200" dirty="0">
                <a:latin typeface="Times New Roman" panose="02020603050405020304" pitchFamily="18" charset="0"/>
                <a:ea typeface="PT Sans Caption" panose="020B0603020203020204" pitchFamily="34" charset="0"/>
              </a:rPr>
              <a:t>L</a:t>
            </a:r>
            <a:r>
              <a:rPr lang="it-IT" sz="2200" dirty="0">
                <a:effectLst/>
                <a:latin typeface="Times New Roman" panose="02020603050405020304" pitchFamily="18" charset="0"/>
                <a:ea typeface="PT Sans Caption" panose="020B0603020203020204" pitchFamily="34" charset="0"/>
              </a:rPr>
              <a:t>a storiografia italiana, debitrice per oltre un trentennio del quadro in­terpretativo elaborato dai militanti antifascisti durante gli anni feroci della repres­sione e nell’esilio, è rimasta prigioniera di categorie e di griglie metodologiche sostanzialmente inadeguate ad aggredire quella complessità e quella dimensione implicite nel suo oggetto di studio (A. De Bernardi). </a:t>
            </a:r>
          </a:p>
          <a:p>
            <a:r>
              <a:rPr lang="it-IT" sz="2200" dirty="0">
                <a:latin typeface="Times New Roman" panose="02020603050405020304" pitchFamily="18" charset="0"/>
                <a:ea typeface="PT Sans Caption" panose="020B0603020203020204" pitchFamily="34" charset="0"/>
              </a:rPr>
              <a:t>Il cosiddetto </a:t>
            </a:r>
            <a:r>
              <a:rPr lang="it-IT" sz="2200" dirty="0">
                <a:effectLst/>
                <a:latin typeface="Times New Roman" panose="02020603050405020304" pitchFamily="18" charset="0"/>
                <a:ea typeface="PT Sans Caption" panose="020B0603020203020204" pitchFamily="34" charset="0"/>
              </a:rPr>
              <a:t>“paradigma antifascista” improntò la ricerca storica nel trentennio successivo alla Seconda guerra mondiale e venne divulgato prima dalla scuola, poi dai mezzi di comunicazione di massa.</a:t>
            </a:r>
          </a:p>
          <a:p>
            <a:pPr marR="76835">
              <a:lnSpc>
                <a:spcPts val="2205"/>
              </a:lnSpc>
            </a:pPr>
            <a:r>
              <a:rPr lang="it-IT" sz="2200" dirty="0">
                <a:effectLst/>
                <a:latin typeface="Times New Roman" panose="02020603050405020304" pitchFamily="18" charset="0"/>
                <a:ea typeface="PT Sans Caption" panose="020B0603020203020204" pitchFamily="34" charset="0"/>
                <a:cs typeface="PT Sans Caption" panose="020B0603020203020204" pitchFamily="34" charset="0"/>
              </a:rPr>
              <a:t>La persistenza di quel paradigma impedì di confrontarsi con i modelli di spiegazione del fascismo elaborati, fin dagli anni Trenta, dalle scienze sociali. I riferimenti d’obbligo vanno da Karl Mannheim di </a:t>
            </a:r>
            <a:r>
              <a:rPr lang="it-IT" sz="2200" i="1" dirty="0">
                <a:effectLst/>
                <a:latin typeface="Times New Roman" panose="02020603050405020304" pitchFamily="18" charset="0"/>
                <a:ea typeface="PT Sans Caption" panose="020B0603020203020204" pitchFamily="34" charset="0"/>
                <a:cs typeface="PT Sans Caption" panose="020B0603020203020204" pitchFamily="34" charset="0"/>
              </a:rPr>
              <a:t>Ideologia e Utopia</a:t>
            </a:r>
            <a:r>
              <a:rPr lang="it-IT" sz="2200" dirty="0">
                <a:effectLst/>
                <a:latin typeface="Times New Roman" panose="02020603050405020304" pitchFamily="18" charset="0"/>
                <a:ea typeface="PT Sans Caption" panose="020B0603020203020204" pitchFamily="34" charset="0"/>
                <a:cs typeface="PT Sans Caption" panose="020B0603020203020204" pitchFamily="34" charset="0"/>
              </a:rPr>
              <a:t>, uscito nel 1929, a Emil Lederer de </a:t>
            </a:r>
            <a:r>
              <a:rPr lang="it-IT" sz="2200" i="1" dirty="0">
                <a:effectLst/>
                <a:latin typeface="Times New Roman" panose="02020603050405020304" pitchFamily="18" charset="0"/>
                <a:ea typeface="PT Sans Caption" panose="020B0603020203020204" pitchFamily="34" charset="0"/>
                <a:cs typeface="PT Sans Caption" panose="020B0603020203020204" pitchFamily="34" charset="0"/>
              </a:rPr>
              <a:t>Lo stato delle masse </a:t>
            </a:r>
            <a:r>
              <a:rPr lang="it-IT" sz="2200" dirty="0">
                <a:effectLst/>
                <a:latin typeface="Times New Roman" panose="02020603050405020304" pitchFamily="18" charset="0"/>
                <a:ea typeface="PT Sans Caption" panose="020B0603020203020204" pitchFamily="34" charset="0"/>
                <a:cs typeface="PT Sans Caption" panose="020B0603020203020204" pitchFamily="34" charset="0"/>
              </a:rPr>
              <a:t>del 1940 (ma pubblicato in Italia solo nel 2007 per iniziativa di Mariuccia Salvati), fino a Hannah Arendt con il suo </a:t>
            </a:r>
            <a:r>
              <a:rPr lang="it-IT" sz="2200" i="1" dirty="0">
                <a:effectLst/>
                <a:latin typeface="Times New Roman" panose="02020603050405020304" pitchFamily="18" charset="0"/>
                <a:ea typeface="PT Sans Caption" panose="020B0603020203020204" pitchFamily="34" charset="0"/>
                <a:cs typeface="PT Sans Caption" panose="020B0603020203020204" pitchFamily="34" charset="0"/>
              </a:rPr>
              <a:t>Le origini del totalitarismo, </a:t>
            </a:r>
            <a:r>
              <a:rPr lang="it-IT" sz="2200" dirty="0">
                <a:effectLst/>
                <a:latin typeface="Times New Roman" panose="02020603050405020304" pitchFamily="18" charset="0"/>
                <a:ea typeface="PT Sans Caption" panose="020B0603020203020204" pitchFamily="34" charset="0"/>
                <a:cs typeface="PT Sans Caption" panose="020B0603020203020204" pitchFamily="34" charset="0"/>
              </a:rPr>
              <a:t>di un anno successivo. </a:t>
            </a:r>
            <a:endParaRPr lang="it-IT" sz="2200" dirty="0">
              <a:effectLst/>
              <a:latin typeface="PT Sans Caption" panose="020B0603020203020204" pitchFamily="34" charset="0"/>
              <a:ea typeface="PT Sans Caption" panose="020B0603020203020204" pitchFamily="34" charset="0"/>
              <a:cs typeface="PT Sans Caption" panose="020B0603020203020204" pitchFamily="34" charset="0"/>
            </a:endParaRPr>
          </a:p>
        </p:txBody>
      </p:sp>
    </p:spTree>
    <p:extLst>
      <p:ext uri="{BB962C8B-B14F-4D97-AF65-F5344CB8AC3E}">
        <p14:creationId xmlns:p14="http://schemas.microsoft.com/office/powerpoint/2010/main" val="327376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23DDAFA-C440-2B82-F589-6BF4FDF1891B}"/>
              </a:ext>
            </a:extLst>
          </p:cNvPr>
          <p:cNvSpPr>
            <a:spLocks noGrp="1"/>
          </p:cNvSpPr>
          <p:nvPr>
            <p:ph type="title"/>
          </p:nvPr>
        </p:nvSpPr>
        <p:spPr>
          <a:xfrm>
            <a:off x="838200" y="119271"/>
            <a:ext cx="10515600" cy="1152938"/>
          </a:xfrm>
          <a:solidFill>
            <a:srgbClr val="FFC000"/>
          </a:solidFill>
        </p:spPr>
        <p:txBody>
          <a:bodyPr>
            <a:normAutofit/>
          </a:bodyPr>
          <a:lstStyle/>
          <a:p>
            <a:pPr algn="ctr"/>
            <a:r>
              <a:rPr lang="it-IT" sz="3600" b="1" dirty="0"/>
              <a:t>Le origini del totalitarismo (Hannah Arendt, 1951)</a:t>
            </a:r>
          </a:p>
        </p:txBody>
      </p:sp>
      <p:sp>
        <p:nvSpPr>
          <p:cNvPr id="3" name="Segnaposto contenuto 2">
            <a:extLst>
              <a:ext uri="{FF2B5EF4-FFF2-40B4-BE49-F238E27FC236}">
                <a16:creationId xmlns="" xmlns:a16="http://schemas.microsoft.com/office/drawing/2014/main" id="{49DB901C-C9AF-595D-EF5A-74B70A73FADA}"/>
              </a:ext>
            </a:extLst>
          </p:cNvPr>
          <p:cNvSpPr>
            <a:spLocks noGrp="1"/>
          </p:cNvSpPr>
          <p:nvPr>
            <p:ph idx="1"/>
          </p:nvPr>
        </p:nvSpPr>
        <p:spPr>
          <a:solidFill>
            <a:schemeClr val="accent4">
              <a:lumMod val="40000"/>
              <a:lumOff val="60000"/>
            </a:schemeClr>
          </a:solidFill>
        </p:spPr>
        <p:txBody>
          <a:bodyPr>
            <a:normAutofit fontScale="85000" lnSpcReduction="10000"/>
          </a:bodyPr>
          <a:lstStyle/>
          <a:p>
            <a:r>
              <a:rPr lang="it-IT" dirty="0"/>
              <a:t>I movimenti totalitari mirano a organizzare le masse, non le classi, come i vecchi partiti d’interessi degli Stati nazionali del continente…essi fanno leva sulla nuda forza numerica, dell’ordine di milioni. Dopo la prima guerra mondiale un’ondata totalitaria e </a:t>
            </a:r>
            <a:r>
              <a:rPr lang="it-IT" dirty="0" err="1"/>
              <a:t>semitotalitaria</a:t>
            </a:r>
            <a:r>
              <a:rPr lang="it-IT" dirty="0"/>
              <a:t> travolse il continente; movimenti fascisti si diffusero dall’Italia a quasi tutti i paesi dell’Europa centrale e orientale. Mussolini si accontentò di instaurare una dittatura del partito unico.</a:t>
            </a:r>
          </a:p>
          <a:p>
            <a:r>
              <a:rPr lang="it-IT" dirty="0"/>
              <a:t>I movimenti totalitari europei, quelli fascisti come quelli comunisti dopo il 1930, reclutarono i loro membri dalla massa di gente manifestamente indifferente, che tutti gli altri partiti avevano lasciato da parte perché troppo apatica o troppo stupida. Il crollo dei sistema classista e del sistema dei partiti lasciò spazio a una grande massa, disorganizzata e amorfa di individui pieni d’odio. Dalla democrazia alla oclocrazia, dall’oclocrazia alla dittatura, il passo è breve. La Grande guerra aveva rappresentato per un’intera generazione il preludio allo sgretolamento delle classi e alla loro trasformazione in masse.</a:t>
            </a:r>
          </a:p>
        </p:txBody>
      </p:sp>
    </p:spTree>
    <p:extLst>
      <p:ext uri="{BB962C8B-B14F-4D97-AF65-F5344CB8AC3E}">
        <p14:creationId xmlns:p14="http://schemas.microsoft.com/office/powerpoint/2010/main" val="3164773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037E9F1-B1B4-2D03-CBEA-339A4E2674B5}"/>
              </a:ext>
            </a:extLst>
          </p:cNvPr>
          <p:cNvSpPr>
            <a:spLocks noGrp="1"/>
          </p:cNvSpPr>
          <p:nvPr>
            <p:ph type="title"/>
          </p:nvPr>
        </p:nvSpPr>
        <p:spPr>
          <a:xfrm>
            <a:off x="838200" y="164757"/>
            <a:ext cx="10515600" cy="882165"/>
          </a:xfrm>
          <a:solidFill>
            <a:srgbClr val="FFC000"/>
          </a:solidFill>
        </p:spPr>
        <p:txBody>
          <a:bodyPr/>
          <a:lstStyle/>
          <a:p>
            <a:pPr algn="ctr"/>
            <a:r>
              <a:rPr lang="it-IT" dirty="0"/>
              <a:t>Masse, potere, Stato, dittatura</a:t>
            </a:r>
          </a:p>
        </p:txBody>
      </p:sp>
      <p:sp>
        <p:nvSpPr>
          <p:cNvPr id="3" name="Segnaposto contenuto 2">
            <a:extLst>
              <a:ext uri="{FF2B5EF4-FFF2-40B4-BE49-F238E27FC236}">
                <a16:creationId xmlns="" xmlns:a16="http://schemas.microsoft.com/office/drawing/2014/main" id="{4C0BE1CB-A784-68BC-A71E-E7D3867BB045}"/>
              </a:ext>
            </a:extLst>
          </p:cNvPr>
          <p:cNvSpPr>
            <a:spLocks noGrp="1"/>
          </p:cNvSpPr>
          <p:nvPr>
            <p:ph idx="1"/>
          </p:nvPr>
        </p:nvSpPr>
        <p:spPr>
          <a:xfrm>
            <a:off x="838200" y="1359244"/>
            <a:ext cx="10515600" cy="5498756"/>
          </a:xfrm>
          <a:solidFill>
            <a:schemeClr val="accent4">
              <a:lumMod val="40000"/>
              <a:lumOff val="60000"/>
            </a:schemeClr>
          </a:solidFill>
        </p:spPr>
        <p:txBody>
          <a:bodyPr>
            <a:normAutofit fontScale="92500" lnSpcReduction="20000"/>
          </a:bodyPr>
          <a:lstStyle/>
          <a:p>
            <a:pPr marR="76835">
              <a:lnSpc>
                <a:spcPts val="2205"/>
              </a:lnSpc>
            </a:pPr>
            <a:r>
              <a:rPr lang="it-IT" sz="2800" dirty="0">
                <a:effectLst/>
                <a:latin typeface="Times New Roman" panose="02020603050405020304" pitchFamily="18" charset="0"/>
                <a:ea typeface="PT Sans Caption" panose="020B0603020203020204" pitchFamily="34" charset="0"/>
              </a:rPr>
              <a:t>La Grande guerra è un’esperienza che cambia valori e mentalità. Rifiuto dello stato di diritto e del parlamentarismo in nome di una tavola di nuovi valori ideali e politici che ruotava attorno al collettivismo, all’autoritarismo, al primato dello stato come interprete e fondatore di una comunità organica, all’attivismo e al nazionalismo, da cui si sarebbero generati nel crogiuolo della guerra mondiale la soluzione bolscevica e quella fascista.</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 </a:t>
            </a:r>
          </a:p>
          <a:p>
            <a:pPr marR="76835">
              <a:lnSpc>
                <a:spcPts val="2205"/>
              </a:lnSpc>
            </a:pPr>
            <a:r>
              <a:rPr lang="it-IT" dirty="0">
                <a:latin typeface="Times New Roman" panose="02020603050405020304" pitchFamily="18" charset="0"/>
                <a:ea typeface="PT Sans Caption" panose="020B0603020203020204" pitchFamily="34" charset="0"/>
                <a:cs typeface="PT Sans Caption" panose="020B0603020203020204" pitchFamily="34" charset="0"/>
              </a:rPr>
              <a:t>I</a:t>
            </a:r>
            <a:r>
              <a:rPr lang="it-IT" sz="2800" dirty="0">
                <a:effectLst/>
                <a:latin typeface="Times New Roman" panose="02020603050405020304" pitchFamily="18" charset="0"/>
                <a:ea typeface="PT Sans Caption" panose="020B0603020203020204" pitchFamily="34" charset="0"/>
                <a:cs typeface="PT Sans Caption" panose="020B0603020203020204" pitchFamily="34" charset="0"/>
              </a:rPr>
              <a:t>nterconnessioni tra guerra totale di massa e crisi della democrazia: qui stava la genesi delle forze rivoluzionarie che si incaricarono del compito di dissolvere la vecchia Europa liberale e di ricostruire “ordini nuovi”, fondati sul controllo tota­litario della società da parte di élite radicali e fortemente politicizzate.</a:t>
            </a:r>
            <a:endParaRPr lang="it-IT" sz="2400" dirty="0">
              <a:effectLst/>
              <a:latin typeface="PT Sans Caption" panose="020B0603020203020204" pitchFamily="34" charset="0"/>
              <a:ea typeface="PT Sans Caption" panose="020B0603020203020204" pitchFamily="34" charset="0"/>
              <a:cs typeface="PT Sans Caption" panose="020B0603020203020204" pitchFamily="34" charset="0"/>
            </a:endParaRPr>
          </a:p>
          <a:p>
            <a:r>
              <a:rPr lang="it-IT" sz="2800" dirty="0">
                <a:effectLst/>
                <a:latin typeface="Times New Roman" panose="02020603050405020304" pitchFamily="18" charset="0"/>
                <a:ea typeface="PT Sans Caption" panose="020B0603020203020204" pitchFamily="34" charset="0"/>
              </a:rPr>
              <a:t>Nel corso degli anni ‘60 e ’70, Renzo De Felice ebbe il merito di aver legittimato lo studio del fasci­smo come campo di ricerche aperto da cui sono emerse alcune questioni fonda­mentali su cui si sarebbe soffermata la storiografia dei successivi decenni: il rapporto tra il regime e la società italiana, il consenso di massa alla dittatura soprattutto delle classi medie, l’ideologia, la natura e le funzioni del partito unico</a:t>
            </a:r>
            <a:endParaRPr lang="it-IT" dirty="0"/>
          </a:p>
        </p:txBody>
      </p:sp>
    </p:spTree>
    <p:extLst>
      <p:ext uri="{BB962C8B-B14F-4D97-AF65-F5344CB8AC3E}">
        <p14:creationId xmlns:p14="http://schemas.microsoft.com/office/powerpoint/2010/main" val="3672527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3879</Words>
  <Application>Microsoft Office PowerPoint</Application>
  <PresentationFormat>Widescreen</PresentationFormat>
  <Paragraphs>112</Paragraphs>
  <Slides>25</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25</vt:i4>
      </vt:variant>
    </vt:vector>
  </HeadingPairs>
  <TitlesOfParts>
    <vt:vector size="32" baseType="lpstr">
      <vt:lpstr>Arial</vt:lpstr>
      <vt:lpstr>Calibri</vt:lpstr>
      <vt:lpstr>Calibri Light</vt:lpstr>
      <vt:lpstr>Crimson Text</vt:lpstr>
      <vt:lpstr>PT Sans Caption</vt:lpstr>
      <vt:lpstr>Times New Roman</vt:lpstr>
      <vt:lpstr>Office Theme</vt:lpstr>
      <vt:lpstr>Storiografia sul fascismo</vt:lpstr>
      <vt:lpstr>Storiografia durante il Ventennio</vt:lpstr>
      <vt:lpstr>Benedetto Croce e il pensiero liberale</vt:lpstr>
      <vt:lpstr>Il pensiero democratico-radicale</vt:lpstr>
      <vt:lpstr>Piero Gobetti e la Rivoluzione liberale.</vt:lpstr>
      <vt:lpstr>La storiografia marxista sul fascismo</vt:lpstr>
      <vt:lpstr>La storiografia sul fascismo del secondo dopoguerra</vt:lpstr>
      <vt:lpstr>Le origini del totalitarismo (Hannah Arendt, 1951)</vt:lpstr>
      <vt:lpstr>Masse, potere, Stato, dittatura</vt:lpstr>
      <vt:lpstr>Renzo De Felice e le nuove categorie interpretative del fascismo</vt:lpstr>
      <vt:lpstr>Il fascismo e la rivoluzione totalitaria</vt:lpstr>
      <vt:lpstr>Il fascismo al servizio del grande capitale</vt:lpstr>
      <vt:lpstr>Il fascismo spiegato nei manuali scolastici </vt:lpstr>
      <vt:lpstr>Governo Tambroni e pericolo neofascista</vt:lpstr>
      <vt:lpstr>Manuali scolastici «conservatori»</vt:lpstr>
      <vt:lpstr>Il fascismo ha fatto anche cose buone…</vt:lpstr>
      <vt:lpstr>E la politica antisemita del regime fascista…?</vt:lpstr>
      <vt:lpstr>La grande lezione storica e morale di Angelo Del Boca</vt:lpstr>
      <vt:lpstr>I manuali scolastici di sinistra.</vt:lpstr>
      <vt:lpstr>Rosario Villari e le responsabilità dei liberali</vt:lpstr>
      <vt:lpstr>Le lezioni di Togliatti</vt:lpstr>
      <vt:lpstr>Augusto Camera e Renato Fabietti</vt:lpstr>
      <vt:lpstr>I rischi del neofascismo</vt:lpstr>
      <vt:lpstr>Bibliografia</vt:lpstr>
      <vt:lpstr>Bibliografia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Utente</dc:creator>
  <cp:lastModifiedBy>Ist.Lombardo</cp:lastModifiedBy>
  <cp:revision>36</cp:revision>
  <cp:lastPrinted>2022-10-05T08:35:26Z</cp:lastPrinted>
  <dcterms:created xsi:type="dcterms:W3CDTF">2022-09-30T08:14:41Z</dcterms:created>
  <dcterms:modified xsi:type="dcterms:W3CDTF">2023-02-08T08:43:33Z</dcterms:modified>
</cp:coreProperties>
</file>